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8"/>
  </p:notesMasterIdLst>
  <p:sldIdLst>
    <p:sldId id="256" r:id="rId3"/>
    <p:sldId id="257" r:id="rId4"/>
    <p:sldId id="283" r:id="rId5"/>
    <p:sldId id="284" r:id="rId6"/>
    <p:sldId id="285" r:id="rId7"/>
    <p:sldId id="260" r:id="rId8"/>
    <p:sldId id="261" r:id="rId9"/>
    <p:sldId id="262" r:id="rId10"/>
    <p:sldId id="292" r:id="rId11"/>
    <p:sldId id="295" r:id="rId12"/>
    <p:sldId id="296" r:id="rId13"/>
    <p:sldId id="297" r:id="rId14"/>
    <p:sldId id="298" r:id="rId15"/>
    <p:sldId id="299" r:id="rId16"/>
    <p:sldId id="300" r:id="rId17"/>
    <p:sldId id="301" r:id="rId18"/>
    <p:sldId id="302" r:id="rId19"/>
    <p:sldId id="303" r:id="rId20"/>
    <p:sldId id="304" r:id="rId21"/>
    <p:sldId id="286" r:id="rId22"/>
    <p:sldId id="287" r:id="rId23"/>
    <p:sldId id="288" r:id="rId24"/>
    <p:sldId id="289" r:id="rId25"/>
    <p:sldId id="290" r:id="rId26"/>
    <p:sldId id="291" r:id="rId27"/>
    <p:sldId id="305" r:id="rId28"/>
    <p:sldId id="306" r:id="rId29"/>
    <p:sldId id="307" r:id="rId30"/>
    <p:sldId id="308" r:id="rId31"/>
    <p:sldId id="309" r:id="rId32"/>
    <p:sldId id="310" r:id="rId33"/>
    <p:sldId id="311" r:id="rId34"/>
    <p:sldId id="314" r:id="rId35"/>
    <p:sldId id="313" r:id="rId36"/>
    <p:sldId id="263"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D145A9-8491-4B6A-81C1-5352164EE1B6}" v="32" dt="2026-04-28T06:18:42.9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781" autoAdjust="0"/>
    <p:restoredTop sz="96114" autoAdjust="0"/>
  </p:normalViewPr>
  <p:slideViewPr>
    <p:cSldViewPr snapToGrid="0">
      <p:cViewPr varScale="1">
        <p:scale>
          <a:sx n="217" d="100"/>
          <a:sy n="217" d="100"/>
        </p:scale>
        <p:origin x="696" y="16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microsoft.com/office/2015/10/relationships/revisionInfo" Target="revisionInfo.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86772F-E214-4D69-9F94-E53AC89756E0}" type="datetimeFigureOut">
              <a:rPr lang="en-US" smtClean="0"/>
              <a:t>8/13/26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D0026B-4BBD-4871-8DD9-DAD5B15BE892}" type="slidenum">
              <a:rPr lang="en-US" smtClean="0"/>
              <a:t>‹#›</a:t>
            </a:fld>
            <a:endParaRPr lang="en-US"/>
          </a:p>
        </p:txBody>
      </p:sp>
    </p:spTree>
    <p:extLst>
      <p:ext uri="{BB962C8B-B14F-4D97-AF65-F5344CB8AC3E}">
        <p14:creationId xmlns:p14="http://schemas.microsoft.com/office/powerpoint/2010/main" val="35143380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7D0026B-4BBD-4871-8DD9-DAD5B15BE892}" type="slidenum">
              <a:rPr lang="en-US" smtClean="0"/>
              <a:t>5</a:t>
            </a:fld>
            <a:endParaRPr lang="en-US"/>
          </a:p>
        </p:txBody>
      </p:sp>
    </p:spTree>
    <p:extLst>
      <p:ext uri="{BB962C8B-B14F-4D97-AF65-F5344CB8AC3E}">
        <p14:creationId xmlns:p14="http://schemas.microsoft.com/office/powerpoint/2010/main" val="34991804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7D0026B-4BBD-4871-8DD9-DAD5B15BE892}" type="slidenum">
              <a:rPr lang="en-US" smtClean="0"/>
              <a:t>19</a:t>
            </a:fld>
            <a:endParaRPr lang="en-US"/>
          </a:p>
        </p:txBody>
      </p:sp>
    </p:spTree>
    <p:extLst>
      <p:ext uri="{BB962C8B-B14F-4D97-AF65-F5344CB8AC3E}">
        <p14:creationId xmlns:p14="http://schemas.microsoft.com/office/powerpoint/2010/main" val="19761181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499AC4-CC8F-4AA6-9437-EC3F92DC778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34124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499AC4-CC8F-4AA6-9437-EC3F92DC778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47557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7D0026B-4BBD-4871-8DD9-DAD5B15BE892}" type="slidenum">
              <a:rPr lang="en-US" smtClean="0"/>
              <a:t>27</a:t>
            </a:fld>
            <a:endParaRPr lang="en-US"/>
          </a:p>
        </p:txBody>
      </p:sp>
    </p:spTree>
    <p:extLst>
      <p:ext uri="{BB962C8B-B14F-4D97-AF65-F5344CB8AC3E}">
        <p14:creationId xmlns:p14="http://schemas.microsoft.com/office/powerpoint/2010/main" val="6437569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7D0026B-4BBD-4871-8DD9-DAD5B15BE892}" type="slidenum">
              <a:rPr lang="en-US" smtClean="0"/>
              <a:t>28</a:t>
            </a:fld>
            <a:endParaRPr lang="en-US"/>
          </a:p>
        </p:txBody>
      </p:sp>
    </p:spTree>
    <p:extLst>
      <p:ext uri="{BB962C8B-B14F-4D97-AF65-F5344CB8AC3E}">
        <p14:creationId xmlns:p14="http://schemas.microsoft.com/office/powerpoint/2010/main" val="38847012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7D0026B-4BBD-4871-8DD9-DAD5B15BE892}" type="slidenum">
              <a:rPr lang="en-US" smtClean="0"/>
              <a:t>29</a:t>
            </a:fld>
            <a:endParaRPr lang="en-US"/>
          </a:p>
        </p:txBody>
      </p:sp>
    </p:spTree>
    <p:extLst>
      <p:ext uri="{BB962C8B-B14F-4D97-AF65-F5344CB8AC3E}">
        <p14:creationId xmlns:p14="http://schemas.microsoft.com/office/powerpoint/2010/main" val="32035618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7D0026B-4BBD-4871-8DD9-DAD5B15BE892}" type="slidenum">
              <a:rPr lang="en-US" smtClean="0"/>
              <a:t>30</a:t>
            </a:fld>
            <a:endParaRPr lang="en-US"/>
          </a:p>
        </p:txBody>
      </p:sp>
    </p:spTree>
    <p:extLst>
      <p:ext uri="{BB962C8B-B14F-4D97-AF65-F5344CB8AC3E}">
        <p14:creationId xmlns:p14="http://schemas.microsoft.com/office/powerpoint/2010/main" val="35542892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7D0026B-4BBD-4871-8DD9-DAD5B15BE892}" type="slidenum">
              <a:rPr lang="en-US" smtClean="0"/>
              <a:t>31</a:t>
            </a:fld>
            <a:endParaRPr lang="en-US"/>
          </a:p>
        </p:txBody>
      </p:sp>
    </p:spTree>
    <p:extLst>
      <p:ext uri="{BB962C8B-B14F-4D97-AF65-F5344CB8AC3E}">
        <p14:creationId xmlns:p14="http://schemas.microsoft.com/office/powerpoint/2010/main" val="25067702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7D0026B-4BBD-4871-8DD9-DAD5B15BE892}" type="slidenum">
              <a:rPr lang="en-US" smtClean="0"/>
              <a:t>32</a:t>
            </a:fld>
            <a:endParaRPr lang="en-US"/>
          </a:p>
        </p:txBody>
      </p:sp>
    </p:spTree>
    <p:extLst>
      <p:ext uri="{BB962C8B-B14F-4D97-AF65-F5344CB8AC3E}">
        <p14:creationId xmlns:p14="http://schemas.microsoft.com/office/powerpoint/2010/main" val="28048816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6FDBDB-EE1E-E03D-A058-F3BF2808C2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556391-2264-82E9-3896-137705D00B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6D0345-4752-401F-B41A-84F96B6D748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C22C85F-DD86-995C-11D0-32D6E88173AD}"/>
              </a:ext>
            </a:extLst>
          </p:cNvPr>
          <p:cNvSpPr>
            <a:spLocks noGrp="1"/>
          </p:cNvSpPr>
          <p:nvPr>
            <p:ph type="sldNum" sz="quarter" idx="5"/>
          </p:nvPr>
        </p:nvSpPr>
        <p:spPr/>
        <p:txBody>
          <a:bodyPr/>
          <a:lstStyle/>
          <a:p>
            <a:fld id="{17D0026B-4BBD-4871-8DD9-DAD5B15BE892}" type="slidenum">
              <a:rPr lang="en-US" smtClean="0"/>
              <a:t>33</a:t>
            </a:fld>
            <a:endParaRPr lang="en-US"/>
          </a:p>
        </p:txBody>
      </p:sp>
    </p:spTree>
    <p:extLst>
      <p:ext uri="{BB962C8B-B14F-4D97-AF65-F5344CB8AC3E}">
        <p14:creationId xmlns:p14="http://schemas.microsoft.com/office/powerpoint/2010/main" val="24561785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7D0026B-4BBD-4871-8DD9-DAD5B15BE892}" type="slidenum">
              <a:rPr lang="en-US" smtClean="0"/>
              <a:t>7</a:t>
            </a:fld>
            <a:endParaRPr lang="en-US"/>
          </a:p>
        </p:txBody>
      </p:sp>
    </p:spTree>
    <p:extLst>
      <p:ext uri="{BB962C8B-B14F-4D97-AF65-F5344CB8AC3E}">
        <p14:creationId xmlns:p14="http://schemas.microsoft.com/office/powerpoint/2010/main" val="19187063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30D67-7342-28C2-A83A-2344E1158B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4A34D0-3DD5-1D88-CB7A-2F1448D722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F50E1A-0ED8-12B9-A5DC-EF3AF4ECDE0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FC1B02A-8D5E-1ABB-98B6-8B0120DFBC01}"/>
              </a:ext>
            </a:extLst>
          </p:cNvPr>
          <p:cNvSpPr>
            <a:spLocks noGrp="1"/>
          </p:cNvSpPr>
          <p:nvPr>
            <p:ph type="sldNum" sz="quarter" idx="5"/>
          </p:nvPr>
        </p:nvSpPr>
        <p:spPr/>
        <p:txBody>
          <a:bodyPr/>
          <a:lstStyle/>
          <a:p>
            <a:fld id="{17D0026B-4BBD-4871-8DD9-DAD5B15BE892}" type="slidenum">
              <a:rPr lang="en-US" smtClean="0"/>
              <a:t>34</a:t>
            </a:fld>
            <a:endParaRPr lang="en-US"/>
          </a:p>
        </p:txBody>
      </p:sp>
    </p:spTree>
    <p:extLst>
      <p:ext uri="{BB962C8B-B14F-4D97-AF65-F5344CB8AC3E}">
        <p14:creationId xmlns:p14="http://schemas.microsoft.com/office/powerpoint/2010/main" val="33832210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7D0026B-4BBD-4871-8DD9-DAD5B15BE892}" type="slidenum">
              <a:rPr lang="en-US" smtClean="0"/>
              <a:t>8</a:t>
            </a:fld>
            <a:endParaRPr lang="en-US"/>
          </a:p>
        </p:txBody>
      </p:sp>
    </p:spTree>
    <p:extLst>
      <p:ext uri="{BB962C8B-B14F-4D97-AF65-F5344CB8AC3E}">
        <p14:creationId xmlns:p14="http://schemas.microsoft.com/office/powerpoint/2010/main" val="31383411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7D0026B-4BBD-4871-8DD9-DAD5B15BE892}" type="slidenum">
              <a:rPr lang="en-US" smtClean="0"/>
              <a:t>10</a:t>
            </a:fld>
            <a:endParaRPr lang="en-US"/>
          </a:p>
        </p:txBody>
      </p:sp>
    </p:spTree>
    <p:extLst>
      <p:ext uri="{BB962C8B-B14F-4D97-AF65-F5344CB8AC3E}">
        <p14:creationId xmlns:p14="http://schemas.microsoft.com/office/powerpoint/2010/main" val="2922036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7D0026B-4BBD-4871-8DD9-DAD5B15BE892}" type="slidenum">
              <a:rPr lang="en-US" smtClean="0"/>
              <a:t>11</a:t>
            </a:fld>
            <a:endParaRPr lang="en-US"/>
          </a:p>
        </p:txBody>
      </p:sp>
    </p:spTree>
    <p:extLst>
      <p:ext uri="{BB962C8B-B14F-4D97-AF65-F5344CB8AC3E}">
        <p14:creationId xmlns:p14="http://schemas.microsoft.com/office/powerpoint/2010/main" val="42696746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7D0026B-4BBD-4871-8DD9-DAD5B15BE892}" type="slidenum">
              <a:rPr lang="en-US" smtClean="0"/>
              <a:t>13</a:t>
            </a:fld>
            <a:endParaRPr lang="en-US"/>
          </a:p>
        </p:txBody>
      </p:sp>
    </p:spTree>
    <p:extLst>
      <p:ext uri="{BB962C8B-B14F-4D97-AF65-F5344CB8AC3E}">
        <p14:creationId xmlns:p14="http://schemas.microsoft.com/office/powerpoint/2010/main" val="26994108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7D0026B-4BBD-4871-8DD9-DAD5B15BE892}" type="slidenum">
              <a:rPr lang="en-US" smtClean="0"/>
              <a:t>14</a:t>
            </a:fld>
            <a:endParaRPr lang="en-US"/>
          </a:p>
        </p:txBody>
      </p:sp>
    </p:spTree>
    <p:extLst>
      <p:ext uri="{BB962C8B-B14F-4D97-AF65-F5344CB8AC3E}">
        <p14:creationId xmlns:p14="http://schemas.microsoft.com/office/powerpoint/2010/main" val="21312741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7D0026B-4BBD-4871-8DD9-DAD5B15BE892}" type="slidenum">
              <a:rPr lang="en-US" smtClean="0"/>
              <a:t>16</a:t>
            </a:fld>
            <a:endParaRPr lang="en-US"/>
          </a:p>
        </p:txBody>
      </p:sp>
    </p:spTree>
    <p:extLst>
      <p:ext uri="{BB962C8B-B14F-4D97-AF65-F5344CB8AC3E}">
        <p14:creationId xmlns:p14="http://schemas.microsoft.com/office/powerpoint/2010/main" val="19691941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7D0026B-4BBD-4871-8DD9-DAD5B15BE892}" type="slidenum">
              <a:rPr lang="en-US" smtClean="0"/>
              <a:t>17</a:t>
            </a:fld>
            <a:endParaRPr lang="en-US"/>
          </a:p>
        </p:txBody>
      </p:sp>
    </p:spTree>
    <p:extLst>
      <p:ext uri="{BB962C8B-B14F-4D97-AF65-F5344CB8AC3E}">
        <p14:creationId xmlns:p14="http://schemas.microsoft.com/office/powerpoint/2010/main" val="16104440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60B61-C207-C7AE-71F6-30D668DFA5B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D666AC9-74F4-E93D-9142-FD318E0925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1C07244-E87E-2EA1-15D8-C22264555C5F}"/>
              </a:ext>
            </a:extLst>
          </p:cNvPr>
          <p:cNvSpPr>
            <a:spLocks noGrp="1"/>
          </p:cNvSpPr>
          <p:nvPr>
            <p:ph type="dt" sz="half" idx="10"/>
          </p:nvPr>
        </p:nvSpPr>
        <p:spPr/>
        <p:txBody>
          <a:bodyPr/>
          <a:lstStyle/>
          <a:p>
            <a:fld id="{3B2EA25E-1A89-47C6-81B1-32805B96253C}" type="datetimeFigureOut">
              <a:rPr lang="en-US" smtClean="0"/>
              <a:t>8/13/26</a:t>
            </a:fld>
            <a:endParaRPr lang="en-US"/>
          </a:p>
        </p:txBody>
      </p:sp>
      <p:sp>
        <p:nvSpPr>
          <p:cNvPr id="5" name="Footer Placeholder 4">
            <a:extLst>
              <a:ext uri="{FF2B5EF4-FFF2-40B4-BE49-F238E27FC236}">
                <a16:creationId xmlns:a16="http://schemas.microsoft.com/office/drawing/2014/main" id="{2AE91F3E-FDAE-B1E4-3327-B20AB03C40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EF6A18-EBA1-5122-B526-4F530CA83D25}"/>
              </a:ext>
            </a:extLst>
          </p:cNvPr>
          <p:cNvSpPr>
            <a:spLocks noGrp="1"/>
          </p:cNvSpPr>
          <p:nvPr>
            <p:ph type="sldNum" sz="quarter" idx="12"/>
          </p:nvPr>
        </p:nvSpPr>
        <p:spPr/>
        <p:txBody>
          <a:bodyPr/>
          <a:lstStyle/>
          <a:p>
            <a:fld id="{6CD206CE-222E-40A3-BABD-113A85B8F4BA}" type="slidenum">
              <a:rPr lang="en-US" smtClean="0"/>
              <a:t>‹#›</a:t>
            </a:fld>
            <a:endParaRPr lang="en-US"/>
          </a:p>
        </p:txBody>
      </p:sp>
    </p:spTree>
    <p:extLst>
      <p:ext uri="{BB962C8B-B14F-4D97-AF65-F5344CB8AC3E}">
        <p14:creationId xmlns:p14="http://schemas.microsoft.com/office/powerpoint/2010/main" val="12735784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2E0FB3-DC1E-3B88-98D6-EA5A48D9F2C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087D31A-F8F3-12DA-96F3-9C35492874A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FF3600-80C8-BE51-6E87-0CCAC7BF11CF}"/>
              </a:ext>
            </a:extLst>
          </p:cNvPr>
          <p:cNvSpPr>
            <a:spLocks noGrp="1"/>
          </p:cNvSpPr>
          <p:nvPr>
            <p:ph type="dt" sz="half" idx="10"/>
          </p:nvPr>
        </p:nvSpPr>
        <p:spPr/>
        <p:txBody>
          <a:bodyPr/>
          <a:lstStyle/>
          <a:p>
            <a:fld id="{3B2EA25E-1A89-47C6-81B1-32805B96253C}" type="datetimeFigureOut">
              <a:rPr lang="en-US" smtClean="0"/>
              <a:t>8/13/26</a:t>
            </a:fld>
            <a:endParaRPr lang="en-US"/>
          </a:p>
        </p:txBody>
      </p:sp>
      <p:sp>
        <p:nvSpPr>
          <p:cNvPr id="5" name="Footer Placeholder 4">
            <a:extLst>
              <a:ext uri="{FF2B5EF4-FFF2-40B4-BE49-F238E27FC236}">
                <a16:creationId xmlns:a16="http://schemas.microsoft.com/office/drawing/2014/main" id="{B1764CDD-9336-D3B8-1AE1-884E144400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B88E42-0E40-13A9-654A-3D541ED41DD0}"/>
              </a:ext>
            </a:extLst>
          </p:cNvPr>
          <p:cNvSpPr>
            <a:spLocks noGrp="1"/>
          </p:cNvSpPr>
          <p:nvPr>
            <p:ph type="sldNum" sz="quarter" idx="12"/>
          </p:nvPr>
        </p:nvSpPr>
        <p:spPr/>
        <p:txBody>
          <a:bodyPr/>
          <a:lstStyle/>
          <a:p>
            <a:fld id="{6CD206CE-222E-40A3-BABD-113A85B8F4BA}" type="slidenum">
              <a:rPr lang="en-US" smtClean="0"/>
              <a:t>‹#›</a:t>
            </a:fld>
            <a:endParaRPr lang="en-US"/>
          </a:p>
        </p:txBody>
      </p:sp>
    </p:spTree>
    <p:extLst>
      <p:ext uri="{BB962C8B-B14F-4D97-AF65-F5344CB8AC3E}">
        <p14:creationId xmlns:p14="http://schemas.microsoft.com/office/powerpoint/2010/main" val="1808904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7E1188D-FB34-F675-BE46-AF775EC4F31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C1F2714-F84D-C099-4425-AC6254910B2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4D72EC-D14D-340F-C27E-5F34E0A30DBC}"/>
              </a:ext>
            </a:extLst>
          </p:cNvPr>
          <p:cNvSpPr>
            <a:spLocks noGrp="1"/>
          </p:cNvSpPr>
          <p:nvPr>
            <p:ph type="dt" sz="half" idx="10"/>
          </p:nvPr>
        </p:nvSpPr>
        <p:spPr/>
        <p:txBody>
          <a:bodyPr/>
          <a:lstStyle/>
          <a:p>
            <a:fld id="{3B2EA25E-1A89-47C6-81B1-32805B96253C}" type="datetimeFigureOut">
              <a:rPr lang="en-US" smtClean="0"/>
              <a:t>8/13/26</a:t>
            </a:fld>
            <a:endParaRPr lang="en-US"/>
          </a:p>
        </p:txBody>
      </p:sp>
      <p:sp>
        <p:nvSpPr>
          <p:cNvPr id="5" name="Footer Placeholder 4">
            <a:extLst>
              <a:ext uri="{FF2B5EF4-FFF2-40B4-BE49-F238E27FC236}">
                <a16:creationId xmlns:a16="http://schemas.microsoft.com/office/drawing/2014/main" id="{A93C876D-EF0E-DE6D-A132-7C73768C33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1CF6F21-CFBF-75ED-6987-9B334A0994BF}"/>
              </a:ext>
            </a:extLst>
          </p:cNvPr>
          <p:cNvSpPr>
            <a:spLocks noGrp="1"/>
          </p:cNvSpPr>
          <p:nvPr>
            <p:ph type="sldNum" sz="quarter" idx="12"/>
          </p:nvPr>
        </p:nvSpPr>
        <p:spPr/>
        <p:txBody>
          <a:bodyPr/>
          <a:lstStyle/>
          <a:p>
            <a:fld id="{6CD206CE-222E-40A3-BABD-113A85B8F4BA}" type="slidenum">
              <a:rPr lang="en-US" smtClean="0"/>
              <a:t>‹#›</a:t>
            </a:fld>
            <a:endParaRPr lang="en-US"/>
          </a:p>
        </p:txBody>
      </p:sp>
    </p:spTree>
    <p:extLst>
      <p:ext uri="{BB962C8B-B14F-4D97-AF65-F5344CB8AC3E}">
        <p14:creationId xmlns:p14="http://schemas.microsoft.com/office/powerpoint/2010/main" val="18794763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16A5C-AE48-14D4-3571-54319AD1D90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177E14C-451F-44CC-C94A-2CB2A29B265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FDDA176-F3E1-4016-1348-5B3380AB6386}"/>
              </a:ext>
            </a:extLst>
          </p:cNvPr>
          <p:cNvSpPr>
            <a:spLocks noGrp="1"/>
          </p:cNvSpPr>
          <p:nvPr>
            <p:ph type="dt" sz="half" idx="10"/>
          </p:nvPr>
        </p:nvSpPr>
        <p:spPr/>
        <p:txBody>
          <a:bodyPr/>
          <a:lstStyle/>
          <a:p>
            <a:fld id="{33888D68-56A3-4F51-8C5E-9AE26960A4C9}" type="datetimeFigureOut">
              <a:rPr lang="en-US" smtClean="0"/>
              <a:t>8/13/26</a:t>
            </a:fld>
            <a:endParaRPr lang="en-US"/>
          </a:p>
        </p:txBody>
      </p:sp>
      <p:sp>
        <p:nvSpPr>
          <p:cNvPr id="5" name="Footer Placeholder 4">
            <a:extLst>
              <a:ext uri="{FF2B5EF4-FFF2-40B4-BE49-F238E27FC236}">
                <a16:creationId xmlns:a16="http://schemas.microsoft.com/office/drawing/2014/main" id="{41DE3C24-846E-A2D8-87B6-0F621D8A8B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7C5DA3-7253-70AB-8ED3-2449FFDC7F60}"/>
              </a:ext>
            </a:extLst>
          </p:cNvPr>
          <p:cNvSpPr>
            <a:spLocks noGrp="1"/>
          </p:cNvSpPr>
          <p:nvPr>
            <p:ph type="sldNum" sz="quarter" idx="12"/>
          </p:nvPr>
        </p:nvSpPr>
        <p:spPr/>
        <p:txBody>
          <a:bodyPr/>
          <a:lstStyle/>
          <a:p>
            <a:fld id="{1FB2311E-340C-47D5-B659-B8C98D2F97DA}" type="slidenum">
              <a:rPr lang="en-US" smtClean="0"/>
              <a:t>‹#›</a:t>
            </a:fld>
            <a:endParaRPr lang="en-US"/>
          </a:p>
        </p:txBody>
      </p:sp>
    </p:spTree>
    <p:extLst>
      <p:ext uri="{BB962C8B-B14F-4D97-AF65-F5344CB8AC3E}">
        <p14:creationId xmlns:p14="http://schemas.microsoft.com/office/powerpoint/2010/main" val="738190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75E3AE-1924-5277-F8B9-8819A2713E3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148A117-F696-FE7C-7F73-12FA194FA38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9FD9ED-47AC-C3A2-A34D-41DCBC720374}"/>
              </a:ext>
            </a:extLst>
          </p:cNvPr>
          <p:cNvSpPr>
            <a:spLocks noGrp="1"/>
          </p:cNvSpPr>
          <p:nvPr>
            <p:ph type="dt" sz="half" idx="10"/>
          </p:nvPr>
        </p:nvSpPr>
        <p:spPr/>
        <p:txBody>
          <a:bodyPr/>
          <a:lstStyle/>
          <a:p>
            <a:fld id="{33888D68-56A3-4F51-8C5E-9AE26960A4C9}" type="datetimeFigureOut">
              <a:rPr lang="en-US" smtClean="0"/>
              <a:t>8/13/26</a:t>
            </a:fld>
            <a:endParaRPr lang="en-US"/>
          </a:p>
        </p:txBody>
      </p:sp>
      <p:sp>
        <p:nvSpPr>
          <p:cNvPr id="5" name="Footer Placeholder 4">
            <a:extLst>
              <a:ext uri="{FF2B5EF4-FFF2-40B4-BE49-F238E27FC236}">
                <a16:creationId xmlns:a16="http://schemas.microsoft.com/office/drawing/2014/main" id="{184EB524-DE46-B491-CF47-B26B75E1EC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1780DE-BEA9-9F5F-309E-C1F9B1ECA5D5}"/>
              </a:ext>
            </a:extLst>
          </p:cNvPr>
          <p:cNvSpPr>
            <a:spLocks noGrp="1"/>
          </p:cNvSpPr>
          <p:nvPr>
            <p:ph type="sldNum" sz="quarter" idx="12"/>
          </p:nvPr>
        </p:nvSpPr>
        <p:spPr/>
        <p:txBody>
          <a:bodyPr/>
          <a:lstStyle/>
          <a:p>
            <a:fld id="{1FB2311E-340C-47D5-B659-B8C98D2F97DA}" type="slidenum">
              <a:rPr lang="en-US" smtClean="0"/>
              <a:t>‹#›</a:t>
            </a:fld>
            <a:endParaRPr lang="en-US"/>
          </a:p>
        </p:txBody>
      </p:sp>
    </p:spTree>
    <p:extLst>
      <p:ext uri="{BB962C8B-B14F-4D97-AF65-F5344CB8AC3E}">
        <p14:creationId xmlns:p14="http://schemas.microsoft.com/office/powerpoint/2010/main" val="30425425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AD9EE-FF66-0C56-358A-9D782E8E326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1B93B9D-AF36-C59D-EC7A-0E88C47CBB9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7E73E39-8347-61ED-0263-B2BFEF8FF7C1}"/>
              </a:ext>
            </a:extLst>
          </p:cNvPr>
          <p:cNvSpPr>
            <a:spLocks noGrp="1"/>
          </p:cNvSpPr>
          <p:nvPr>
            <p:ph type="dt" sz="half" idx="10"/>
          </p:nvPr>
        </p:nvSpPr>
        <p:spPr/>
        <p:txBody>
          <a:bodyPr/>
          <a:lstStyle/>
          <a:p>
            <a:fld id="{33888D68-56A3-4F51-8C5E-9AE26960A4C9}" type="datetimeFigureOut">
              <a:rPr lang="en-US" smtClean="0"/>
              <a:t>8/13/26</a:t>
            </a:fld>
            <a:endParaRPr lang="en-US"/>
          </a:p>
        </p:txBody>
      </p:sp>
      <p:sp>
        <p:nvSpPr>
          <p:cNvPr id="5" name="Footer Placeholder 4">
            <a:extLst>
              <a:ext uri="{FF2B5EF4-FFF2-40B4-BE49-F238E27FC236}">
                <a16:creationId xmlns:a16="http://schemas.microsoft.com/office/drawing/2014/main" id="{BFE6B04C-3439-330E-346F-4647E22F70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FDB4D0-A8AC-3C14-A377-496DDB121C2E}"/>
              </a:ext>
            </a:extLst>
          </p:cNvPr>
          <p:cNvSpPr>
            <a:spLocks noGrp="1"/>
          </p:cNvSpPr>
          <p:nvPr>
            <p:ph type="sldNum" sz="quarter" idx="12"/>
          </p:nvPr>
        </p:nvSpPr>
        <p:spPr/>
        <p:txBody>
          <a:bodyPr/>
          <a:lstStyle/>
          <a:p>
            <a:fld id="{1FB2311E-340C-47D5-B659-B8C98D2F97DA}" type="slidenum">
              <a:rPr lang="en-US" smtClean="0"/>
              <a:t>‹#›</a:t>
            </a:fld>
            <a:endParaRPr lang="en-US"/>
          </a:p>
        </p:txBody>
      </p:sp>
    </p:spTree>
    <p:extLst>
      <p:ext uri="{BB962C8B-B14F-4D97-AF65-F5344CB8AC3E}">
        <p14:creationId xmlns:p14="http://schemas.microsoft.com/office/powerpoint/2010/main" val="20362988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2D8FD-3C08-A9B0-DD85-B704F469C0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424AD38-8C56-0BB6-DFA3-0AD31E2F91B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372EEC5-B675-F002-293A-B020CC88CE1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4A89A6D-8CCB-16CC-FCE1-53643D203FB1}"/>
              </a:ext>
            </a:extLst>
          </p:cNvPr>
          <p:cNvSpPr>
            <a:spLocks noGrp="1"/>
          </p:cNvSpPr>
          <p:nvPr>
            <p:ph type="dt" sz="half" idx="10"/>
          </p:nvPr>
        </p:nvSpPr>
        <p:spPr/>
        <p:txBody>
          <a:bodyPr/>
          <a:lstStyle/>
          <a:p>
            <a:fld id="{33888D68-56A3-4F51-8C5E-9AE26960A4C9}" type="datetimeFigureOut">
              <a:rPr lang="en-US" smtClean="0"/>
              <a:t>8/13/26</a:t>
            </a:fld>
            <a:endParaRPr lang="en-US"/>
          </a:p>
        </p:txBody>
      </p:sp>
      <p:sp>
        <p:nvSpPr>
          <p:cNvPr id="6" name="Footer Placeholder 5">
            <a:extLst>
              <a:ext uri="{FF2B5EF4-FFF2-40B4-BE49-F238E27FC236}">
                <a16:creationId xmlns:a16="http://schemas.microsoft.com/office/drawing/2014/main" id="{4CCDE5AA-260F-6274-0458-A63F46B0E16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F88DB5E-0C04-4075-20F9-E9578AD77630}"/>
              </a:ext>
            </a:extLst>
          </p:cNvPr>
          <p:cNvSpPr>
            <a:spLocks noGrp="1"/>
          </p:cNvSpPr>
          <p:nvPr>
            <p:ph type="sldNum" sz="quarter" idx="12"/>
          </p:nvPr>
        </p:nvSpPr>
        <p:spPr/>
        <p:txBody>
          <a:bodyPr/>
          <a:lstStyle/>
          <a:p>
            <a:fld id="{1FB2311E-340C-47D5-B659-B8C98D2F97DA}" type="slidenum">
              <a:rPr lang="en-US" smtClean="0"/>
              <a:t>‹#›</a:t>
            </a:fld>
            <a:endParaRPr lang="en-US"/>
          </a:p>
        </p:txBody>
      </p:sp>
    </p:spTree>
    <p:extLst>
      <p:ext uri="{BB962C8B-B14F-4D97-AF65-F5344CB8AC3E}">
        <p14:creationId xmlns:p14="http://schemas.microsoft.com/office/powerpoint/2010/main" val="40823838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4A2C5-3EAD-6067-FFA4-0455ED4E4C4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3A9EA37-AC87-2DC2-5BC6-148354BB4C9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DF6980B-9FD5-C70E-5E55-27B895F45FF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D8DC8EA-DC12-BE3E-6202-05926660EE2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EBA3530-6317-36D1-8284-47BA5311D3D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E453DA5-B383-AE75-6C0F-CDECE2C291EC}"/>
              </a:ext>
            </a:extLst>
          </p:cNvPr>
          <p:cNvSpPr>
            <a:spLocks noGrp="1"/>
          </p:cNvSpPr>
          <p:nvPr>
            <p:ph type="dt" sz="half" idx="10"/>
          </p:nvPr>
        </p:nvSpPr>
        <p:spPr/>
        <p:txBody>
          <a:bodyPr/>
          <a:lstStyle/>
          <a:p>
            <a:fld id="{33888D68-56A3-4F51-8C5E-9AE26960A4C9}" type="datetimeFigureOut">
              <a:rPr lang="en-US" smtClean="0"/>
              <a:t>8/13/26</a:t>
            </a:fld>
            <a:endParaRPr lang="en-US"/>
          </a:p>
        </p:txBody>
      </p:sp>
      <p:sp>
        <p:nvSpPr>
          <p:cNvPr id="8" name="Footer Placeholder 7">
            <a:extLst>
              <a:ext uri="{FF2B5EF4-FFF2-40B4-BE49-F238E27FC236}">
                <a16:creationId xmlns:a16="http://schemas.microsoft.com/office/drawing/2014/main" id="{F8E29B22-188C-D2EF-71B9-3AE2AFE1330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27C827D-0F09-2587-FDCF-51190ED98265}"/>
              </a:ext>
            </a:extLst>
          </p:cNvPr>
          <p:cNvSpPr>
            <a:spLocks noGrp="1"/>
          </p:cNvSpPr>
          <p:nvPr>
            <p:ph type="sldNum" sz="quarter" idx="12"/>
          </p:nvPr>
        </p:nvSpPr>
        <p:spPr/>
        <p:txBody>
          <a:bodyPr/>
          <a:lstStyle/>
          <a:p>
            <a:fld id="{1FB2311E-340C-47D5-B659-B8C98D2F97DA}" type="slidenum">
              <a:rPr lang="en-US" smtClean="0"/>
              <a:t>‹#›</a:t>
            </a:fld>
            <a:endParaRPr lang="en-US"/>
          </a:p>
        </p:txBody>
      </p:sp>
    </p:spTree>
    <p:extLst>
      <p:ext uri="{BB962C8B-B14F-4D97-AF65-F5344CB8AC3E}">
        <p14:creationId xmlns:p14="http://schemas.microsoft.com/office/powerpoint/2010/main" val="18784463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25123-55E8-A8D0-F152-D5ABC318B15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3B4BD68-2961-318A-C975-CEBC2E4727FB}"/>
              </a:ext>
            </a:extLst>
          </p:cNvPr>
          <p:cNvSpPr>
            <a:spLocks noGrp="1"/>
          </p:cNvSpPr>
          <p:nvPr>
            <p:ph type="dt" sz="half" idx="10"/>
          </p:nvPr>
        </p:nvSpPr>
        <p:spPr/>
        <p:txBody>
          <a:bodyPr/>
          <a:lstStyle/>
          <a:p>
            <a:fld id="{33888D68-56A3-4F51-8C5E-9AE26960A4C9}" type="datetimeFigureOut">
              <a:rPr lang="en-US" smtClean="0"/>
              <a:t>8/13/26</a:t>
            </a:fld>
            <a:endParaRPr lang="en-US"/>
          </a:p>
        </p:txBody>
      </p:sp>
      <p:sp>
        <p:nvSpPr>
          <p:cNvPr id="4" name="Footer Placeholder 3">
            <a:extLst>
              <a:ext uri="{FF2B5EF4-FFF2-40B4-BE49-F238E27FC236}">
                <a16:creationId xmlns:a16="http://schemas.microsoft.com/office/drawing/2014/main" id="{8DF9328E-8ABD-BE39-B643-CEC47A1F2B8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2776866-469A-A41B-3A13-86F555054992}"/>
              </a:ext>
            </a:extLst>
          </p:cNvPr>
          <p:cNvSpPr>
            <a:spLocks noGrp="1"/>
          </p:cNvSpPr>
          <p:nvPr>
            <p:ph type="sldNum" sz="quarter" idx="12"/>
          </p:nvPr>
        </p:nvSpPr>
        <p:spPr/>
        <p:txBody>
          <a:bodyPr/>
          <a:lstStyle/>
          <a:p>
            <a:fld id="{1FB2311E-340C-47D5-B659-B8C98D2F97DA}" type="slidenum">
              <a:rPr lang="en-US" smtClean="0"/>
              <a:t>‹#›</a:t>
            </a:fld>
            <a:endParaRPr lang="en-US"/>
          </a:p>
        </p:txBody>
      </p:sp>
    </p:spTree>
    <p:extLst>
      <p:ext uri="{BB962C8B-B14F-4D97-AF65-F5344CB8AC3E}">
        <p14:creationId xmlns:p14="http://schemas.microsoft.com/office/powerpoint/2010/main" val="3488732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86002FD-34F7-087F-32A1-3DD95B5FD0AB}"/>
              </a:ext>
            </a:extLst>
          </p:cNvPr>
          <p:cNvSpPr>
            <a:spLocks noGrp="1"/>
          </p:cNvSpPr>
          <p:nvPr>
            <p:ph type="dt" sz="half" idx="10"/>
          </p:nvPr>
        </p:nvSpPr>
        <p:spPr/>
        <p:txBody>
          <a:bodyPr/>
          <a:lstStyle/>
          <a:p>
            <a:fld id="{33888D68-56A3-4F51-8C5E-9AE26960A4C9}" type="datetimeFigureOut">
              <a:rPr lang="en-US" smtClean="0"/>
              <a:t>8/13/26</a:t>
            </a:fld>
            <a:endParaRPr lang="en-US"/>
          </a:p>
        </p:txBody>
      </p:sp>
      <p:sp>
        <p:nvSpPr>
          <p:cNvPr id="3" name="Footer Placeholder 2">
            <a:extLst>
              <a:ext uri="{FF2B5EF4-FFF2-40B4-BE49-F238E27FC236}">
                <a16:creationId xmlns:a16="http://schemas.microsoft.com/office/drawing/2014/main" id="{736A35E9-E9DD-45E5-A815-C60DDF2914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08E0BC9-2587-DB66-3D3E-016D9FA2E794}"/>
              </a:ext>
            </a:extLst>
          </p:cNvPr>
          <p:cNvSpPr>
            <a:spLocks noGrp="1"/>
          </p:cNvSpPr>
          <p:nvPr>
            <p:ph type="sldNum" sz="quarter" idx="12"/>
          </p:nvPr>
        </p:nvSpPr>
        <p:spPr/>
        <p:txBody>
          <a:bodyPr/>
          <a:lstStyle/>
          <a:p>
            <a:fld id="{1FB2311E-340C-47D5-B659-B8C98D2F97DA}" type="slidenum">
              <a:rPr lang="en-US" smtClean="0"/>
              <a:t>‹#›</a:t>
            </a:fld>
            <a:endParaRPr lang="en-US"/>
          </a:p>
        </p:txBody>
      </p:sp>
    </p:spTree>
    <p:extLst>
      <p:ext uri="{BB962C8B-B14F-4D97-AF65-F5344CB8AC3E}">
        <p14:creationId xmlns:p14="http://schemas.microsoft.com/office/powerpoint/2010/main" val="35681877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AEDE6-39C1-4A88-382E-1D953599B41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B1A8FC-87D2-9653-7CE1-A16E88E518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1E8F85F-18CB-B8BD-DE5A-CA9E79B5C3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0D0903-76DF-A04E-7AA7-1749D0CD06E9}"/>
              </a:ext>
            </a:extLst>
          </p:cNvPr>
          <p:cNvSpPr>
            <a:spLocks noGrp="1"/>
          </p:cNvSpPr>
          <p:nvPr>
            <p:ph type="dt" sz="half" idx="10"/>
          </p:nvPr>
        </p:nvSpPr>
        <p:spPr/>
        <p:txBody>
          <a:bodyPr/>
          <a:lstStyle/>
          <a:p>
            <a:fld id="{33888D68-56A3-4F51-8C5E-9AE26960A4C9}" type="datetimeFigureOut">
              <a:rPr lang="en-US" smtClean="0"/>
              <a:t>8/13/26</a:t>
            </a:fld>
            <a:endParaRPr lang="en-US"/>
          </a:p>
        </p:txBody>
      </p:sp>
      <p:sp>
        <p:nvSpPr>
          <p:cNvPr id="6" name="Footer Placeholder 5">
            <a:extLst>
              <a:ext uri="{FF2B5EF4-FFF2-40B4-BE49-F238E27FC236}">
                <a16:creationId xmlns:a16="http://schemas.microsoft.com/office/drawing/2014/main" id="{B57EE271-B325-42DE-6E93-D7E03320A0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EF3332-B397-9488-8D7A-6D2D0DE084AA}"/>
              </a:ext>
            </a:extLst>
          </p:cNvPr>
          <p:cNvSpPr>
            <a:spLocks noGrp="1"/>
          </p:cNvSpPr>
          <p:nvPr>
            <p:ph type="sldNum" sz="quarter" idx="12"/>
          </p:nvPr>
        </p:nvSpPr>
        <p:spPr/>
        <p:txBody>
          <a:bodyPr/>
          <a:lstStyle/>
          <a:p>
            <a:fld id="{1FB2311E-340C-47D5-B659-B8C98D2F97DA}" type="slidenum">
              <a:rPr lang="en-US" smtClean="0"/>
              <a:t>‹#›</a:t>
            </a:fld>
            <a:endParaRPr lang="en-US"/>
          </a:p>
        </p:txBody>
      </p:sp>
    </p:spTree>
    <p:extLst>
      <p:ext uri="{BB962C8B-B14F-4D97-AF65-F5344CB8AC3E}">
        <p14:creationId xmlns:p14="http://schemas.microsoft.com/office/powerpoint/2010/main" val="2866003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66BCF-2531-1B33-B7C1-1AAD0E33465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69182B7-7947-DC47-5677-0B593E3B684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555F52-4AC6-7990-EC85-C646AF7DFFC1}"/>
              </a:ext>
            </a:extLst>
          </p:cNvPr>
          <p:cNvSpPr>
            <a:spLocks noGrp="1"/>
          </p:cNvSpPr>
          <p:nvPr>
            <p:ph type="dt" sz="half" idx="10"/>
          </p:nvPr>
        </p:nvSpPr>
        <p:spPr/>
        <p:txBody>
          <a:bodyPr/>
          <a:lstStyle/>
          <a:p>
            <a:fld id="{3B2EA25E-1A89-47C6-81B1-32805B96253C}" type="datetimeFigureOut">
              <a:rPr lang="en-US" smtClean="0"/>
              <a:t>8/13/26</a:t>
            </a:fld>
            <a:endParaRPr lang="en-US"/>
          </a:p>
        </p:txBody>
      </p:sp>
      <p:sp>
        <p:nvSpPr>
          <p:cNvPr id="5" name="Footer Placeholder 4">
            <a:extLst>
              <a:ext uri="{FF2B5EF4-FFF2-40B4-BE49-F238E27FC236}">
                <a16:creationId xmlns:a16="http://schemas.microsoft.com/office/drawing/2014/main" id="{D112F1E3-700A-EA54-770D-40842FDA9E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48742B-0575-FE3B-AAEB-7855F6011050}"/>
              </a:ext>
            </a:extLst>
          </p:cNvPr>
          <p:cNvSpPr>
            <a:spLocks noGrp="1"/>
          </p:cNvSpPr>
          <p:nvPr>
            <p:ph type="sldNum" sz="quarter" idx="12"/>
          </p:nvPr>
        </p:nvSpPr>
        <p:spPr/>
        <p:txBody>
          <a:bodyPr/>
          <a:lstStyle/>
          <a:p>
            <a:fld id="{6CD206CE-222E-40A3-BABD-113A85B8F4BA}" type="slidenum">
              <a:rPr lang="en-US" smtClean="0"/>
              <a:t>‹#›</a:t>
            </a:fld>
            <a:endParaRPr lang="en-US"/>
          </a:p>
        </p:txBody>
      </p:sp>
    </p:spTree>
    <p:extLst>
      <p:ext uri="{BB962C8B-B14F-4D97-AF65-F5344CB8AC3E}">
        <p14:creationId xmlns:p14="http://schemas.microsoft.com/office/powerpoint/2010/main" val="41469017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C0CD7C-1E92-DD07-4547-C6CDBE6C672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C3913E8-1015-6740-5F30-5FC6BC6E060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94F01D3-78AB-E6F3-55E2-4056E02C8E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00ED28-7755-4E2D-52EF-3BB6128613B9}"/>
              </a:ext>
            </a:extLst>
          </p:cNvPr>
          <p:cNvSpPr>
            <a:spLocks noGrp="1"/>
          </p:cNvSpPr>
          <p:nvPr>
            <p:ph type="dt" sz="half" idx="10"/>
          </p:nvPr>
        </p:nvSpPr>
        <p:spPr/>
        <p:txBody>
          <a:bodyPr/>
          <a:lstStyle/>
          <a:p>
            <a:fld id="{33888D68-56A3-4F51-8C5E-9AE26960A4C9}" type="datetimeFigureOut">
              <a:rPr lang="en-US" smtClean="0"/>
              <a:t>8/13/26</a:t>
            </a:fld>
            <a:endParaRPr lang="en-US"/>
          </a:p>
        </p:txBody>
      </p:sp>
      <p:sp>
        <p:nvSpPr>
          <p:cNvPr id="6" name="Footer Placeholder 5">
            <a:extLst>
              <a:ext uri="{FF2B5EF4-FFF2-40B4-BE49-F238E27FC236}">
                <a16:creationId xmlns:a16="http://schemas.microsoft.com/office/drawing/2014/main" id="{435B4D86-79E0-694C-4D3B-9B06BAACF03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67FE3A0-74D4-58F7-BD92-CD505E55E24F}"/>
              </a:ext>
            </a:extLst>
          </p:cNvPr>
          <p:cNvSpPr>
            <a:spLocks noGrp="1"/>
          </p:cNvSpPr>
          <p:nvPr>
            <p:ph type="sldNum" sz="quarter" idx="12"/>
          </p:nvPr>
        </p:nvSpPr>
        <p:spPr/>
        <p:txBody>
          <a:bodyPr/>
          <a:lstStyle/>
          <a:p>
            <a:fld id="{1FB2311E-340C-47D5-B659-B8C98D2F97DA}" type="slidenum">
              <a:rPr lang="en-US" smtClean="0"/>
              <a:t>‹#›</a:t>
            </a:fld>
            <a:endParaRPr lang="en-US"/>
          </a:p>
        </p:txBody>
      </p:sp>
    </p:spTree>
    <p:extLst>
      <p:ext uri="{BB962C8B-B14F-4D97-AF65-F5344CB8AC3E}">
        <p14:creationId xmlns:p14="http://schemas.microsoft.com/office/powerpoint/2010/main" val="34615662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C330F-A246-3761-A053-87901450B7A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C539367-CCC4-4B63-BC63-8B73A85CF78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152C30-A8EB-0F6E-9B4F-BB673A8935C4}"/>
              </a:ext>
            </a:extLst>
          </p:cNvPr>
          <p:cNvSpPr>
            <a:spLocks noGrp="1"/>
          </p:cNvSpPr>
          <p:nvPr>
            <p:ph type="dt" sz="half" idx="10"/>
          </p:nvPr>
        </p:nvSpPr>
        <p:spPr/>
        <p:txBody>
          <a:bodyPr/>
          <a:lstStyle/>
          <a:p>
            <a:fld id="{33888D68-56A3-4F51-8C5E-9AE26960A4C9}" type="datetimeFigureOut">
              <a:rPr lang="en-US" smtClean="0"/>
              <a:t>8/13/26</a:t>
            </a:fld>
            <a:endParaRPr lang="en-US"/>
          </a:p>
        </p:txBody>
      </p:sp>
      <p:sp>
        <p:nvSpPr>
          <p:cNvPr id="5" name="Footer Placeholder 4">
            <a:extLst>
              <a:ext uri="{FF2B5EF4-FFF2-40B4-BE49-F238E27FC236}">
                <a16:creationId xmlns:a16="http://schemas.microsoft.com/office/drawing/2014/main" id="{E81A18D8-0F30-904D-BDC8-26B951083D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4ECE09-D3E9-7C6D-CDEC-F81501483533}"/>
              </a:ext>
            </a:extLst>
          </p:cNvPr>
          <p:cNvSpPr>
            <a:spLocks noGrp="1"/>
          </p:cNvSpPr>
          <p:nvPr>
            <p:ph type="sldNum" sz="quarter" idx="12"/>
          </p:nvPr>
        </p:nvSpPr>
        <p:spPr/>
        <p:txBody>
          <a:bodyPr/>
          <a:lstStyle/>
          <a:p>
            <a:fld id="{1FB2311E-340C-47D5-B659-B8C98D2F97DA}" type="slidenum">
              <a:rPr lang="en-US" smtClean="0"/>
              <a:t>‹#›</a:t>
            </a:fld>
            <a:endParaRPr lang="en-US"/>
          </a:p>
        </p:txBody>
      </p:sp>
    </p:spTree>
    <p:extLst>
      <p:ext uri="{BB962C8B-B14F-4D97-AF65-F5344CB8AC3E}">
        <p14:creationId xmlns:p14="http://schemas.microsoft.com/office/powerpoint/2010/main" val="35884016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96431D-324E-6CED-9651-8EF54C2C04C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82088B5-4E25-6D47-BBE4-AFC93A17320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2D0CC5-FD89-C28D-366A-22638C2A46D1}"/>
              </a:ext>
            </a:extLst>
          </p:cNvPr>
          <p:cNvSpPr>
            <a:spLocks noGrp="1"/>
          </p:cNvSpPr>
          <p:nvPr>
            <p:ph type="dt" sz="half" idx="10"/>
          </p:nvPr>
        </p:nvSpPr>
        <p:spPr/>
        <p:txBody>
          <a:bodyPr/>
          <a:lstStyle/>
          <a:p>
            <a:fld id="{33888D68-56A3-4F51-8C5E-9AE26960A4C9}" type="datetimeFigureOut">
              <a:rPr lang="en-US" smtClean="0"/>
              <a:t>8/13/26</a:t>
            </a:fld>
            <a:endParaRPr lang="en-US"/>
          </a:p>
        </p:txBody>
      </p:sp>
      <p:sp>
        <p:nvSpPr>
          <p:cNvPr id="5" name="Footer Placeholder 4">
            <a:extLst>
              <a:ext uri="{FF2B5EF4-FFF2-40B4-BE49-F238E27FC236}">
                <a16:creationId xmlns:a16="http://schemas.microsoft.com/office/drawing/2014/main" id="{09FD1DC4-476D-EFAB-283F-1BE4574F8F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EBBA2E-0904-FD4C-52C5-9A3B602DD32F}"/>
              </a:ext>
            </a:extLst>
          </p:cNvPr>
          <p:cNvSpPr>
            <a:spLocks noGrp="1"/>
          </p:cNvSpPr>
          <p:nvPr>
            <p:ph type="sldNum" sz="quarter" idx="12"/>
          </p:nvPr>
        </p:nvSpPr>
        <p:spPr/>
        <p:txBody>
          <a:bodyPr/>
          <a:lstStyle/>
          <a:p>
            <a:fld id="{1FB2311E-340C-47D5-B659-B8C98D2F97DA}" type="slidenum">
              <a:rPr lang="en-US" smtClean="0"/>
              <a:t>‹#›</a:t>
            </a:fld>
            <a:endParaRPr lang="en-US"/>
          </a:p>
        </p:txBody>
      </p:sp>
    </p:spTree>
    <p:extLst>
      <p:ext uri="{BB962C8B-B14F-4D97-AF65-F5344CB8AC3E}">
        <p14:creationId xmlns:p14="http://schemas.microsoft.com/office/powerpoint/2010/main" val="3972579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BA1D3-DA1A-59FC-516A-C31090FDE8F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6009B66-14D3-821D-D325-4307B9FC69D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FA77C0F-6310-3293-1210-21A8FA6F8EA8}"/>
              </a:ext>
            </a:extLst>
          </p:cNvPr>
          <p:cNvSpPr>
            <a:spLocks noGrp="1"/>
          </p:cNvSpPr>
          <p:nvPr>
            <p:ph type="dt" sz="half" idx="10"/>
          </p:nvPr>
        </p:nvSpPr>
        <p:spPr/>
        <p:txBody>
          <a:bodyPr/>
          <a:lstStyle/>
          <a:p>
            <a:fld id="{3B2EA25E-1A89-47C6-81B1-32805B96253C}" type="datetimeFigureOut">
              <a:rPr lang="en-US" smtClean="0"/>
              <a:t>8/13/26</a:t>
            </a:fld>
            <a:endParaRPr lang="en-US"/>
          </a:p>
        </p:txBody>
      </p:sp>
      <p:sp>
        <p:nvSpPr>
          <p:cNvPr id="5" name="Footer Placeholder 4">
            <a:extLst>
              <a:ext uri="{FF2B5EF4-FFF2-40B4-BE49-F238E27FC236}">
                <a16:creationId xmlns:a16="http://schemas.microsoft.com/office/drawing/2014/main" id="{A7D43091-F6EA-658D-2EFC-7B8D0CE03F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BCB63E-F82F-9CA2-8D1C-C53823CF62D5}"/>
              </a:ext>
            </a:extLst>
          </p:cNvPr>
          <p:cNvSpPr>
            <a:spLocks noGrp="1"/>
          </p:cNvSpPr>
          <p:nvPr>
            <p:ph type="sldNum" sz="quarter" idx="12"/>
          </p:nvPr>
        </p:nvSpPr>
        <p:spPr/>
        <p:txBody>
          <a:bodyPr/>
          <a:lstStyle/>
          <a:p>
            <a:fld id="{6CD206CE-222E-40A3-BABD-113A85B8F4BA}" type="slidenum">
              <a:rPr lang="en-US" smtClean="0"/>
              <a:t>‹#›</a:t>
            </a:fld>
            <a:endParaRPr lang="en-US"/>
          </a:p>
        </p:txBody>
      </p:sp>
    </p:spTree>
    <p:extLst>
      <p:ext uri="{BB962C8B-B14F-4D97-AF65-F5344CB8AC3E}">
        <p14:creationId xmlns:p14="http://schemas.microsoft.com/office/powerpoint/2010/main" val="23374929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A3ADC-3D82-5020-1EC1-B04638E11CB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7134EB0-2D53-6B49-232F-CA013A147F4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975ADC1-7D55-163A-144C-73F25267824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834E19A-45E5-960C-C972-EB08CFEE5A14}"/>
              </a:ext>
            </a:extLst>
          </p:cNvPr>
          <p:cNvSpPr>
            <a:spLocks noGrp="1"/>
          </p:cNvSpPr>
          <p:nvPr>
            <p:ph type="dt" sz="half" idx="10"/>
          </p:nvPr>
        </p:nvSpPr>
        <p:spPr/>
        <p:txBody>
          <a:bodyPr/>
          <a:lstStyle/>
          <a:p>
            <a:fld id="{3B2EA25E-1A89-47C6-81B1-32805B96253C}" type="datetimeFigureOut">
              <a:rPr lang="en-US" smtClean="0"/>
              <a:t>8/13/26</a:t>
            </a:fld>
            <a:endParaRPr lang="en-US"/>
          </a:p>
        </p:txBody>
      </p:sp>
      <p:sp>
        <p:nvSpPr>
          <p:cNvPr id="6" name="Footer Placeholder 5">
            <a:extLst>
              <a:ext uri="{FF2B5EF4-FFF2-40B4-BE49-F238E27FC236}">
                <a16:creationId xmlns:a16="http://schemas.microsoft.com/office/drawing/2014/main" id="{72D24EC5-72B6-AA9E-F660-435F808883D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C5FB98C-8A4B-EF23-05D4-890725251DC5}"/>
              </a:ext>
            </a:extLst>
          </p:cNvPr>
          <p:cNvSpPr>
            <a:spLocks noGrp="1"/>
          </p:cNvSpPr>
          <p:nvPr>
            <p:ph type="sldNum" sz="quarter" idx="12"/>
          </p:nvPr>
        </p:nvSpPr>
        <p:spPr/>
        <p:txBody>
          <a:bodyPr/>
          <a:lstStyle/>
          <a:p>
            <a:fld id="{6CD206CE-222E-40A3-BABD-113A85B8F4BA}" type="slidenum">
              <a:rPr lang="en-US" smtClean="0"/>
              <a:t>‹#›</a:t>
            </a:fld>
            <a:endParaRPr lang="en-US"/>
          </a:p>
        </p:txBody>
      </p:sp>
    </p:spTree>
    <p:extLst>
      <p:ext uri="{BB962C8B-B14F-4D97-AF65-F5344CB8AC3E}">
        <p14:creationId xmlns:p14="http://schemas.microsoft.com/office/powerpoint/2010/main" val="36009540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AD086-B66F-9344-CDDA-19BA2164FE8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F019FF8-09E0-8E46-1AC4-23E24C6BD61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8439D6B-22E6-3C14-F575-A68432AA04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EC49C43-D87F-3326-3792-1FF179E344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96F1B70-B111-708E-191C-72D2A278C85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CCADF8E-ED8D-5271-AE90-C27439DE58DA}"/>
              </a:ext>
            </a:extLst>
          </p:cNvPr>
          <p:cNvSpPr>
            <a:spLocks noGrp="1"/>
          </p:cNvSpPr>
          <p:nvPr>
            <p:ph type="dt" sz="half" idx="10"/>
          </p:nvPr>
        </p:nvSpPr>
        <p:spPr/>
        <p:txBody>
          <a:bodyPr/>
          <a:lstStyle/>
          <a:p>
            <a:fld id="{3B2EA25E-1A89-47C6-81B1-32805B96253C}" type="datetimeFigureOut">
              <a:rPr lang="en-US" smtClean="0"/>
              <a:t>8/13/26</a:t>
            </a:fld>
            <a:endParaRPr lang="en-US"/>
          </a:p>
        </p:txBody>
      </p:sp>
      <p:sp>
        <p:nvSpPr>
          <p:cNvPr id="8" name="Footer Placeholder 7">
            <a:extLst>
              <a:ext uri="{FF2B5EF4-FFF2-40B4-BE49-F238E27FC236}">
                <a16:creationId xmlns:a16="http://schemas.microsoft.com/office/drawing/2014/main" id="{E29DE968-C992-3C50-A919-BA32C431A03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0B947BE-6B46-4D50-877F-FD0C69F64B02}"/>
              </a:ext>
            </a:extLst>
          </p:cNvPr>
          <p:cNvSpPr>
            <a:spLocks noGrp="1"/>
          </p:cNvSpPr>
          <p:nvPr>
            <p:ph type="sldNum" sz="quarter" idx="12"/>
          </p:nvPr>
        </p:nvSpPr>
        <p:spPr/>
        <p:txBody>
          <a:bodyPr/>
          <a:lstStyle/>
          <a:p>
            <a:fld id="{6CD206CE-222E-40A3-BABD-113A85B8F4BA}" type="slidenum">
              <a:rPr lang="en-US" smtClean="0"/>
              <a:t>‹#›</a:t>
            </a:fld>
            <a:endParaRPr lang="en-US"/>
          </a:p>
        </p:txBody>
      </p:sp>
    </p:spTree>
    <p:extLst>
      <p:ext uri="{BB962C8B-B14F-4D97-AF65-F5344CB8AC3E}">
        <p14:creationId xmlns:p14="http://schemas.microsoft.com/office/powerpoint/2010/main" val="2109450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9A3CB-3F66-7404-A9CC-29F1EF31F8E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F81B1B9-ECBD-1050-9B52-5F408E2A67D9}"/>
              </a:ext>
            </a:extLst>
          </p:cNvPr>
          <p:cNvSpPr>
            <a:spLocks noGrp="1"/>
          </p:cNvSpPr>
          <p:nvPr>
            <p:ph type="dt" sz="half" idx="10"/>
          </p:nvPr>
        </p:nvSpPr>
        <p:spPr/>
        <p:txBody>
          <a:bodyPr/>
          <a:lstStyle/>
          <a:p>
            <a:fld id="{3B2EA25E-1A89-47C6-81B1-32805B96253C}" type="datetimeFigureOut">
              <a:rPr lang="en-US" smtClean="0"/>
              <a:t>8/13/26</a:t>
            </a:fld>
            <a:endParaRPr lang="en-US"/>
          </a:p>
        </p:txBody>
      </p:sp>
      <p:sp>
        <p:nvSpPr>
          <p:cNvPr id="4" name="Footer Placeholder 3">
            <a:extLst>
              <a:ext uri="{FF2B5EF4-FFF2-40B4-BE49-F238E27FC236}">
                <a16:creationId xmlns:a16="http://schemas.microsoft.com/office/drawing/2014/main" id="{0875959F-4DB7-CE89-87C6-4AC60B976F7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E9A1706-B1A6-8B16-6351-13547C727A4B}"/>
              </a:ext>
            </a:extLst>
          </p:cNvPr>
          <p:cNvSpPr>
            <a:spLocks noGrp="1"/>
          </p:cNvSpPr>
          <p:nvPr>
            <p:ph type="sldNum" sz="quarter" idx="12"/>
          </p:nvPr>
        </p:nvSpPr>
        <p:spPr/>
        <p:txBody>
          <a:bodyPr/>
          <a:lstStyle/>
          <a:p>
            <a:fld id="{6CD206CE-222E-40A3-BABD-113A85B8F4BA}" type="slidenum">
              <a:rPr lang="en-US" smtClean="0"/>
              <a:t>‹#›</a:t>
            </a:fld>
            <a:endParaRPr lang="en-US"/>
          </a:p>
        </p:txBody>
      </p:sp>
    </p:spTree>
    <p:extLst>
      <p:ext uri="{BB962C8B-B14F-4D97-AF65-F5344CB8AC3E}">
        <p14:creationId xmlns:p14="http://schemas.microsoft.com/office/powerpoint/2010/main" val="3325644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74734A0-D761-DC19-D88D-A03E4800D381}"/>
              </a:ext>
            </a:extLst>
          </p:cNvPr>
          <p:cNvSpPr>
            <a:spLocks noGrp="1"/>
          </p:cNvSpPr>
          <p:nvPr>
            <p:ph type="dt" sz="half" idx="10"/>
          </p:nvPr>
        </p:nvSpPr>
        <p:spPr/>
        <p:txBody>
          <a:bodyPr/>
          <a:lstStyle/>
          <a:p>
            <a:fld id="{3B2EA25E-1A89-47C6-81B1-32805B96253C}" type="datetimeFigureOut">
              <a:rPr lang="en-US" smtClean="0"/>
              <a:t>8/13/26</a:t>
            </a:fld>
            <a:endParaRPr lang="en-US"/>
          </a:p>
        </p:txBody>
      </p:sp>
      <p:sp>
        <p:nvSpPr>
          <p:cNvPr id="3" name="Footer Placeholder 2">
            <a:extLst>
              <a:ext uri="{FF2B5EF4-FFF2-40B4-BE49-F238E27FC236}">
                <a16:creationId xmlns:a16="http://schemas.microsoft.com/office/drawing/2014/main" id="{14828B37-6CA5-C424-2AD9-583EE877D1E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F362F40-A4D9-A840-9C7B-F140B155797C}"/>
              </a:ext>
            </a:extLst>
          </p:cNvPr>
          <p:cNvSpPr>
            <a:spLocks noGrp="1"/>
          </p:cNvSpPr>
          <p:nvPr>
            <p:ph type="sldNum" sz="quarter" idx="12"/>
          </p:nvPr>
        </p:nvSpPr>
        <p:spPr/>
        <p:txBody>
          <a:bodyPr/>
          <a:lstStyle/>
          <a:p>
            <a:fld id="{6CD206CE-222E-40A3-BABD-113A85B8F4BA}" type="slidenum">
              <a:rPr lang="en-US" smtClean="0"/>
              <a:t>‹#›</a:t>
            </a:fld>
            <a:endParaRPr lang="en-US"/>
          </a:p>
        </p:txBody>
      </p:sp>
    </p:spTree>
    <p:extLst>
      <p:ext uri="{BB962C8B-B14F-4D97-AF65-F5344CB8AC3E}">
        <p14:creationId xmlns:p14="http://schemas.microsoft.com/office/powerpoint/2010/main" val="6741638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70BCE-2F98-30FF-8175-66B0D56DB2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34CA624-7B72-1958-88FB-E0AC1DBBDD1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5667196-7C33-8C4A-245D-6B1448AE09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0D779CB-A19D-667E-F213-C8359A6728C7}"/>
              </a:ext>
            </a:extLst>
          </p:cNvPr>
          <p:cNvSpPr>
            <a:spLocks noGrp="1"/>
          </p:cNvSpPr>
          <p:nvPr>
            <p:ph type="dt" sz="half" idx="10"/>
          </p:nvPr>
        </p:nvSpPr>
        <p:spPr/>
        <p:txBody>
          <a:bodyPr/>
          <a:lstStyle/>
          <a:p>
            <a:fld id="{3B2EA25E-1A89-47C6-81B1-32805B96253C}" type="datetimeFigureOut">
              <a:rPr lang="en-US" smtClean="0"/>
              <a:t>8/13/26</a:t>
            </a:fld>
            <a:endParaRPr lang="en-US"/>
          </a:p>
        </p:txBody>
      </p:sp>
      <p:sp>
        <p:nvSpPr>
          <p:cNvPr id="6" name="Footer Placeholder 5">
            <a:extLst>
              <a:ext uri="{FF2B5EF4-FFF2-40B4-BE49-F238E27FC236}">
                <a16:creationId xmlns:a16="http://schemas.microsoft.com/office/drawing/2014/main" id="{CB3B7267-59B2-4AA7-0991-A617286AD53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DE7BE9E-1331-5649-4E99-52DA3E41A5BF}"/>
              </a:ext>
            </a:extLst>
          </p:cNvPr>
          <p:cNvSpPr>
            <a:spLocks noGrp="1"/>
          </p:cNvSpPr>
          <p:nvPr>
            <p:ph type="sldNum" sz="quarter" idx="12"/>
          </p:nvPr>
        </p:nvSpPr>
        <p:spPr/>
        <p:txBody>
          <a:bodyPr/>
          <a:lstStyle/>
          <a:p>
            <a:fld id="{6CD206CE-222E-40A3-BABD-113A85B8F4BA}" type="slidenum">
              <a:rPr lang="en-US" smtClean="0"/>
              <a:t>‹#›</a:t>
            </a:fld>
            <a:endParaRPr lang="en-US"/>
          </a:p>
        </p:txBody>
      </p:sp>
    </p:spTree>
    <p:extLst>
      <p:ext uri="{BB962C8B-B14F-4D97-AF65-F5344CB8AC3E}">
        <p14:creationId xmlns:p14="http://schemas.microsoft.com/office/powerpoint/2010/main" val="24720699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36F6F1-0E9C-BDBA-DB66-C9C33B67AA6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9FFD65E-15A7-20EB-AF47-20D9200458C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CB3BB61-D5CE-6E82-7C6F-B3AD290925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2391BFD-D049-8F20-E040-2C28A4A9B73A}"/>
              </a:ext>
            </a:extLst>
          </p:cNvPr>
          <p:cNvSpPr>
            <a:spLocks noGrp="1"/>
          </p:cNvSpPr>
          <p:nvPr>
            <p:ph type="dt" sz="half" idx="10"/>
          </p:nvPr>
        </p:nvSpPr>
        <p:spPr/>
        <p:txBody>
          <a:bodyPr/>
          <a:lstStyle/>
          <a:p>
            <a:fld id="{3B2EA25E-1A89-47C6-81B1-32805B96253C}" type="datetimeFigureOut">
              <a:rPr lang="en-US" smtClean="0"/>
              <a:t>8/13/26</a:t>
            </a:fld>
            <a:endParaRPr lang="en-US"/>
          </a:p>
        </p:txBody>
      </p:sp>
      <p:sp>
        <p:nvSpPr>
          <p:cNvPr id="6" name="Footer Placeholder 5">
            <a:extLst>
              <a:ext uri="{FF2B5EF4-FFF2-40B4-BE49-F238E27FC236}">
                <a16:creationId xmlns:a16="http://schemas.microsoft.com/office/drawing/2014/main" id="{6CBB1992-3BA7-4612-63A7-0185A5931E5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0712AF-E635-3EF6-A927-3135AA5F471D}"/>
              </a:ext>
            </a:extLst>
          </p:cNvPr>
          <p:cNvSpPr>
            <a:spLocks noGrp="1"/>
          </p:cNvSpPr>
          <p:nvPr>
            <p:ph type="sldNum" sz="quarter" idx="12"/>
          </p:nvPr>
        </p:nvSpPr>
        <p:spPr/>
        <p:txBody>
          <a:bodyPr/>
          <a:lstStyle/>
          <a:p>
            <a:fld id="{6CD206CE-222E-40A3-BABD-113A85B8F4BA}" type="slidenum">
              <a:rPr lang="en-US" smtClean="0"/>
              <a:t>‹#›</a:t>
            </a:fld>
            <a:endParaRPr lang="en-US"/>
          </a:p>
        </p:txBody>
      </p:sp>
    </p:spTree>
    <p:extLst>
      <p:ext uri="{BB962C8B-B14F-4D97-AF65-F5344CB8AC3E}">
        <p14:creationId xmlns:p14="http://schemas.microsoft.com/office/powerpoint/2010/main" val="42520698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F37E65-33AE-57E4-C97B-6D66C71064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46DE1B6-590F-DDBA-34E3-F0911BC158D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713265-8989-ABF7-AE09-22506F8B746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B2EA25E-1A89-47C6-81B1-32805B96253C}" type="datetimeFigureOut">
              <a:rPr lang="en-US" smtClean="0"/>
              <a:t>8/13/26</a:t>
            </a:fld>
            <a:endParaRPr lang="en-US"/>
          </a:p>
        </p:txBody>
      </p:sp>
      <p:sp>
        <p:nvSpPr>
          <p:cNvPr id="5" name="Footer Placeholder 4">
            <a:extLst>
              <a:ext uri="{FF2B5EF4-FFF2-40B4-BE49-F238E27FC236}">
                <a16:creationId xmlns:a16="http://schemas.microsoft.com/office/drawing/2014/main" id="{1D3231B8-D3EB-6E12-4C71-573A9E4AEB2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D4166FE-259A-629A-30EB-AF4187FD6D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CD206CE-222E-40A3-BABD-113A85B8F4BA}" type="slidenum">
              <a:rPr lang="en-US" smtClean="0"/>
              <a:t>‹#›</a:t>
            </a:fld>
            <a:endParaRPr lang="en-US"/>
          </a:p>
        </p:txBody>
      </p:sp>
    </p:spTree>
    <p:extLst>
      <p:ext uri="{BB962C8B-B14F-4D97-AF65-F5344CB8AC3E}">
        <p14:creationId xmlns:p14="http://schemas.microsoft.com/office/powerpoint/2010/main" val="24473352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ADCC54E-1DD5-3E9B-D0D6-984C966AE14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C97E46B-35AA-65A2-1845-F9F94393749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09CB5E-4BF7-E96B-28B6-BB1AA888A5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888D68-56A3-4F51-8C5E-9AE26960A4C9}" type="datetimeFigureOut">
              <a:rPr lang="en-US" smtClean="0"/>
              <a:t>8/13/26</a:t>
            </a:fld>
            <a:endParaRPr lang="en-US"/>
          </a:p>
        </p:txBody>
      </p:sp>
      <p:sp>
        <p:nvSpPr>
          <p:cNvPr id="5" name="Footer Placeholder 4">
            <a:extLst>
              <a:ext uri="{FF2B5EF4-FFF2-40B4-BE49-F238E27FC236}">
                <a16:creationId xmlns:a16="http://schemas.microsoft.com/office/drawing/2014/main" id="{549139A4-DD70-573F-BD2F-92278AEED5D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919B958-99A9-6D56-AF8D-25A218EB3D2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B2311E-340C-47D5-B659-B8C98D2F97DA}" type="slidenum">
              <a:rPr lang="en-US" smtClean="0"/>
              <a:t>‹#›</a:t>
            </a:fld>
            <a:endParaRPr lang="en-US"/>
          </a:p>
        </p:txBody>
      </p:sp>
    </p:spTree>
    <p:extLst>
      <p:ext uri="{BB962C8B-B14F-4D97-AF65-F5344CB8AC3E}">
        <p14:creationId xmlns:p14="http://schemas.microsoft.com/office/powerpoint/2010/main" val="24215727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7296">
          <p15:clr>
            <a:srgbClr val="9FCC3B"/>
          </p15:clr>
        </p15:guide>
        <p15:guide id="4" pos="384">
          <p15:clr>
            <a:srgbClr val="9FCC3B"/>
          </p15:clr>
        </p15:guide>
        <p15:guide id="5" orient="horz" pos="288">
          <p15:clr>
            <a:srgbClr val="F26B43"/>
          </p15:clr>
        </p15:guide>
        <p15:guide id="6" orient="horz" pos="4032">
          <p15:clr>
            <a:srgbClr val="F26B43"/>
          </p15:clr>
        </p15:guide>
        <p15:guide id="7" orient="horz" pos="384">
          <p15:clr>
            <a:srgbClr val="5ACBF0"/>
          </p15:clr>
        </p15:guide>
        <p15:guide id="8" orient="horz" pos="744">
          <p15:clr>
            <a:srgbClr val="5ACBF0"/>
          </p15:clr>
        </p15:guide>
        <p15:guide id="9" orient="horz" pos="3816">
          <p15:clr>
            <a:srgbClr val="5ACBF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5.png"/><Relationship Id="rId7" Type="http://schemas.openxmlformats.org/officeDocument/2006/relationships/image" Target="../media/image16.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6.png"/><Relationship Id="rId10" Type="http://schemas.openxmlformats.org/officeDocument/2006/relationships/image" Target="../media/image19.svg"/><Relationship Id="rId4" Type="http://schemas.microsoft.com/office/2007/relationships/hdphoto" Target="../media/hdphoto1.wdp"/><Relationship Id="rId9" Type="http://schemas.openxmlformats.org/officeDocument/2006/relationships/image" Target="../media/image18.sv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4.sv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20.png"/><Relationship Id="rId7" Type="http://schemas.openxmlformats.org/officeDocument/2006/relationships/image" Target="../media/image22.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1.svg"/><Relationship Id="rId5" Type="http://schemas.openxmlformats.org/officeDocument/2006/relationships/image" Target="../media/image12.svg"/><Relationship Id="rId4" Type="http://schemas.openxmlformats.org/officeDocument/2006/relationships/image" Target="../media/image6.png"/><Relationship Id="rId9" Type="http://schemas.openxmlformats.org/officeDocument/2006/relationships/image" Target="../media/image24.sv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4.svg"/></Relationships>
</file>

<file path=ppt/slides/_rels/slide1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5.png"/><Relationship Id="rId7" Type="http://schemas.openxmlformats.org/officeDocument/2006/relationships/image" Target="../media/image27.sv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6.svg"/><Relationship Id="rId5" Type="http://schemas.openxmlformats.org/officeDocument/2006/relationships/image" Target="../media/image12.svg"/><Relationship Id="rId4" Type="http://schemas.openxmlformats.org/officeDocument/2006/relationships/image" Target="../media/image6.png"/><Relationship Id="rId9" Type="http://schemas.openxmlformats.org/officeDocument/2006/relationships/image" Target="../media/image29.sv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4.svg"/></Relationships>
</file>

<file path=ppt/slides/_rels/slide18.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30.png"/><Relationship Id="rId7" Type="http://schemas.openxmlformats.org/officeDocument/2006/relationships/image" Target="../media/image32.sv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31.svg"/><Relationship Id="rId5" Type="http://schemas.openxmlformats.org/officeDocument/2006/relationships/image" Target="../media/image12.sv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13.xml"/><Relationship Id="rId5" Type="http://schemas.openxmlformats.org/officeDocument/2006/relationships/image" Target="../media/image4.sv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14.svg"/><Relationship Id="rId1" Type="http://schemas.openxmlformats.org/officeDocument/2006/relationships/slideLayout" Target="../slideLayouts/slideLayout13.xml"/><Relationship Id="rId6" Type="http://schemas.openxmlformats.org/officeDocument/2006/relationships/image" Target="../media/image38.svg"/><Relationship Id="rId5" Type="http://schemas.openxmlformats.org/officeDocument/2006/relationships/image" Target="../media/image37.svg"/><Relationship Id="rId4" Type="http://schemas.openxmlformats.org/officeDocument/2006/relationships/image" Target="../media/image36.svg"/></Relationships>
</file>

<file path=ppt/slides/_rels/slide22.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39.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4.svg"/></Relationships>
</file>

<file path=ppt/slides/_rels/slide2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41.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14.svg"/></Relationships>
</file>

<file path=ppt/slides/_rels/slide2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43.png"/></Relationships>
</file>

<file path=ppt/slides/_rels/slide2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 Id="rId4" Type="http://schemas.openxmlformats.org/officeDocument/2006/relationships/image" Target="../media/image4.svg"/></Relationships>
</file>

<file path=ppt/slides/_rels/slide3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45.svg"/></Relationships>
</file>

<file path=ppt/slides/_rels/slide3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46.png"/></Relationships>
</file>

<file path=ppt/slides/_rels/slide32.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47.png"/></Relationships>
</file>

<file path=ppt/slides/_rels/slide3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48.png"/></Relationships>
</file>

<file path=ppt/slides/_rels/slide34.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image" Target="../media/image49.png"/></Relationships>
</file>

<file path=ppt/slides/_rels/slide3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 Id="rId6" Type="http://schemas.openxmlformats.org/officeDocument/2006/relationships/image" Target="../media/image54.svg"/><Relationship Id="rId5" Type="http://schemas.openxmlformats.org/officeDocument/2006/relationships/image" Target="../media/image53.png"/><Relationship Id="rId4" Type="http://schemas.openxmlformats.org/officeDocument/2006/relationships/image" Target="../media/image52.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13.xml"/><Relationship Id="rId4" Type="http://schemas.openxmlformats.org/officeDocument/2006/relationships/image" Target="../media/image4.svg"/></Relationships>
</file>

<file path=ppt/slides/_rels/slide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10.svg"/><Relationship Id="rId5" Type="http://schemas.openxmlformats.org/officeDocument/2006/relationships/image" Target="../media/image9.sv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sv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4.svg"/></Relationships>
</file>

<file path=ppt/slides/_rels/slide9.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FC21F3-C68C-1D81-E01C-7D7244426B6D}"/>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E94B1369-B245-5C0E-B59F-DE2ED4BFF5DC}"/>
              </a:ext>
            </a:extLst>
          </p:cNvPr>
          <p:cNvSpPr>
            <a:spLocks noGrp="1"/>
          </p:cNvSpPr>
          <p:nvPr>
            <p:ph type="subTitle" idx="1"/>
          </p:nvPr>
        </p:nvSpPr>
        <p:spPr/>
        <p:txBody>
          <a:bodyPr/>
          <a:lstStyle/>
          <a:p>
            <a:endParaRPr lang="en-US"/>
          </a:p>
        </p:txBody>
      </p:sp>
      <p:pic>
        <p:nvPicPr>
          <p:cNvPr id="5" name="Picture 4" descr="A black and white image of a building&#10;&#10;AI-generated content may be incorrect.">
            <a:extLst>
              <a:ext uri="{FF2B5EF4-FFF2-40B4-BE49-F238E27FC236}">
                <a16:creationId xmlns:a16="http://schemas.microsoft.com/office/drawing/2014/main" id="{E7DE922B-6EBA-E36E-7185-839561756761}"/>
              </a:ext>
            </a:extLst>
          </p:cNvPr>
          <p:cNvPicPr>
            <a:picLocks noChangeAspect="1"/>
          </p:cNvPicPr>
          <p:nvPr/>
        </p:nvPicPr>
        <p:blipFill>
          <a:blip r:embed="rId2">
            <a:extLst>
              <a:ext uri="{28A0092B-C50C-407E-A947-70E740481C1C}">
                <a14:useLocalDpi xmlns:a14="http://schemas.microsoft.com/office/drawing/2010/main" val="0"/>
              </a:ext>
            </a:extLst>
          </a:blip>
          <a:srcRect l="390" t="549" r="390" b="549"/>
          <a:stretch/>
        </p:blipFill>
        <p:spPr>
          <a:xfrm>
            <a:off x="0" y="0"/>
            <a:ext cx="12192000" cy="6858000"/>
          </a:xfrm>
          <a:prstGeom prst="rect">
            <a:avLst/>
          </a:prstGeom>
        </p:spPr>
      </p:pic>
      <p:pic>
        <p:nvPicPr>
          <p:cNvPr id="6" name="Graphic 5">
            <a:extLst>
              <a:ext uri="{FF2B5EF4-FFF2-40B4-BE49-F238E27FC236}">
                <a16:creationId xmlns:a16="http://schemas.microsoft.com/office/drawing/2014/main" id="{96371219-1039-B464-FC24-578BC2BC826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8650" y="638174"/>
            <a:ext cx="3472429" cy="1076325"/>
          </a:xfrm>
          <a:prstGeom prst="rect">
            <a:avLst/>
          </a:prstGeom>
        </p:spPr>
      </p:pic>
      <p:sp>
        <p:nvSpPr>
          <p:cNvPr id="7" name="TextBox 6">
            <a:extLst>
              <a:ext uri="{FF2B5EF4-FFF2-40B4-BE49-F238E27FC236}">
                <a16:creationId xmlns:a16="http://schemas.microsoft.com/office/drawing/2014/main" id="{98F40E27-C40A-3BA1-16D4-AEDD91BC5778}"/>
              </a:ext>
            </a:extLst>
          </p:cNvPr>
          <p:cNvSpPr txBox="1"/>
          <p:nvPr/>
        </p:nvSpPr>
        <p:spPr>
          <a:xfrm>
            <a:off x="554148" y="2895600"/>
            <a:ext cx="5873156" cy="1887696"/>
          </a:xfrm>
          <a:prstGeom prst="rect">
            <a:avLst/>
          </a:prstGeom>
          <a:noFill/>
        </p:spPr>
        <p:txBody>
          <a:bodyPr wrap="square" rtlCol="0">
            <a:spAutoFit/>
          </a:bodyPr>
          <a:lstStyle/>
          <a:p>
            <a:pPr>
              <a:lnSpc>
                <a:spcPts val="7000"/>
              </a:lnSpc>
            </a:pPr>
            <a:r>
              <a:rPr lang="en-US" sz="6600" b="1" dirty="0">
                <a:solidFill>
                  <a:schemeClr val="accent5"/>
                </a:solidFill>
                <a:latin typeface="Alexandria" pitchFamily="2" charset="-78"/>
                <a:cs typeface="Alexandria" pitchFamily="2" charset="-78"/>
              </a:rPr>
              <a:t>Platinum</a:t>
            </a:r>
            <a:br>
              <a:rPr lang="en-US" sz="6600" b="1" dirty="0">
                <a:solidFill>
                  <a:schemeClr val="accent5"/>
                </a:solidFill>
                <a:latin typeface="Alexandria" pitchFamily="2" charset="-78"/>
                <a:cs typeface="Alexandria" pitchFamily="2" charset="-78"/>
              </a:rPr>
            </a:br>
            <a:r>
              <a:rPr lang="en-US" sz="6600" b="1" dirty="0">
                <a:solidFill>
                  <a:schemeClr val="accent5"/>
                </a:solidFill>
                <a:latin typeface="Alexandria" pitchFamily="2" charset="-78"/>
                <a:cs typeface="Alexandria" pitchFamily="2" charset="-78"/>
              </a:rPr>
              <a:t>Resources</a:t>
            </a:r>
          </a:p>
        </p:txBody>
      </p:sp>
      <p:sp>
        <p:nvSpPr>
          <p:cNvPr id="8" name="TextBox 7">
            <a:extLst>
              <a:ext uri="{FF2B5EF4-FFF2-40B4-BE49-F238E27FC236}">
                <a16:creationId xmlns:a16="http://schemas.microsoft.com/office/drawing/2014/main" id="{25018BCE-DDE9-B934-7EEF-3F4BA8C6BBC3}"/>
              </a:ext>
            </a:extLst>
          </p:cNvPr>
          <p:cNvSpPr txBox="1"/>
          <p:nvPr/>
        </p:nvSpPr>
        <p:spPr>
          <a:xfrm>
            <a:off x="628650" y="4783296"/>
            <a:ext cx="5171090" cy="400110"/>
          </a:xfrm>
          <a:prstGeom prst="rect">
            <a:avLst/>
          </a:prstGeom>
          <a:noFill/>
        </p:spPr>
        <p:txBody>
          <a:bodyPr wrap="square" rtlCol="0">
            <a:spAutoFit/>
          </a:bodyPr>
          <a:lstStyle/>
          <a:p>
            <a:r>
              <a:rPr lang="ar-SA" sz="2000" dirty="0">
                <a:solidFill>
                  <a:schemeClr val="accent4"/>
                </a:solidFill>
                <a:latin typeface="Alexandria" pitchFamily="2" charset="-78"/>
                <a:cs typeface="Alexandria" pitchFamily="2" charset="-78"/>
              </a:rPr>
              <a:t>حلول التوريد للإنشاءات والصناعات</a:t>
            </a:r>
            <a:endParaRPr lang="en-US" sz="2000" dirty="0">
              <a:solidFill>
                <a:schemeClr val="accent4"/>
              </a:solidFill>
              <a:latin typeface="Alexandria" pitchFamily="2" charset="-78"/>
              <a:cs typeface="Alexandria" pitchFamily="2" charset="-78"/>
            </a:endParaRPr>
          </a:p>
        </p:txBody>
      </p:sp>
      <p:sp>
        <p:nvSpPr>
          <p:cNvPr id="11" name="TextBox 10">
            <a:extLst>
              <a:ext uri="{FF2B5EF4-FFF2-40B4-BE49-F238E27FC236}">
                <a16:creationId xmlns:a16="http://schemas.microsoft.com/office/drawing/2014/main" id="{28AB8DF8-E0F0-4AE3-AB8E-ACFDA0FDA817}"/>
              </a:ext>
            </a:extLst>
          </p:cNvPr>
          <p:cNvSpPr txBox="1"/>
          <p:nvPr/>
        </p:nvSpPr>
        <p:spPr>
          <a:xfrm>
            <a:off x="11187214" y="554480"/>
            <a:ext cx="810639" cy="646331"/>
          </a:xfrm>
          <a:prstGeom prst="rect">
            <a:avLst/>
          </a:prstGeom>
          <a:noFill/>
        </p:spPr>
        <p:txBody>
          <a:bodyPr wrap="square" rtlCol="0">
            <a:spAutoFit/>
          </a:bodyPr>
          <a:lstStyle/>
          <a:p>
            <a:r>
              <a:rPr lang="en-US" dirty="0">
                <a:solidFill>
                  <a:schemeClr val="bg1"/>
                </a:solidFill>
                <a:latin typeface="+mj-lt"/>
              </a:rPr>
              <a:t>20</a:t>
            </a:r>
            <a:br>
              <a:rPr lang="en-US" dirty="0">
                <a:solidFill>
                  <a:schemeClr val="bg1"/>
                </a:solidFill>
                <a:latin typeface="+mj-lt"/>
              </a:rPr>
            </a:br>
            <a:r>
              <a:rPr lang="en-US" dirty="0">
                <a:solidFill>
                  <a:schemeClr val="bg1"/>
                </a:solidFill>
                <a:latin typeface="+mj-lt"/>
              </a:rPr>
              <a:t>26</a:t>
            </a:r>
          </a:p>
        </p:txBody>
      </p:sp>
    </p:spTree>
    <p:extLst>
      <p:ext uri="{BB962C8B-B14F-4D97-AF65-F5344CB8AC3E}">
        <p14:creationId xmlns:p14="http://schemas.microsoft.com/office/powerpoint/2010/main" val="28545187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4320749-BC54-4320-712C-6B020D51F6AE}"/>
              </a:ext>
            </a:extLst>
          </p:cNvPr>
          <p:cNvPicPr>
            <a:picLocks noChangeAspect="1"/>
          </p:cNvPicPr>
          <p:nvPr/>
        </p:nvPicPr>
        <p:blipFill>
          <a:blip r:embed="rId3">
            <a:duotone>
              <a:prstClr val="black"/>
              <a:schemeClr val="accent2">
                <a:tint val="45000"/>
                <a:satMod val="400000"/>
              </a:schemeClr>
            </a:duotone>
            <a:alphaModFix/>
            <a:extLst>
              <a:ext uri="{BEBA8EAE-BF5A-486C-A8C5-ECC9F3942E4B}">
                <a14:imgProps xmlns:a14="http://schemas.microsoft.com/office/drawing/2010/main">
                  <a14:imgLayer r:embed="rId4">
                    <a14:imgEffect>
                      <a14:colorTemperature colorTemp="9801"/>
                    </a14:imgEffect>
                  </a14:imgLayer>
                </a14:imgProps>
              </a:ext>
            </a:extLst>
          </a:blip>
          <a:stretch>
            <a:fillRect/>
          </a:stretch>
        </p:blipFill>
        <p:spPr>
          <a:xfrm>
            <a:off x="0" y="-12192"/>
            <a:ext cx="12192000" cy="6858000"/>
          </a:xfrm>
          <a:prstGeom prst="rect">
            <a:avLst/>
          </a:prstGeom>
        </p:spPr>
      </p:pic>
      <p:sp>
        <p:nvSpPr>
          <p:cNvPr id="6" name="Rectangle 5">
            <a:extLst>
              <a:ext uri="{FF2B5EF4-FFF2-40B4-BE49-F238E27FC236}">
                <a16:creationId xmlns:a16="http://schemas.microsoft.com/office/drawing/2014/main" id="{F6EB96DE-A85B-44A4-27ED-FC338F59FD3E}"/>
              </a:ext>
            </a:extLst>
          </p:cNvPr>
          <p:cNvSpPr/>
          <p:nvPr/>
        </p:nvSpPr>
        <p:spPr>
          <a:xfrm>
            <a:off x="1524" y="0"/>
            <a:ext cx="12190476" cy="6858000"/>
          </a:xfrm>
          <a:prstGeom prst="rect">
            <a:avLst/>
          </a:prstGeom>
          <a:solidFill>
            <a:schemeClr val="tx1">
              <a:lumMod val="95000"/>
              <a:lumOff val="5000"/>
              <a:alpha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raphit"/>
              <a:ea typeface="+mn-ea"/>
            </a:endParaRPr>
          </a:p>
        </p:txBody>
      </p:sp>
      <p:sp>
        <p:nvSpPr>
          <p:cNvPr id="13" name="object 3">
            <a:extLst>
              <a:ext uri="{FF2B5EF4-FFF2-40B4-BE49-F238E27FC236}">
                <a16:creationId xmlns:a16="http://schemas.microsoft.com/office/drawing/2014/main" id="{FED85E87-6812-AB8E-18D0-2763A4DEE075}"/>
              </a:ext>
            </a:extLst>
          </p:cNvPr>
          <p:cNvSpPr/>
          <p:nvPr/>
        </p:nvSpPr>
        <p:spPr>
          <a:xfrm>
            <a:off x="-1504" y="2684585"/>
            <a:ext cx="12191980" cy="4173415"/>
          </a:xfrm>
          <a:prstGeom prst="rect">
            <a:avLst/>
          </a:prstGeom>
          <a:blipFill>
            <a:blip r:embed="rId5"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Graphit"/>
              <a:ea typeface="+mn-ea"/>
            </a:endParaRPr>
          </a:p>
        </p:txBody>
      </p:sp>
      <p:pic>
        <p:nvPicPr>
          <p:cNvPr id="76" name="Graphic 75">
            <a:extLst>
              <a:ext uri="{FF2B5EF4-FFF2-40B4-BE49-F238E27FC236}">
                <a16:creationId xmlns:a16="http://schemas.microsoft.com/office/drawing/2014/main" id="{660268C3-EB84-BBA1-ED09-245B27F0D3E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42834" y="640234"/>
            <a:ext cx="1715355" cy="529742"/>
          </a:xfrm>
          <a:prstGeom prst="rect">
            <a:avLst/>
          </a:prstGeom>
        </p:spPr>
      </p:pic>
      <p:sp>
        <p:nvSpPr>
          <p:cNvPr id="2" name="TextBox 1">
            <a:extLst>
              <a:ext uri="{FF2B5EF4-FFF2-40B4-BE49-F238E27FC236}">
                <a16:creationId xmlns:a16="http://schemas.microsoft.com/office/drawing/2014/main" id="{F59FA1B5-110B-ACEF-BF18-40F75D7B3BB9}"/>
              </a:ext>
            </a:extLst>
          </p:cNvPr>
          <p:cNvSpPr txBox="1"/>
          <p:nvPr/>
        </p:nvSpPr>
        <p:spPr>
          <a:xfrm>
            <a:off x="1176842" y="1457694"/>
            <a:ext cx="10054376" cy="646331"/>
          </a:xfrm>
          <a:prstGeom prst="rect">
            <a:avLst/>
          </a:prstGeom>
          <a:noFill/>
        </p:spPr>
        <p:txBody>
          <a:bodyPr wrap="square" rtlCol="0">
            <a:spAutoFit/>
          </a:bodyPr>
          <a:lstStyle>
            <a:defPPr>
              <a:defRPr lang="en-US"/>
            </a:defPPr>
            <a:lvl1pPr algn="r" rtl="1">
              <a:lnSpc>
                <a:spcPts val="6600"/>
              </a:lnSpc>
              <a:defRPr sz="5400" b="1">
                <a:solidFill>
                  <a:schemeClr val="accent5">
                    <a:alpha val="76000"/>
                  </a:schemeClr>
                </a:solidFill>
                <a:latin typeface="Alexandria" pitchFamily="2" charset="-78"/>
                <a:cs typeface="Alexandria" pitchFamily="2" charset="-78"/>
              </a:defRPr>
            </a:lvl1pPr>
          </a:lstStyle>
          <a:p>
            <a:pPr>
              <a:lnSpc>
                <a:spcPct val="100000"/>
              </a:lnSpc>
            </a:pPr>
            <a:r>
              <a:rPr lang="ar-SA" sz="3600" dirty="0"/>
              <a:t>التوريد المتخصص للمواد الكهربائية</a:t>
            </a:r>
          </a:p>
        </p:txBody>
      </p:sp>
      <p:sp>
        <p:nvSpPr>
          <p:cNvPr id="3" name="Rectangle: Rounded Corners 2">
            <a:extLst>
              <a:ext uri="{FF2B5EF4-FFF2-40B4-BE49-F238E27FC236}">
                <a16:creationId xmlns:a16="http://schemas.microsoft.com/office/drawing/2014/main" id="{C5DD7271-3271-E604-CD95-078ECEDB8148}"/>
              </a:ext>
            </a:extLst>
          </p:cNvPr>
          <p:cNvSpPr/>
          <p:nvPr/>
        </p:nvSpPr>
        <p:spPr>
          <a:xfrm>
            <a:off x="6425884" y="2534450"/>
            <a:ext cx="4060435" cy="1188720"/>
          </a:xfrm>
          <a:prstGeom prst="roundRect">
            <a:avLst>
              <a:gd name="adj" fmla="val 5877"/>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182880" bIns="0" rtlCol="0" anchor="t"/>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1200" b="1" i="0" u="none" strike="noStrike" kern="1200" cap="none" spc="0" normalizeH="0" baseline="0" noProof="0" dirty="0">
                <a:ln>
                  <a:noFill/>
                </a:ln>
                <a:solidFill>
                  <a:schemeClr val="accent4"/>
                </a:solidFill>
                <a:effectLst/>
                <a:uLnTx/>
                <a:uFillTx/>
                <a:latin typeface="Graphit"/>
                <a:ea typeface="+mn-ea"/>
              </a:rPr>
              <a:t>أنظمة توزيع الطاقة والتحكم</a:t>
            </a:r>
            <a:br>
              <a:rPr kumimoji="0" lang="en-US" sz="1200" b="1" i="0" u="none" strike="noStrike" kern="1200" cap="none" spc="0" normalizeH="0" baseline="0" noProof="0" dirty="0">
                <a:ln>
                  <a:noFill/>
                </a:ln>
                <a:solidFill>
                  <a:schemeClr val="accent4"/>
                </a:solidFill>
                <a:effectLst/>
                <a:uLnTx/>
                <a:uFillTx/>
                <a:latin typeface="Graphit"/>
                <a:ea typeface="+mn-ea"/>
              </a:rPr>
            </a:br>
            <a:r>
              <a:rPr lang="ar-SA" sz="1200" dirty="0">
                <a:solidFill>
                  <a:prstClr val="white"/>
                </a:solidFill>
                <a:latin typeface="Graphit"/>
              </a:rPr>
              <a:t>توريد اللوحات الكهربائية المعتمدة، ولوحات التوزيع الرئيسية والفرعية، وقواطع الدوائر الكهربائية بمختلف السعات.</a:t>
            </a:r>
            <a:endParaRPr lang="en-US" sz="1200" dirty="0">
              <a:solidFill>
                <a:prstClr val="white"/>
              </a:solidFill>
              <a:latin typeface="Graphit"/>
            </a:endParaRPr>
          </a:p>
        </p:txBody>
      </p:sp>
      <p:sp>
        <p:nvSpPr>
          <p:cNvPr id="4" name="Rectangle: Rounded Corners 3">
            <a:extLst>
              <a:ext uri="{FF2B5EF4-FFF2-40B4-BE49-F238E27FC236}">
                <a16:creationId xmlns:a16="http://schemas.microsoft.com/office/drawing/2014/main" id="{193804A0-7157-EC23-9D35-04FE0E9EA139}"/>
              </a:ext>
            </a:extLst>
          </p:cNvPr>
          <p:cNvSpPr/>
          <p:nvPr/>
        </p:nvSpPr>
        <p:spPr>
          <a:xfrm>
            <a:off x="1176841" y="2534450"/>
            <a:ext cx="4060435" cy="1188720"/>
          </a:xfrm>
          <a:prstGeom prst="roundRect">
            <a:avLst>
              <a:gd name="adj" fmla="val 5877"/>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182880" bIns="0" rtlCol="0" anchor="t"/>
          <a:lstStyle/>
          <a:p>
            <a:pPr marL="0" marR="0" lvl="0" indent="0" algn="r" defTabSz="914400" rtl="1" eaLnBrk="1" fontAlgn="auto" latinLnBrk="0" hangingPunct="1">
              <a:lnSpc>
                <a:spcPct val="150000"/>
              </a:lnSpc>
              <a:spcBef>
                <a:spcPts val="0"/>
              </a:spcBef>
              <a:spcAft>
                <a:spcPts val="0"/>
              </a:spcAft>
              <a:buClrTx/>
              <a:buSzTx/>
              <a:buFontTx/>
              <a:buNone/>
              <a:tabLst/>
              <a:defRPr/>
            </a:pPr>
            <a:r>
              <a:rPr lang="ar-SA" sz="1200" b="1" dirty="0">
                <a:solidFill>
                  <a:schemeClr val="accent4"/>
                </a:solidFill>
                <a:latin typeface="Graphit"/>
              </a:rPr>
              <a:t>البنية التحتية الكهربائية</a:t>
            </a:r>
          </a:p>
          <a:p>
            <a:pPr marL="0" marR="0" lvl="0" indent="0" algn="r" defTabSz="914400" rtl="1" eaLnBrk="1" fontAlgn="auto" latinLnBrk="0" hangingPunct="1">
              <a:lnSpc>
                <a:spcPct val="150000"/>
              </a:lnSpc>
              <a:spcBef>
                <a:spcPts val="0"/>
              </a:spcBef>
              <a:spcAft>
                <a:spcPts val="0"/>
              </a:spcAft>
              <a:buClrTx/>
              <a:buSzTx/>
              <a:buFontTx/>
              <a:buNone/>
              <a:tabLst/>
              <a:defRPr/>
            </a:pPr>
            <a:r>
              <a:rPr lang="ar-SA" sz="1200" dirty="0">
                <a:solidFill>
                  <a:prstClr val="white"/>
                </a:solidFill>
                <a:latin typeface="Graphit"/>
              </a:rPr>
              <a:t>توريد المحولات عالية القدرة، والمولدات الصناعية، ولوحات ومعدات التوزيع والتحكم، وأنظمة الطاقة غير المنقطعة </a:t>
            </a:r>
            <a:r>
              <a:rPr lang="en-US" sz="1200" dirty="0">
                <a:solidFill>
                  <a:prstClr val="white"/>
                </a:solidFill>
                <a:latin typeface="Graphit"/>
              </a:rPr>
              <a:t>(UPS)</a:t>
            </a:r>
            <a:endParaRPr lang="ar-SA" sz="1200" dirty="0">
              <a:solidFill>
                <a:prstClr val="white"/>
              </a:solidFill>
              <a:latin typeface="Graphit"/>
            </a:endParaRPr>
          </a:p>
        </p:txBody>
      </p:sp>
      <p:sp>
        <p:nvSpPr>
          <p:cNvPr id="7" name="Rectangle: Rounded Corners 6">
            <a:extLst>
              <a:ext uri="{FF2B5EF4-FFF2-40B4-BE49-F238E27FC236}">
                <a16:creationId xmlns:a16="http://schemas.microsoft.com/office/drawing/2014/main" id="{00F3DC73-FC14-F099-208D-2DDC48A6E9A7}"/>
              </a:ext>
            </a:extLst>
          </p:cNvPr>
          <p:cNvSpPr/>
          <p:nvPr/>
        </p:nvSpPr>
        <p:spPr>
          <a:xfrm>
            <a:off x="1176841" y="4189567"/>
            <a:ext cx="4060435" cy="1188720"/>
          </a:xfrm>
          <a:prstGeom prst="roundRect">
            <a:avLst>
              <a:gd name="adj" fmla="val 5877"/>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182880" bIns="0" rtlCol="0" anchor="t"/>
          <a:lstStyle/>
          <a:p>
            <a:pPr marL="0" marR="0" lvl="0" indent="0" algn="r" defTabSz="914400" rtl="1" eaLnBrk="1" fontAlgn="auto" latinLnBrk="0" hangingPunct="1">
              <a:lnSpc>
                <a:spcPct val="150000"/>
              </a:lnSpc>
              <a:spcBef>
                <a:spcPts val="0"/>
              </a:spcBef>
              <a:spcAft>
                <a:spcPts val="0"/>
              </a:spcAft>
              <a:buClrTx/>
              <a:buSzTx/>
              <a:buFontTx/>
              <a:buNone/>
              <a:tabLst/>
              <a:defRPr/>
            </a:pPr>
            <a:r>
              <a:rPr lang="ar-SA" sz="1200" b="1" dirty="0">
                <a:solidFill>
                  <a:schemeClr val="accent4"/>
                </a:solidFill>
                <a:latin typeface="Graphit"/>
              </a:rPr>
              <a:t>التجهيزات والملحقات الكهربائية</a:t>
            </a:r>
            <a:br>
              <a:rPr lang="en-US" sz="1200" b="1" dirty="0">
                <a:solidFill>
                  <a:schemeClr val="accent4"/>
                </a:solidFill>
                <a:latin typeface="Graphit"/>
              </a:rPr>
            </a:br>
            <a:r>
              <a:rPr lang="ar-SA" sz="1200" dirty="0">
                <a:solidFill>
                  <a:prstClr val="white"/>
                </a:solidFill>
                <a:latin typeface="Graphit"/>
              </a:rPr>
              <a:t>توفير المفاتيح والمقابس الصناعية، وحوامل ومسارات الكابلات، وأنظمة التمديدات، وتجهيزات الإنارة الداخلية والخارجية المتخصصة.</a:t>
            </a:r>
          </a:p>
        </p:txBody>
      </p:sp>
      <p:sp>
        <p:nvSpPr>
          <p:cNvPr id="8" name="Rectangle: Rounded Corners 7">
            <a:extLst>
              <a:ext uri="{FF2B5EF4-FFF2-40B4-BE49-F238E27FC236}">
                <a16:creationId xmlns:a16="http://schemas.microsoft.com/office/drawing/2014/main" id="{71DA96E7-1027-2B93-5DC8-C5D280B1C012}"/>
              </a:ext>
            </a:extLst>
          </p:cNvPr>
          <p:cNvSpPr/>
          <p:nvPr/>
        </p:nvSpPr>
        <p:spPr>
          <a:xfrm>
            <a:off x="6425884" y="4189567"/>
            <a:ext cx="4060435" cy="1188720"/>
          </a:xfrm>
          <a:prstGeom prst="roundRect">
            <a:avLst>
              <a:gd name="adj" fmla="val 5877"/>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182880" bIns="0" rtlCol="0" anchor="t"/>
          <a:lstStyle/>
          <a:p>
            <a:pPr marL="0" marR="0" lvl="0" indent="0" algn="r" defTabSz="914400" rtl="1" eaLnBrk="1" fontAlgn="auto" latinLnBrk="0" hangingPunct="1">
              <a:lnSpc>
                <a:spcPct val="150000"/>
              </a:lnSpc>
              <a:spcBef>
                <a:spcPts val="0"/>
              </a:spcBef>
              <a:spcAft>
                <a:spcPts val="0"/>
              </a:spcAft>
              <a:buClrTx/>
              <a:buSzTx/>
              <a:buFontTx/>
              <a:buNone/>
              <a:tabLst/>
              <a:defRPr/>
            </a:pPr>
            <a:r>
              <a:rPr lang="ar-EG" sz="1200" b="1" dirty="0">
                <a:solidFill>
                  <a:schemeClr val="accent4"/>
                </a:solidFill>
                <a:latin typeface="Graphit"/>
              </a:rPr>
              <a:t>ا</a:t>
            </a:r>
            <a:r>
              <a:rPr lang="ar-SA" sz="1200" b="1" dirty="0">
                <a:solidFill>
                  <a:schemeClr val="accent4"/>
                </a:solidFill>
                <a:latin typeface="Graphit"/>
              </a:rPr>
              <a:t>لكابلات والأسلاك الصناعية</a:t>
            </a:r>
          </a:p>
          <a:p>
            <a:pPr marL="0" marR="0" lvl="0" indent="0" algn="r" defTabSz="914400" rtl="1" eaLnBrk="1" fontAlgn="auto" latinLnBrk="0" hangingPunct="1">
              <a:lnSpc>
                <a:spcPct val="150000"/>
              </a:lnSpc>
              <a:spcBef>
                <a:spcPts val="0"/>
              </a:spcBef>
              <a:spcAft>
                <a:spcPts val="0"/>
              </a:spcAft>
              <a:buClrTx/>
              <a:buSzTx/>
              <a:buFontTx/>
              <a:buNone/>
              <a:tabLst/>
              <a:defRPr/>
            </a:pPr>
            <a:r>
              <a:rPr lang="ar-SA" sz="1200" dirty="0">
                <a:solidFill>
                  <a:prstClr val="white"/>
                </a:solidFill>
                <a:latin typeface="Graphit"/>
              </a:rPr>
              <a:t>توريد كابلات الجهد العالي والمنخفض، وكابلات التحكم، والأسلاك المقاومة للحرارة، والمواسير المرنة للاستخدامات الصناعية المختلفة.</a:t>
            </a:r>
          </a:p>
        </p:txBody>
      </p:sp>
      <p:cxnSp>
        <p:nvCxnSpPr>
          <p:cNvPr id="14" name="Straight Connector 13">
            <a:extLst>
              <a:ext uri="{FF2B5EF4-FFF2-40B4-BE49-F238E27FC236}">
                <a16:creationId xmlns:a16="http://schemas.microsoft.com/office/drawing/2014/main" id="{F97D9D5D-C010-516F-7028-73C63FD615A7}"/>
              </a:ext>
            </a:extLst>
          </p:cNvPr>
          <p:cNvCxnSpPr>
            <a:cxnSpLocks/>
          </p:cNvCxnSpPr>
          <p:nvPr/>
        </p:nvCxnSpPr>
        <p:spPr>
          <a:xfrm>
            <a:off x="762000" y="6364357"/>
            <a:ext cx="10621617"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17" name="Graphic 16">
            <a:extLst>
              <a:ext uri="{FF2B5EF4-FFF2-40B4-BE49-F238E27FC236}">
                <a16:creationId xmlns:a16="http://schemas.microsoft.com/office/drawing/2014/main" id="{4DD3EB28-A5C0-547E-4C83-09503E1913F9}"/>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0749193" y="2533607"/>
            <a:ext cx="445217" cy="527665"/>
          </a:xfrm>
          <a:prstGeom prst="rect">
            <a:avLst/>
          </a:prstGeom>
        </p:spPr>
      </p:pic>
      <p:pic>
        <p:nvPicPr>
          <p:cNvPr id="21" name="Graphic 20">
            <a:extLst>
              <a:ext uri="{FF2B5EF4-FFF2-40B4-BE49-F238E27FC236}">
                <a16:creationId xmlns:a16="http://schemas.microsoft.com/office/drawing/2014/main" id="{325B42E8-7196-0EBA-69A9-58B3AF4AC40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0745793" y="4189567"/>
            <a:ext cx="485425" cy="485425"/>
          </a:xfrm>
          <a:prstGeom prst="rect">
            <a:avLst/>
          </a:prstGeom>
        </p:spPr>
      </p:pic>
      <p:pic>
        <p:nvPicPr>
          <p:cNvPr id="23" name="Graphic 22">
            <a:extLst>
              <a:ext uri="{FF2B5EF4-FFF2-40B4-BE49-F238E27FC236}">
                <a16:creationId xmlns:a16="http://schemas.microsoft.com/office/drawing/2014/main" id="{91F7161B-8CAA-3FB0-1024-53E13E243E23}"/>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5473329" y="4193687"/>
            <a:ext cx="542920" cy="355231"/>
          </a:xfrm>
          <a:prstGeom prst="rect">
            <a:avLst/>
          </a:prstGeom>
        </p:spPr>
      </p:pic>
      <p:pic>
        <p:nvPicPr>
          <p:cNvPr id="25" name="Graphic 24">
            <a:extLst>
              <a:ext uri="{FF2B5EF4-FFF2-40B4-BE49-F238E27FC236}">
                <a16:creationId xmlns:a16="http://schemas.microsoft.com/office/drawing/2014/main" id="{5C5598E0-CE42-C981-C725-DBD019747FFE}"/>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5472073" y="2545919"/>
            <a:ext cx="544176" cy="544176"/>
          </a:xfrm>
          <a:prstGeom prst="rect">
            <a:avLst/>
          </a:prstGeom>
        </p:spPr>
      </p:pic>
    </p:spTree>
    <p:extLst>
      <p:ext uri="{BB962C8B-B14F-4D97-AF65-F5344CB8AC3E}">
        <p14:creationId xmlns:p14="http://schemas.microsoft.com/office/powerpoint/2010/main" val="36823191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465E1A7-9120-01EE-F3D2-4DB9F7A4F54C}"/>
              </a:ext>
            </a:extLst>
          </p:cNvPr>
          <p:cNvPicPr>
            <a:picLocks noChangeAspect="1"/>
          </p:cNvPicPr>
          <p:nvPr/>
        </p:nvPicPr>
        <p:blipFill>
          <a:blip r:embed="rId3">
            <a:duotone>
              <a:prstClr val="black"/>
              <a:schemeClr val="accent2">
                <a:tint val="45000"/>
                <a:satMod val="400000"/>
              </a:schemeClr>
            </a:duotone>
            <a:alphaModFix/>
            <a:extLst>
              <a:ext uri="{BEBA8EAE-BF5A-486C-A8C5-ECC9F3942E4B}">
                <a14:imgProps xmlns:a14="http://schemas.microsoft.com/office/drawing/2010/main">
                  <a14:imgLayer r:embed="rId4">
                    <a14:imgEffect>
                      <a14:colorTemperature colorTemp="9801"/>
                    </a14:imgEffect>
                  </a14:imgLayer>
                </a14:imgProps>
              </a:ext>
            </a:extLst>
          </a:blip>
          <a:stretch>
            <a:fillRect/>
          </a:stretch>
        </p:blipFill>
        <p:spPr>
          <a:xfrm>
            <a:off x="0" y="-12192"/>
            <a:ext cx="12192000" cy="6858000"/>
          </a:xfrm>
          <a:prstGeom prst="rect">
            <a:avLst/>
          </a:prstGeom>
        </p:spPr>
      </p:pic>
      <p:sp>
        <p:nvSpPr>
          <p:cNvPr id="12" name="Rectangle 11">
            <a:extLst>
              <a:ext uri="{FF2B5EF4-FFF2-40B4-BE49-F238E27FC236}">
                <a16:creationId xmlns:a16="http://schemas.microsoft.com/office/drawing/2014/main" id="{E0B23438-9BE2-59E7-EDA7-DF70A5A595E8}"/>
              </a:ext>
            </a:extLst>
          </p:cNvPr>
          <p:cNvSpPr/>
          <p:nvPr/>
        </p:nvSpPr>
        <p:spPr>
          <a:xfrm>
            <a:off x="1524" y="0"/>
            <a:ext cx="12190476" cy="6858000"/>
          </a:xfrm>
          <a:prstGeom prst="rect">
            <a:avLst/>
          </a:prstGeom>
          <a:solidFill>
            <a:schemeClr val="tx1">
              <a:lumMod val="95000"/>
              <a:lumOff val="5000"/>
              <a:alpha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raphit"/>
              <a:ea typeface="+mn-ea"/>
            </a:endParaRPr>
          </a:p>
        </p:txBody>
      </p:sp>
      <p:sp>
        <p:nvSpPr>
          <p:cNvPr id="13" name="Rectangle 12">
            <a:extLst>
              <a:ext uri="{FF2B5EF4-FFF2-40B4-BE49-F238E27FC236}">
                <a16:creationId xmlns:a16="http://schemas.microsoft.com/office/drawing/2014/main" id="{88EAE784-EF89-FE11-81A6-9E1487608270}"/>
              </a:ext>
            </a:extLst>
          </p:cNvPr>
          <p:cNvSpPr/>
          <p:nvPr/>
        </p:nvSpPr>
        <p:spPr>
          <a:xfrm flipH="1">
            <a:off x="-1" y="0"/>
            <a:ext cx="7013749" cy="6846365"/>
          </a:xfrm>
          <a:prstGeom prst="rect">
            <a:avLst/>
          </a:prstGeom>
          <a:solidFill>
            <a:schemeClr val="accent6"/>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raphit"/>
              <a:ea typeface="+mn-ea"/>
            </a:endParaRPr>
          </a:p>
        </p:txBody>
      </p:sp>
      <p:pic>
        <p:nvPicPr>
          <p:cNvPr id="10" name="Graphic 9">
            <a:extLst>
              <a:ext uri="{FF2B5EF4-FFF2-40B4-BE49-F238E27FC236}">
                <a16:creationId xmlns:a16="http://schemas.microsoft.com/office/drawing/2014/main" id="{3200DF99-28AE-5943-C20D-C15030C17D6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834" y="640234"/>
            <a:ext cx="1715355" cy="529742"/>
          </a:xfrm>
          <a:prstGeom prst="rect">
            <a:avLst/>
          </a:prstGeom>
        </p:spPr>
      </p:pic>
      <p:cxnSp>
        <p:nvCxnSpPr>
          <p:cNvPr id="11" name="Straight Connector 10">
            <a:extLst>
              <a:ext uri="{FF2B5EF4-FFF2-40B4-BE49-F238E27FC236}">
                <a16:creationId xmlns:a16="http://schemas.microsoft.com/office/drawing/2014/main" id="{9BA3AA93-3307-8658-D603-7B053FECABE2}"/>
              </a:ext>
            </a:extLst>
          </p:cNvPr>
          <p:cNvCxnSpPr/>
          <p:nvPr/>
        </p:nvCxnSpPr>
        <p:spPr>
          <a:xfrm>
            <a:off x="609600" y="6211957"/>
            <a:ext cx="10621617" cy="0"/>
          </a:xfrm>
          <a:prstGeom prst="line">
            <a:avLst/>
          </a:prstGeom>
          <a:noFill/>
          <a:ln w="19050" cap="flat" cmpd="sng" algn="ctr">
            <a:solidFill>
              <a:sysClr val="window" lastClr="FFFFFF"/>
            </a:solidFill>
            <a:prstDash val="solid"/>
            <a:miter lim="800000"/>
          </a:ln>
          <a:effectLst/>
        </p:spPr>
      </p:cxnSp>
      <p:sp>
        <p:nvSpPr>
          <p:cNvPr id="3" name="TextBox 2">
            <a:extLst>
              <a:ext uri="{FF2B5EF4-FFF2-40B4-BE49-F238E27FC236}">
                <a16:creationId xmlns:a16="http://schemas.microsoft.com/office/drawing/2014/main" id="{4F687F68-6211-A5D3-5842-52B6474F86B9}"/>
              </a:ext>
            </a:extLst>
          </p:cNvPr>
          <p:cNvSpPr txBox="1"/>
          <p:nvPr/>
        </p:nvSpPr>
        <p:spPr>
          <a:xfrm>
            <a:off x="7329384" y="1377157"/>
            <a:ext cx="4546980" cy="1200329"/>
          </a:xfrm>
          <a:prstGeom prst="rect">
            <a:avLst/>
          </a:prstGeom>
          <a:noFill/>
        </p:spPr>
        <p:txBody>
          <a:bodyPr wrap="square" rtlCol="0">
            <a:spAutoFit/>
          </a:bodyPr>
          <a:lstStyle>
            <a:defPPr>
              <a:defRPr lang="en-US"/>
            </a:defPPr>
            <a:lvl1pPr algn="r" rtl="1">
              <a:lnSpc>
                <a:spcPct val="150000"/>
              </a:lnSpc>
              <a:defRPr sz="3600" b="1">
                <a:solidFill>
                  <a:schemeClr val="accent5">
                    <a:alpha val="76000"/>
                  </a:schemeClr>
                </a:solidFill>
                <a:latin typeface="Alexandria" pitchFamily="2" charset="-78"/>
                <a:cs typeface="Alexandria" pitchFamily="2" charset="-78"/>
              </a:defRPr>
            </a:lvl1pPr>
          </a:lstStyle>
          <a:p>
            <a:r>
              <a:rPr lang="ar-SA" dirty="0"/>
              <a:t>السلامة الكهربائية والامتثال للمعايير</a:t>
            </a:r>
          </a:p>
        </p:txBody>
      </p:sp>
      <p:sp>
        <p:nvSpPr>
          <p:cNvPr id="4" name="Rectangle: Rounded Corners 3">
            <a:extLst>
              <a:ext uri="{FF2B5EF4-FFF2-40B4-BE49-F238E27FC236}">
                <a16:creationId xmlns:a16="http://schemas.microsoft.com/office/drawing/2014/main" id="{837A5257-DB72-1778-62DD-CA94191E731D}"/>
              </a:ext>
            </a:extLst>
          </p:cNvPr>
          <p:cNvSpPr/>
          <p:nvPr/>
        </p:nvSpPr>
        <p:spPr>
          <a:xfrm>
            <a:off x="3776126" y="1684934"/>
            <a:ext cx="2893892" cy="1859629"/>
          </a:xfrm>
          <a:prstGeom prst="roundRect">
            <a:avLst>
              <a:gd name="adj" fmla="val 3316"/>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91440" bIns="0" rtlCol="0" anchor="ctr"/>
          <a:lstStyle/>
          <a:p>
            <a:pPr marL="0" marR="0" lvl="0" indent="0" algn="ctr" defTabSz="914400" rtl="1" eaLnBrk="1" fontAlgn="auto" latinLnBrk="0" hangingPunct="1">
              <a:lnSpc>
                <a:spcPct val="150000"/>
              </a:lnSpc>
              <a:spcBef>
                <a:spcPts val="0"/>
              </a:spcBef>
              <a:spcAft>
                <a:spcPts val="0"/>
              </a:spcAft>
              <a:buClrTx/>
              <a:buSzTx/>
              <a:buFontTx/>
              <a:buNone/>
              <a:tabLst/>
              <a:defRPr/>
            </a:pPr>
            <a:r>
              <a:rPr kumimoji="0" lang="ar-SA" sz="1200" b="1" i="0" u="none" strike="noStrike" kern="1200" cap="none" spc="0" normalizeH="0" baseline="0" noProof="0" dirty="0">
                <a:ln>
                  <a:noFill/>
                </a:ln>
                <a:solidFill>
                  <a:schemeClr val="accent1"/>
                </a:solidFill>
                <a:effectLst/>
                <a:uLnTx/>
                <a:uFillTx/>
                <a:latin typeface="Graphit"/>
                <a:ea typeface="+mn-ea"/>
              </a:rPr>
              <a:t>مطابقة المواصفات الفنية</a:t>
            </a:r>
            <a:br>
              <a:rPr kumimoji="0" lang="en-US" sz="1200" b="1" i="0" u="none" strike="noStrike" kern="1200" cap="none" spc="0" normalizeH="0" baseline="0" noProof="0" dirty="0">
                <a:ln>
                  <a:noFill/>
                </a:ln>
                <a:solidFill>
                  <a:schemeClr val="accent1"/>
                </a:solidFill>
                <a:effectLst/>
                <a:uLnTx/>
                <a:uFillTx/>
                <a:latin typeface="Graphit"/>
                <a:ea typeface="+mn-ea"/>
              </a:rPr>
            </a:br>
            <a:endParaRPr lang="ar-EG" sz="1200" noProof="0" dirty="0">
              <a:solidFill>
                <a:schemeClr val="accent1"/>
              </a:solidFill>
              <a:latin typeface="Graphit"/>
            </a:endParaRPr>
          </a:p>
          <a:p>
            <a:pPr marL="0" marR="0" lvl="0" indent="0" algn="ctr" defTabSz="914400" rtl="1" eaLnBrk="1" fontAlgn="auto" latinLnBrk="0" hangingPunct="1">
              <a:lnSpc>
                <a:spcPct val="150000"/>
              </a:lnSpc>
              <a:spcBef>
                <a:spcPts val="0"/>
              </a:spcBef>
              <a:spcAft>
                <a:spcPts val="0"/>
              </a:spcAft>
              <a:buClrTx/>
              <a:buSzTx/>
              <a:buFontTx/>
              <a:buNone/>
              <a:tabLst/>
              <a:defRPr/>
            </a:pPr>
            <a:r>
              <a:rPr kumimoji="0" lang="ar-SA" sz="1200" b="0" i="0" u="none" strike="noStrike" kern="1200" cap="none" spc="0" normalizeH="0" baseline="0" noProof="0" dirty="0">
                <a:ln>
                  <a:noFill/>
                </a:ln>
                <a:solidFill>
                  <a:schemeClr val="accent1"/>
                </a:solidFill>
                <a:effectLst/>
                <a:uLnTx/>
                <a:uFillTx/>
                <a:latin typeface="Graphit"/>
                <a:ea typeface="+mn-ea"/>
              </a:rPr>
              <a:t>يعمل فريق التوريد بالتنسيق مع المهندسين الكهربائيين لضمان مطابقة الجهد والتيار وأنواع العزل لمتطلبات المشروع وجداول الأحمال المعتمدة.</a:t>
            </a:r>
          </a:p>
        </p:txBody>
      </p:sp>
      <p:sp>
        <p:nvSpPr>
          <p:cNvPr id="6" name="Rectangle: Rounded Corners 5">
            <a:extLst>
              <a:ext uri="{FF2B5EF4-FFF2-40B4-BE49-F238E27FC236}">
                <a16:creationId xmlns:a16="http://schemas.microsoft.com/office/drawing/2014/main" id="{FF916F82-FFE9-E916-32C5-2D9260491FDF}"/>
              </a:ext>
            </a:extLst>
          </p:cNvPr>
          <p:cNvSpPr/>
          <p:nvPr/>
        </p:nvSpPr>
        <p:spPr>
          <a:xfrm>
            <a:off x="595381" y="1684934"/>
            <a:ext cx="2893892" cy="1859629"/>
          </a:xfrm>
          <a:prstGeom prst="roundRect">
            <a:avLst>
              <a:gd name="adj" fmla="val 3316"/>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91440" bIns="0" rtlCol="0" anchor="ctr"/>
          <a:lstStyle/>
          <a:p>
            <a:pPr marL="0" marR="0" lvl="0" indent="0" algn="ctr" defTabSz="914400" rtl="1" eaLnBrk="1" fontAlgn="auto" latinLnBrk="0" hangingPunct="1">
              <a:lnSpc>
                <a:spcPct val="150000"/>
              </a:lnSpc>
              <a:spcBef>
                <a:spcPts val="0"/>
              </a:spcBef>
              <a:spcAft>
                <a:spcPts val="0"/>
              </a:spcAft>
              <a:buClrTx/>
              <a:buSzTx/>
              <a:buFontTx/>
              <a:buNone/>
              <a:tabLst/>
              <a:defRPr/>
            </a:pPr>
            <a:r>
              <a:rPr kumimoji="0" lang="ar-SA" sz="1200" b="1" i="0" u="none" strike="noStrike" kern="1200" cap="none" spc="0" normalizeH="0" baseline="0" noProof="0" dirty="0">
                <a:ln>
                  <a:noFill/>
                </a:ln>
                <a:solidFill>
                  <a:schemeClr val="accent1"/>
                </a:solidFill>
                <a:effectLst/>
                <a:uLnTx/>
                <a:uFillTx/>
                <a:latin typeface="Graphit"/>
                <a:ea typeface="+mn-ea"/>
              </a:rPr>
              <a:t>الامتثال للمعايير المعتمدة</a:t>
            </a:r>
            <a:br>
              <a:rPr kumimoji="0" lang="en-US" sz="1200" b="1" i="0" u="none" strike="noStrike" kern="1200" cap="none" spc="0" normalizeH="0" baseline="0" noProof="0" dirty="0">
                <a:ln>
                  <a:noFill/>
                </a:ln>
                <a:solidFill>
                  <a:schemeClr val="accent1"/>
                </a:solidFill>
                <a:effectLst/>
                <a:uLnTx/>
                <a:uFillTx/>
                <a:latin typeface="Graphit"/>
                <a:ea typeface="+mn-ea"/>
              </a:rPr>
            </a:br>
            <a:endParaRPr lang="ar-EG" sz="1200" b="1" dirty="0">
              <a:solidFill>
                <a:schemeClr val="accent1"/>
              </a:solidFill>
              <a:latin typeface="Graphit"/>
            </a:endParaRPr>
          </a:p>
          <a:p>
            <a:pPr marL="0" marR="0" lvl="0" indent="0" algn="ctr" defTabSz="914400" rtl="1" eaLnBrk="1" fontAlgn="auto" latinLnBrk="0" hangingPunct="1">
              <a:lnSpc>
                <a:spcPct val="150000"/>
              </a:lnSpc>
              <a:spcBef>
                <a:spcPts val="0"/>
              </a:spcBef>
              <a:spcAft>
                <a:spcPts val="0"/>
              </a:spcAft>
              <a:buClrTx/>
              <a:buSzTx/>
              <a:buFontTx/>
              <a:buNone/>
              <a:tabLst/>
              <a:defRPr/>
            </a:pPr>
            <a:r>
              <a:rPr kumimoji="0" lang="ar-SA" sz="1200" i="0" u="none" strike="noStrike" kern="1200" cap="none" spc="0" normalizeH="0" baseline="0" noProof="0" dirty="0">
                <a:ln>
                  <a:noFill/>
                </a:ln>
                <a:solidFill>
                  <a:schemeClr val="accent1"/>
                </a:solidFill>
                <a:effectLst/>
                <a:uLnTx/>
                <a:uFillTx/>
                <a:latin typeface="Graphit"/>
                <a:ea typeface="+mn-ea"/>
              </a:rPr>
              <a:t>يتم توريد المكونات الكهربائية بما يتوافق مع متطلبات </a:t>
            </a:r>
            <a:r>
              <a:rPr kumimoji="0" lang="en-US" sz="1200" i="0" u="none" strike="noStrike" kern="1200" cap="none" spc="0" normalizeH="0" baseline="0" noProof="0" dirty="0">
                <a:ln>
                  <a:noFill/>
                </a:ln>
                <a:solidFill>
                  <a:schemeClr val="accent1"/>
                </a:solidFill>
                <a:effectLst/>
                <a:uLnTx/>
                <a:uFillTx/>
                <a:latin typeface="Graphit"/>
                <a:ea typeface="+mn-ea"/>
              </a:rPr>
              <a:t>SASO </a:t>
            </a:r>
            <a:r>
              <a:rPr kumimoji="0" lang="ar-SA" sz="1200" i="0" u="none" strike="noStrike" kern="1200" cap="none" spc="0" normalizeH="0" baseline="0" noProof="0" dirty="0">
                <a:ln>
                  <a:noFill/>
                </a:ln>
                <a:solidFill>
                  <a:schemeClr val="accent1"/>
                </a:solidFill>
                <a:effectLst/>
                <a:uLnTx/>
                <a:uFillTx/>
                <a:latin typeface="Graphit"/>
                <a:ea typeface="+mn-ea"/>
              </a:rPr>
              <a:t>و</a:t>
            </a:r>
            <a:r>
              <a:rPr kumimoji="0" lang="en-US" sz="1200" i="0" u="none" strike="noStrike" kern="1200" cap="none" spc="0" normalizeH="0" baseline="0" noProof="0" dirty="0">
                <a:ln>
                  <a:noFill/>
                </a:ln>
                <a:solidFill>
                  <a:schemeClr val="accent1"/>
                </a:solidFill>
                <a:effectLst/>
                <a:uLnTx/>
                <a:uFillTx/>
                <a:latin typeface="Graphit"/>
                <a:ea typeface="+mn-ea"/>
              </a:rPr>
              <a:t>IEC </a:t>
            </a:r>
            <a:r>
              <a:rPr kumimoji="0" lang="ar-SA" sz="1200" i="0" u="none" strike="noStrike" kern="1200" cap="none" spc="0" normalizeH="0" baseline="0" noProof="0" dirty="0">
                <a:ln>
                  <a:noFill/>
                </a:ln>
                <a:solidFill>
                  <a:schemeClr val="accent1"/>
                </a:solidFill>
                <a:effectLst/>
                <a:uLnTx/>
                <a:uFillTx/>
                <a:latin typeface="Graphit"/>
                <a:ea typeface="+mn-ea"/>
              </a:rPr>
              <a:t>والمعايير المحلية ذات الصلة، مع الالتزام بمتطلبات السلامة.</a:t>
            </a:r>
          </a:p>
        </p:txBody>
      </p:sp>
      <p:sp>
        <p:nvSpPr>
          <p:cNvPr id="7" name="Rectangle: Rounded Corners 6">
            <a:extLst>
              <a:ext uri="{FF2B5EF4-FFF2-40B4-BE49-F238E27FC236}">
                <a16:creationId xmlns:a16="http://schemas.microsoft.com/office/drawing/2014/main" id="{468C334A-D577-35E7-B2B0-005AC9468F31}"/>
              </a:ext>
            </a:extLst>
          </p:cNvPr>
          <p:cNvSpPr/>
          <p:nvPr/>
        </p:nvSpPr>
        <p:spPr>
          <a:xfrm>
            <a:off x="3790345" y="3739440"/>
            <a:ext cx="2893892" cy="2028313"/>
          </a:xfrm>
          <a:prstGeom prst="roundRect">
            <a:avLst>
              <a:gd name="adj" fmla="val 3316"/>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91440" bIns="0" rtlCol="0" anchor="ctr"/>
          <a:lstStyle/>
          <a:p>
            <a:pPr marL="0" marR="0" lvl="0" indent="0" algn="ctr" defTabSz="914400" rtl="1" eaLnBrk="1" fontAlgn="auto" latinLnBrk="0" hangingPunct="1">
              <a:lnSpc>
                <a:spcPct val="150000"/>
              </a:lnSpc>
              <a:spcBef>
                <a:spcPts val="0"/>
              </a:spcBef>
              <a:spcAft>
                <a:spcPts val="0"/>
              </a:spcAft>
              <a:buClrTx/>
              <a:buSzTx/>
              <a:buFontTx/>
              <a:buNone/>
              <a:tabLst/>
              <a:defRPr/>
            </a:pPr>
            <a:r>
              <a:rPr kumimoji="0" lang="ar-SA" sz="1200" b="1" i="0" u="none" strike="noStrike" kern="1200" cap="none" spc="0" normalizeH="0" baseline="0" noProof="0" dirty="0">
                <a:ln>
                  <a:noFill/>
                </a:ln>
                <a:solidFill>
                  <a:schemeClr val="accent1"/>
                </a:solidFill>
                <a:effectLst/>
                <a:uLnTx/>
                <a:uFillTx/>
                <a:latin typeface="Graphit"/>
                <a:ea typeface="+mn-ea"/>
              </a:rPr>
              <a:t>نقل وتجهيز ملائم للمعدات الكهربائية</a:t>
            </a:r>
            <a:br>
              <a:rPr kumimoji="0" lang="en-US" sz="1200" b="1" i="0" u="none" strike="noStrike" kern="1200" cap="none" spc="0" normalizeH="0" baseline="0" noProof="0" dirty="0">
                <a:ln>
                  <a:noFill/>
                </a:ln>
                <a:solidFill>
                  <a:schemeClr val="accent1"/>
                </a:solidFill>
                <a:effectLst/>
                <a:uLnTx/>
                <a:uFillTx/>
                <a:latin typeface="Graphit"/>
                <a:ea typeface="+mn-ea"/>
              </a:rPr>
            </a:br>
            <a:br>
              <a:rPr kumimoji="0" lang="ar-EG" sz="1200" i="0" u="none" strike="noStrike" kern="1200" cap="none" spc="0" normalizeH="0" baseline="0" noProof="0" dirty="0">
                <a:ln>
                  <a:noFill/>
                </a:ln>
                <a:solidFill>
                  <a:schemeClr val="accent1"/>
                </a:solidFill>
                <a:effectLst/>
                <a:uLnTx/>
                <a:uFillTx/>
                <a:latin typeface="Graphit"/>
                <a:ea typeface="+mn-ea"/>
              </a:rPr>
            </a:br>
            <a:r>
              <a:rPr kumimoji="0" lang="ar-SA" sz="1200" i="0" u="none" strike="noStrike" kern="1200" cap="none" spc="0" normalizeH="0" baseline="0" noProof="0" dirty="0">
                <a:ln>
                  <a:noFill/>
                </a:ln>
                <a:solidFill>
                  <a:schemeClr val="accent1"/>
                </a:solidFill>
                <a:effectLst/>
                <a:uLnTx/>
                <a:uFillTx/>
                <a:latin typeface="Graphit"/>
                <a:ea typeface="+mn-ea"/>
              </a:rPr>
              <a:t>نراعي طبيعة المكونات الكهربائية الحساسة، ونستخدم وسائل النقل والتعامل المناسبة للمحافظة على سلامتها حتى وصولها إلى الموقع.</a:t>
            </a:r>
          </a:p>
        </p:txBody>
      </p:sp>
      <p:sp>
        <p:nvSpPr>
          <p:cNvPr id="8" name="Rectangle: Rounded Corners 7">
            <a:extLst>
              <a:ext uri="{FF2B5EF4-FFF2-40B4-BE49-F238E27FC236}">
                <a16:creationId xmlns:a16="http://schemas.microsoft.com/office/drawing/2014/main" id="{C027EAD6-E61A-EC54-452F-840F66B1740E}"/>
              </a:ext>
            </a:extLst>
          </p:cNvPr>
          <p:cNvSpPr/>
          <p:nvPr/>
        </p:nvSpPr>
        <p:spPr>
          <a:xfrm>
            <a:off x="609600" y="3739440"/>
            <a:ext cx="2893892" cy="2028313"/>
          </a:xfrm>
          <a:prstGeom prst="roundRect">
            <a:avLst>
              <a:gd name="adj" fmla="val 3316"/>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91440" bIns="0" rtlCol="0" anchor="ctr"/>
          <a:lstStyle/>
          <a:p>
            <a:pPr marL="0" marR="0" lvl="0" indent="0" algn="ctr" defTabSz="914400" rtl="1" eaLnBrk="1" fontAlgn="auto" latinLnBrk="0" hangingPunct="1">
              <a:lnSpc>
                <a:spcPct val="150000"/>
              </a:lnSpc>
              <a:spcBef>
                <a:spcPts val="0"/>
              </a:spcBef>
              <a:spcAft>
                <a:spcPts val="0"/>
              </a:spcAft>
              <a:buClrTx/>
              <a:buSzTx/>
              <a:buFontTx/>
              <a:buNone/>
              <a:tabLst/>
              <a:defRPr/>
            </a:pPr>
            <a:r>
              <a:rPr kumimoji="0" lang="ar-EG" sz="1200" b="1" i="0" u="none" strike="noStrike" kern="1200" cap="none" spc="0" normalizeH="0" baseline="0" noProof="0" dirty="0">
                <a:ln>
                  <a:noFill/>
                </a:ln>
                <a:solidFill>
                  <a:schemeClr val="accent1"/>
                </a:solidFill>
                <a:effectLst/>
                <a:uLnTx/>
                <a:uFillTx/>
                <a:latin typeface="Graphit"/>
                <a:ea typeface="+mn-ea"/>
              </a:rPr>
              <a:t>توريد يدعم متطلبات البنية</a:t>
            </a:r>
            <a:br>
              <a:rPr kumimoji="0" lang="en-US" sz="1200" b="1" i="0" u="none" strike="noStrike" kern="1200" cap="none" spc="0" normalizeH="0" baseline="0" noProof="0" dirty="0">
                <a:ln>
                  <a:noFill/>
                </a:ln>
                <a:solidFill>
                  <a:schemeClr val="accent1"/>
                </a:solidFill>
                <a:effectLst/>
                <a:uLnTx/>
                <a:uFillTx/>
                <a:latin typeface="Graphit"/>
                <a:ea typeface="+mn-ea"/>
              </a:rPr>
            </a:br>
            <a:r>
              <a:rPr kumimoji="0" lang="ar-EG" sz="1200" b="1" i="0" u="none" strike="noStrike" kern="1200" cap="none" spc="0" normalizeH="0" baseline="0" noProof="0" dirty="0">
                <a:ln>
                  <a:noFill/>
                </a:ln>
                <a:solidFill>
                  <a:schemeClr val="accent1"/>
                </a:solidFill>
                <a:effectLst/>
                <a:uLnTx/>
                <a:uFillTx/>
                <a:latin typeface="Graphit"/>
                <a:ea typeface="+mn-ea"/>
              </a:rPr>
              <a:t>التحتية الحديثة</a:t>
            </a:r>
            <a:endParaRPr kumimoji="0" lang="en-US" sz="1200" b="1" i="0" u="none" strike="noStrike" kern="1200" cap="none" spc="0" normalizeH="0" baseline="0" noProof="0" dirty="0">
              <a:ln>
                <a:noFill/>
              </a:ln>
              <a:solidFill>
                <a:schemeClr val="accent1"/>
              </a:solidFill>
              <a:effectLst/>
              <a:uLnTx/>
              <a:uFillTx/>
              <a:latin typeface="Graphit"/>
              <a:ea typeface="+mn-ea"/>
            </a:endParaRPr>
          </a:p>
          <a:p>
            <a:pPr marL="0" marR="0" lvl="0" indent="0" algn="ctr" defTabSz="914400" rtl="1" eaLnBrk="1" fontAlgn="auto" latinLnBrk="0" hangingPunct="1">
              <a:lnSpc>
                <a:spcPct val="150000"/>
              </a:lnSpc>
              <a:spcBef>
                <a:spcPts val="0"/>
              </a:spcBef>
              <a:spcAft>
                <a:spcPts val="0"/>
              </a:spcAft>
              <a:buClrTx/>
              <a:buSzTx/>
              <a:buFontTx/>
              <a:buNone/>
              <a:tabLst/>
              <a:defRPr/>
            </a:pPr>
            <a:endParaRPr lang="ar-EG" sz="1200" b="1" dirty="0">
              <a:solidFill>
                <a:schemeClr val="accent1"/>
              </a:solidFill>
              <a:latin typeface="Graphit"/>
            </a:endParaRPr>
          </a:p>
          <a:p>
            <a:pPr marL="0" marR="0" lvl="0" indent="0" algn="ctr" defTabSz="914400" rtl="1" eaLnBrk="1" fontAlgn="auto" latinLnBrk="0" hangingPunct="1">
              <a:lnSpc>
                <a:spcPct val="150000"/>
              </a:lnSpc>
              <a:spcBef>
                <a:spcPts val="0"/>
              </a:spcBef>
              <a:spcAft>
                <a:spcPts val="0"/>
              </a:spcAft>
              <a:buClrTx/>
              <a:buSzTx/>
              <a:buFontTx/>
              <a:buNone/>
              <a:tabLst/>
              <a:defRPr/>
            </a:pPr>
            <a:r>
              <a:rPr kumimoji="0" lang="ar-SA" sz="1200" i="0" u="none" strike="noStrike" kern="1200" cap="none" spc="0" normalizeH="0" baseline="0" noProof="0" dirty="0">
                <a:ln>
                  <a:noFill/>
                </a:ln>
                <a:solidFill>
                  <a:schemeClr val="accent1"/>
                </a:solidFill>
                <a:effectLst/>
                <a:uLnTx/>
                <a:uFillTx/>
                <a:latin typeface="Graphit"/>
                <a:ea typeface="+mn-ea"/>
              </a:rPr>
              <a:t>نوفر خيارات تشمل المكونات الموفرة للطاقة والتقنيات الحديثة المرتبطة بأنظمة الشبكات الذكية وفق متطلبات المشروع.</a:t>
            </a:r>
          </a:p>
        </p:txBody>
      </p:sp>
    </p:spTree>
    <p:extLst>
      <p:ext uri="{BB962C8B-B14F-4D97-AF65-F5344CB8AC3E}">
        <p14:creationId xmlns:p14="http://schemas.microsoft.com/office/powerpoint/2010/main" val="19492221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F7B37A9F-5C1B-DEA1-06F9-DDB5AFBE2CF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42834" y="640234"/>
            <a:ext cx="1715355" cy="529742"/>
          </a:xfrm>
          <a:prstGeom prst="rect">
            <a:avLst/>
          </a:prstGeom>
        </p:spPr>
      </p:pic>
      <p:sp>
        <p:nvSpPr>
          <p:cNvPr id="2" name="TextBox 1">
            <a:extLst>
              <a:ext uri="{FF2B5EF4-FFF2-40B4-BE49-F238E27FC236}">
                <a16:creationId xmlns:a16="http://schemas.microsoft.com/office/drawing/2014/main" id="{2CB791DC-5A1D-E23E-A2A4-5168AB954AA7}"/>
              </a:ext>
            </a:extLst>
          </p:cNvPr>
          <p:cNvSpPr txBox="1"/>
          <p:nvPr/>
        </p:nvSpPr>
        <p:spPr>
          <a:xfrm>
            <a:off x="2076450" y="2367168"/>
            <a:ext cx="9154767" cy="1754326"/>
          </a:xfrm>
          <a:prstGeom prst="rect">
            <a:avLst/>
          </a:prstGeom>
          <a:noFill/>
        </p:spPr>
        <p:txBody>
          <a:bodyPr wrap="square" rtlCol="0">
            <a:spAutoFit/>
          </a:bodyPr>
          <a:lstStyle>
            <a:defPPr>
              <a:defRPr lang="en-US"/>
            </a:defPPr>
            <a:lvl1pPr algn="r" rtl="1">
              <a:lnSpc>
                <a:spcPts val="7200"/>
              </a:lnSpc>
              <a:defRPr sz="5400" b="1">
                <a:solidFill>
                  <a:schemeClr val="accent5">
                    <a:alpha val="50000"/>
                  </a:schemeClr>
                </a:solidFill>
                <a:latin typeface="Alexandria" pitchFamily="2" charset="-78"/>
                <a:cs typeface="Alexandria" pitchFamily="2" charset="-78"/>
              </a:defRPr>
            </a:lvl1pPr>
          </a:lstStyle>
          <a:p>
            <a:r>
              <a:rPr lang="ar-SA" dirty="0"/>
              <a:t>حلول توريد التجهيزات الداخلية والأجهزة</a:t>
            </a:r>
          </a:p>
        </p:txBody>
      </p:sp>
      <p:sp>
        <p:nvSpPr>
          <p:cNvPr id="9" name="TextBox 8">
            <a:extLst>
              <a:ext uri="{FF2B5EF4-FFF2-40B4-BE49-F238E27FC236}">
                <a16:creationId xmlns:a16="http://schemas.microsoft.com/office/drawing/2014/main" id="{FCECE80B-86FA-BD95-8D84-84281AA9590E}"/>
              </a:ext>
            </a:extLst>
          </p:cNvPr>
          <p:cNvSpPr txBox="1"/>
          <p:nvPr/>
        </p:nvSpPr>
        <p:spPr>
          <a:xfrm>
            <a:off x="5931683" y="4757699"/>
            <a:ext cx="5299534" cy="33855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600" b="0" i="0" u="none" strike="noStrike" kern="1200" cap="none" spc="0" normalizeH="0" baseline="0" noProof="0" dirty="0">
                <a:ln>
                  <a:noFill/>
                </a:ln>
                <a:solidFill>
                  <a:srgbClr val="CDDDFF"/>
                </a:solidFill>
                <a:effectLst/>
                <a:uLnTx/>
                <a:uFillTx/>
                <a:latin typeface="Graphit"/>
                <a:ea typeface="+mn-ea"/>
              </a:rPr>
              <a:t>توريد متكامل لمساحات عمل عملية ومنتجة</a:t>
            </a:r>
          </a:p>
        </p:txBody>
      </p:sp>
      <p:cxnSp>
        <p:nvCxnSpPr>
          <p:cNvPr id="13" name="Straight Connector 12">
            <a:extLst>
              <a:ext uri="{FF2B5EF4-FFF2-40B4-BE49-F238E27FC236}">
                <a16:creationId xmlns:a16="http://schemas.microsoft.com/office/drawing/2014/main" id="{AF8FC5A0-7439-3446-2AB3-37C43D4EC68A}"/>
              </a:ext>
            </a:extLst>
          </p:cNvPr>
          <p:cNvCxnSpPr/>
          <p:nvPr/>
        </p:nvCxnSpPr>
        <p:spPr>
          <a:xfrm>
            <a:off x="609600" y="6211957"/>
            <a:ext cx="10621617"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F424E292-89C5-E039-65DB-67C9A3A911C4}"/>
              </a:ext>
            </a:extLst>
          </p:cNvPr>
          <p:cNvSpPr/>
          <p:nvPr/>
        </p:nvSpPr>
        <p:spPr>
          <a:xfrm>
            <a:off x="11807190" y="2367168"/>
            <a:ext cx="384810" cy="272908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563817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7E6271C5-495E-61B3-50DE-8AADD3EDE88D}"/>
              </a:ext>
            </a:extLst>
          </p:cNvPr>
          <p:cNvPicPr>
            <a:picLocks noChangeAspect="1"/>
          </p:cNvPicPr>
          <p:nvPr/>
        </p:nvPicPr>
        <p:blipFill>
          <a:blip r:embed="rId3">
            <a:duotone>
              <a:prstClr val="black"/>
              <a:schemeClr val="accent2">
                <a:tint val="45000"/>
                <a:satMod val="400000"/>
              </a:schemeClr>
            </a:duotone>
          </a:blip>
          <a:srcRect t="15700"/>
          <a:stretch/>
        </p:blipFill>
        <p:spPr>
          <a:xfrm>
            <a:off x="-3028" y="0"/>
            <a:ext cx="12195028" cy="6851904"/>
          </a:xfrm>
          <a:prstGeom prst="rect">
            <a:avLst/>
          </a:prstGeom>
        </p:spPr>
      </p:pic>
      <p:sp>
        <p:nvSpPr>
          <p:cNvPr id="6" name="Rectangle 5">
            <a:extLst>
              <a:ext uri="{FF2B5EF4-FFF2-40B4-BE49-F238E27FC236}">
                <a16:creationId xmlns:a16="http://schemas.microsoft.com/office/drawing/2014/main" id="{F6EB96DE-A85B-44A4-27ED-FC338F59FD3E}"/>
              </a:ext>
            </a:extLst>
          </p:cNvPr>
          <p:cNvSpPr/>
          <p:nvPr/>
        </p:nvSpPr>
        <p:spPr>
          <a:xfrm>
            <a:off x="1524" y="0"/>
            <a:ext cx="12190476" cy="6858000"/>
          </a:xfrm>
          <a:prstGeom prst="rect">
            <a:avLst/>
          </a:prstGeom>
          <a:solidFill>
            <a:schemeClr val="tx1">
              <a:lumMod val="95000"/>
              <a:lumOff val="5000"/>
              <a:alpha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raphit"/>
              <a:ea typeface="+mn-ea"/>
            </a:endParaRPr>
          </a:p>
        </p:txBody>
      </p:sp>
      <p:sp>
        <p:nvSpPr>
          <p:cNvPr id="13" name="object 3">
            <a:extLst>
              <a:ext uri="{FF2B5EF4-FFF2-40B4-BE49-F238E27FC236}">
                <a16:creationId xmlns:a16="http://schemas.microsoft.com/office/drawing/2014/main" id="{FED85E87-6812-AB8E-18D0-2763A4DEE075}"/>
              </a:ext>
            </a:extLst>
          </p:cNvPr>
          <p:cNvSpPr/>
          <p:nvPr/>
        </p:nvSpPr>
        <p:spPr>
          <a:xfrm>
            <a:off x="-1504" y="2684585"/>
            <a:ext cx="12191980" cy="4173415"/>
          </a:xfrm>
          <a:prstGeom prst="rect">
            <a:avLst/>
          </a:prstGeom>
          <a:blipFill>
            <a:blip r:embed="rId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Graphit"/>
              <a:ea typeface="+mn-ea"/>
            </a:endParaRPr>
          </a:p>
        </p:txBody>
      </p:sp>
      <p:pic>
        <p:nvPicPr>
          <p:cNvPr id="76" name="Graphic 75">
            <a:extLst>
              <a:ext uri="{FF2B5EF4-FFF2-40B4-BE49-F238E27FC236}">
                <a16:creationId xmlns:a16="http://schemas.microsoft.com/office/drawing/2014/main" id="{660268C3-EB84-BBA1-ED09-245B27F0D3E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834" y="640234"/>
            <a:ext cx="1715355" cy="529742"/>
          </a:xfrm>
          <a:prstGeom prst="rect">
            <a:avLst/>
          </a:prstGeom>
        </p:spPr>
      </p:pic>
      <p:sp>
        <p:nvSpPr>
          <p:cNvPr id="3" name="Rectangle: Rounded Corners 2">
            <a:extLst>
              <a:ext uri="{FF2B5EF4-FFF2-40B4-BE49-F238E27FC236}">
                <a16:creationId xmlns:a16="http://schemas.microsoft.com/office/drawing/2014/main" id="{C5DD7271-3271-E604-CD95-078ECEDB8148}"/>
              </a:ext>
            </a:extLst>
          </p:cNvPr>
          <p:cNvSpPr/>
          <p:nvPr/>
        </p:nvSpPr>
        <p:spPr>
          <a:xfrm>
            <a:off x="6425884" y="2534450"/>
            <a:ext cx="4060435" cy="1447864"/>
          </a:xfrm>
          <a:prstGeom prst="roundRect">
            <a:avLst>
              <a:gd name="adj" fmla="val 5877"/>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182880" bIns="0" rtlCol="0" anchor="t"/>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1200" b="1" i="0" u="none" strike="noStrike" kern="1200" cap="none" spc="0" normalizeH="0" baseline="0" noProof="0" dirty="0">
                <a:ln>
                  <a:noFill/>
                </a:ln>
                <a:solidFill>
                  <a:schemeClr val="accent4"/>
                </a:solidFill>
                <a:effectLst/>
                <a:uLnTx/>
                <a:uFillTx/>
                <a:latin typeface="Graphit"/>
                <a:ea typeface="+mn-ea"/>
              </a:rPr>
              <a:t>أنظمة أثاث المكاتب</a:t>
            </a:r>
            <a:endParaRPr kumimoji="0" lang="ar-EG" sz="1200" b="1" i="0" u="none" strike="noStrike" kern="1200" cap="none" spc="0" normalizeH="0" baseline="0" noProof="0" dirty="0">
              <a:ln>
                <a:noFill/>
              </a:ln>
              <a:solidFill>
                <a:schemeClr val="accent4"/>
              </a:solidFill>
              <a:effectLst/>
              <a:uLnTx/>
              <a:uFillTx/>
              <a:latin typeface="Graphit"/>
              <a:ea typeface="+mn-ea"/>
            </a:endParaRPr>
          </a:p>
          <a:p>
            <a:pPr marL="0" marR="0" lvl="0" indent="0" algn="r" defTabSz="914400" rtl="1" eaLnBrk="1" fontAlgn="auto" latinLnBrk="0" hangingPunct="1">
              <a:lnSpc>
                <a:spcPct val="150000"/>
              </a:lnSpc>
              <a:spcBef>
                <a:spcPts val="0"/>
              </a:spcBef>
              <a:spcAft>
                <a:spcPts val="0"/>
              </a:spcAft>
              <a:buClrTx/>
              <a:buSzTx/>
              <a:buFontTx/>
              <a:buNone/>
              <a:tabLst/>
              <a:defRPr/>
            </a:pPr>
            <a:r>
              <a:rPr lang="ar-SA" sz="1200" dirty="0">
                <a:solidFill>
                  <a:prstClr val="white"/>
                </a:solidFill>
                <a:latin typeface="Graphit"/>
              </a:rPr>
              <a:t>توريد الأثاث المكتبي المريح والعملي، بما يشمل تجهيزات مساحات العمل، والمكاتب التنفيذية، وطاولات الاجتماعات، ووحدات التخزين المعيارية المصممة لتلبية احتياجات بيئات الأعمال الحديثة.</a:t>
            </a:r>
            <a:endParaRPr lang="en-US" sz="1200" dirty="0">
              <a:solidFill>
                <a:prstClr val="white"/>
              </a:solidFill>
              <a:latin typeface="Graphit"/>
            </a:endParaRPr>
          </a:p>
        </p:txBody>
      </p:sp>
      <p:sp>
        <p:nvSpPr>
          <p:cNvPr id="4" name="Rectangle: Rounded Corners 3">
            <a:extLst>
              <a:ext uri="{FF2B5EF4-FFF2-40B4-BE49-F238E27FC236}">
                <a16:creationId xmlns:a16="http://schemas.microsoft.com/office/drawing/2014/main" id="{193804A0-7157-EC23-9D35-04FE0E9EA139}"/>
              </a:ext>
            </a:extLst>
          </p:cNvPr>
          <p:cNvSpPr/>
          <p:nvPr/>
        </p:nvSpPr>
        <p:spPr>
          <a:xfrm>
            <a:off x="1151291" y="2549578"/>
            <a:ext cx="4060435" cy="1447864"/>
          </a:xfrm>
          <a:prstGeom prst="roundRect">
            <a:avLst>
              <a:gd name="adj" fmla="val 5877"/>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182880" bIns="0" rtlCol="0" anchor="t"/>
          <a:lstStyle/>
          <a:p>
            <a:pPr marL="0" marR="0" lvl="0" indent="0" algn="r" defTabSz="914400" rtl="1" eaLnBrk="1" fontAlgn="auto" latinLnBrk="0" hangingPunct="1">
              <a:lnSpc>
                <a:spcPct val="150000"/>
              </a:lnSpc>
              <a:spcBef>
                <a:spcPts val="0"/>
              </a:spcBef>
              <a:spcAft>
                <a:spcPts val="0"/>
              </a:spcAft>
              <a:buClrTx/>
              <a:buSzTx/>
              <a:buFontTx/>
              <a:buNone/>
              <a:tabLst/>
              <a:defRPr/>
            </a:pPr>
            <a:r>
              <a:rPr lang="ar-SA" sz="1200" b="1" dirty="0">
                <a:solidFill>
                  <a:schemeClr val="accent4"/>
                </a:solidFill>
                <a:latin typeface="Graphit"/>
              </a:rPr>
              <a:t>التجهيزات الداخلية</a:t>
            </a:r>
            <a:endParaRPr lang="ar-EG" sz="1200" b="1" dirty="0">
              <a:solidFill>
                <a:schemeClr val="accent4"/>
              </a:solidFill>
              <a:latin typeface="Graphit"/>
            </a:endParaRPr>
          </a:p>
          <a:p>
            <a:pPr marL="0" marR="0" lvl="0" indent="0" algn="r" defTabSz="914400" rtl="1" eaLnBrk="1" fontAlgn="auto" latinLnBrk="0" hangingPunct="1">
              <a:lnSpc>
                <a:spcPct val="150000"/>
              </a:lnSpc>
              <a:spcBef>
                <a:spcPts val="0"/>
              </a:spcBef>
              <a:spcAft>
                <a:spcPts val="0"/>
              </a:spcAft>
              <a:buClrTx/>
              <a:buSzTx/>
              <a:buFontTx/>
              <a:buNone/>
              <a:tabLst/>
              <a:defRPr/>
            </a:pPr>
            <a:r>
              <a:rPr lang="ar-SA" sz="1200" dirty="0">
                <a:solidFill>
                  <a:prstClr val="white"/>
                </a:solidFill>
                <a:latin typeface="Graphit"/>
              </a:rPr>
              <a:t>توريد الأبواب الصناعية، وأنظمة النوافذ، والإكسسوارات وملحقات التجهيز الداخلية عالية الجودة.</a:t>
            </a:r>
          </a:p>
        </p:txBody>
      </p:sp>
      <p:sp>
        <p:nvSpPr>
          <p:cNvPr id="7" name="Rectangle: Rounded Corners 6">
            <a:extLst>
              <a:ext uri="{FF2B5EF4-FFF2-40B4-BE49-F238E27FC236}">
                <a16:creationId xmlns:a16="http://schemas.microsoft.com/office/drawing/2014/main" id="{00F3DC73-FC14-F099-208D-2DDC48A6E9A7}"/>
              </a:ext>
            </a:extLst>
          </p:cNvPr>
          <p:cNvSpPr/>
          <p:nvPr/>
        </p:nvSpPr>
        <p:spPr>
          <a:xfrm>
            <a:off x="1176841" y="4469860"/>
            <a:ext cx="4060435" cy="1188720"/>
          </a:xfrm>
          <a:prstGeom prst="roundRect">
            <a:avLst>
              <a:gd name="adj" fmla="val 5877"/>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182880" bIns="0" rtlCol="0" anchor="t"/>
          <a:lstStyle/>
          <a:p>
            <a:pPr marL="0" marR="0" lvl="0" indent="0" algn="r" defTabSz="914400" rtl="1" eaLnBrk="1" fontAlgn="auto" latinLnBrk="0" hangingPunct="1">
              <a:lnSpc>
                <a:spcPct val="150000"/>
              </a:lnSpc>
              <a:spcBef>
                <a:spcPts val="0"/>
              </a:spcBef>
              <a:spcAft>
                <a:spcPts val="0"/>
              </a:spcAft>
              <a:buClrTx/>
              <a:buSzTx/>
              <a:buFontTx/>
              <a:buNone/>
              <a:tabLst/>
              <a:defRPr/>
            </a:pPr>
            <a:r>
              <a:rPr lang="ar-SA" sz="1200" b="1">
                <a:solidFill>
                  <a:schemeClr val="accent4"/>
                </a:solidFill>
                <a:latin typeface="Graphit"/>
              </a:rPr>
              <a:t>التشطيبات</a:t>
            </a:r>
            <a:endParaRPr lang="ar-EG" sz="1200" b="1" dirty="0">
              <a:solidFill>
                <a:schemeClr val="accent4"/>
              </a:solidFill>
              <a:latin typeface="Graphit"/>
            </a:endParaRPr>
          </a:p>
          <a:p>
            <a:pPr marL="0" marR="0" lvl="0" indent="0" algn="r" defTabSz="914400" rtl="1" eaLnBrk="1" fontAlgn="auto" latinLnBrk="0" hangingPunct="1">
              <a:lnSpc>
                <a:spcPct val="150000"/>
              </a:lnSpc>
              <a:spcBef>
                <a:spcPts val="0"/>
              </a:spcBef>
              <a:spcAft>
                <a:spcPts val="0"/>
              </a:spcAft>
              <a:buClrTx/>
              <a:buSzTx/>
              <a:buFontTx/>
              <a:buNone/>
              <a:tabLst/>
              <a:defRPr/>
            </a:pPr>
            <a:r>
              <a:rPr lang="ar-SA" sz="1200" dirty="0">
                <a:solidFill>
                  <a:prstClr val="white"/>
                </a:solidFill>
                <a:latin typeface="Graphit"/>
              </a:rPr>
              <a:t>توفير مجموعة متنوعة من السيراميك والبورسلان ومواد الطلاء والتشطيب المتخصصة بما يتناسب مع التصاميم المعمارية.</a:t>
            </a:r>
          </a:p>
        </p:txBody>
      </p:sp>
      <p:sp>
        <p:nvSpPr>
          <p:cNvPr id="8" name="Rectangle: Rounded Corners 7">
            <a:extLst>
              <a:ext uri="{FF2B5EF4-FFF2-40B4-BE49-F238E27FC236}">
                <a16:creationId xmlns:a16="http://schemas.microsoft.com/office/drawing/2014/main" id="{71DA96E7-1027-2B93-5DC8-C5D280B1C012}"/>
              </a:ext>
            </a:extLst>
          </p:cNvPr>
          <p:cNvSpPr/>
          <p:nvPr/>
        </p:nvSpPr>
        <p:spPr>
          <a:xfrm>
            <a:off x="6425884" y="4469860"/>
            <a:ext cx="4060435" cy="1188720"/>
          </a:xfrm>
          <a:prstGeom prst="roundRect">
            <a:avLst>
              <a:gd name="adj" fmla="val 5877"/>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182880" bIns="0" rtlCol="0" anchor="t"/>
          <a:lstStyle/>
          <a:p>
            <a:pPr marL="0" marR="0" lvl="0" indent="0" algn="r" defTabSz="914400" rtl="1" eaLnBrk="1" fontAlgn="auto" latinLnBrk="0" hangingPunct="1">
              <a:lnSpc>
                <a:spcPct val="150000"/>
              </a:lnSpc>
              <a:spcBef>
                <a:spcPts val="0"/>
              </a:spcBef>
              <a:spcAft>
                <a:spcPts val="0"/>
              </a:spcAft>
              <a:buClrTx/>
              <a:buSzTx/>
              <a:buFontTx/>
              <a:buNone/>
              <a:tabLst/>
              <a:defRPr/>
            </a:pPr>
            <a:r>
              <a:rPr lang="ar-SA" sz="1200" b="1" dirty="0">
                <a:solidFill>
                  <a:schemeClr val="accent4"/>
                </a:solidFill>
                <a:latin typeface="Graphit"/>
              </a:rPr>
              <a:t>الأجهزة التجارية والمنزلية</a:t>
            </a:r>
            <a:endParaRPr lang="ar-EG" sz="1200" b="1" dirty="0">
              <a:solidFill>
                <a:schemeClr val="accent4"/>
              </a:solidFill>
              <a:latin typeface="Graphit"/>
            </a:endParaRPr>
          </a:p>
          <a:p>
            <a:pPr marL="0" marR="0" lvl="0" indent="0" algn="r" defTabSz="914400" rtl="1" eaLnBrk="1" fontAlgn="auto" latinLnBrk="0" hangingPunct="1">
              <a:lnSpc>
                <a:spcPct val="150000"/>
              </a:lnSpc>
              <a:spcBef>
                <a:spcPts val="0"/>
              </a:spcBef>
              <a:spcAft>
                <a:spcPts val="0"/>
              </a:spcAft>
              <a:buClrTx/>
              <a:buSzTx/>
              <a:buFontTx/>
              <a:buNone/>
              <a:tabLst/>
              <a:defRPr/>
            </a:pPr>
            <a:r>
              <a:rPr lang="ar-SA" sz="1200" dirty="0">
                <a:solidFill>
                  <a:prstClr val="white"/>
                </a:solidFill>
                <a:latin typeface="Graphit"/>
              </a:rPr>
              <a:t>توريد وحدات التبريد عالية الكفاءة، وأجهزة المطابخ، والأجهزة الإلكترونية المناسبة للمكاتب والمجمعات السكنية.</a:t>
            </a:r>
          </a:p>
        </p:txBody>
      </p:sp>
      <p:cxnSp>
        <p:nvCxnSpPr>
          <p:cNvPr id="14" name="Straight Connector 13">
            <a:extLst>
              <a:ext uri="{FF2B5EF4-FFF2-40B4-BE49-F238E27FC236}">
                <a16:creationId xmlns:a16="http://schemas.microsoft.com/office/drawing/2014/main" id="{F97D9D5D-C010-516F-7028-73C63FD615A7}"/>
              </a:ext>
            </a:extLst>
          </p:cNvPr>
          <p:cNvCxnSpPr>
            <a:cxnSpLocks/>
          </p:cNvCxnSpPr>
          <p:nvPr/>
        </p:nvCxnSpPr>
        <p:spPr>
          <a:xfrm>
            <a:off x="762000" y="6364357"/>
            <a:ext cx="10621617"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17" name="Graphic 16">
            <a:extLst>
              <a:ext uri="{FF2B5EF4-FFF2-40B4-BE49-F238E27FC236}">
                <a16:creationId xmlns:a16="http://schemas.microsoft.com/office/drawing/2014/main" id="{3ACBC75D-EAF0-B8DE-39A5-BB19EC39351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712387" y="2533607"/>
            <a:ext cx="494070" cy="494070"/>
          </a:xfrm>
          <a:prstGeom prst="rect">
            <a:avLst/>
          </a:prstGeom>
        </p:spPr>
      </p:pic>
      <p:pic>
        <p:nvPicPr>
          <p:cNvPr id="19" name="Graphic 18">
            <a:extLst>
              <a:ext uri="{FF2B5EF4-FFF2-40B4-BE49-F238E27FC236}">
                <a16:creationId xmlns:a16="http://schemas.microsoft.com/office/drawing/2014/main" id="{3E04F162-7D78-0834-E35B-65E632379BE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0712387" y="4482240"/>
            <a:ext cx="494070" cy="494070"/>
          </a:xfrm>
          <a:prstGeom prst="rect">
            <a:avLst/>
          </a:prstGeom>
        </p:spPr>
      </p:pic>
      <p:pic>
        <p:nvPicPr>
          <p:cNvPr id="23" name="Graphic 22">
            <a:extLst>
              <a:ext uri="{FF2B5EF4-FFF2-40B4-BE49-F238E27FC236}">
                <a16:creationId xmlns:a16="http://schemas.microsoft.com/office/drawing/2014/main" id="{432ABAFA-07C5-0054-081A-686FAB817998}"/>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460825" y="4468213"/>
            <a:ext cx="508097" cy="508097"/>
          </a:xfrm>
          <a:prstGeom prst="rect">
            <a:avLst/>
          </a:prstGeom>
        </p:spPr>
      </p:pic>
      <p:pic>
        <p:nvPicPr>
          <p:cNvPr id="25" name="Graphic 24">
            <a:extLst>
              <a:ext uri="{FF2B5EF4-FFF2-40B4-BE49-F238E27FC236}">
                <a16:creationId xmlns:a16="http://schemas.microsoft.com/office/drawing/2014/main" id="{2CDEA39C-BCEA-C59A-09DB-B1D71B74D1AA}"/>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5430459" y="2562791"/>
            <a:ext cx="568827" cy="568827"/>
          </a:xfrm>
          <a:prstGeom prst="rect">
            <a:avLst/>
          </a:prstGeom>
        </p:spPr>
      </p:pic>
      <p:sp>
        <p:nvSpPr>
          <p:cNvPr id="5" name="TextBox 4">
            <a:extLst>
              <a:ext uri="{FF2B5EF4-FFF2-40B4-BE49-F238E27FC236}">
                <a16:creationId xmlns:a16="http://schemas.microsoft.com/office/drawing/2014/main" id="{299A663F-2089-F23C-90EC-29277384515D}"/>
              </a:ext>
            </a:extLst>
          </p:cNvPr>
          <p:cNvSpPr txBox="1"/>
          <p:nvPr/>
        </p:nvSpPr>
        <p:spPr>
          <a:xfrm>
            <a:off x="-3028" y="1457694"/>
            <a:ext cx="11234246" cy="646331"/>
          </a:xfrm>
          <a:prstGeom prst="rect">
            <a:avLst/>
          </a:prstGeom>
          <a:noFill/>
        </p:spPr>
        <p:txBody>
          <a:bodyPr wrap="square" rtlCol="0">
            <a:spAutoFit/>
          </a:bodyPr>
          <a:lstStyle>
            <a:defPPr>
              <a:defRPr lang="en-US"/>
            </a:defPPr>
            <a:lvl1pPr algn="r" rtl="1">
              <a:lnSpc>
                <a:spcPts val="6600"/>
              </a:lnSpc>
              <a:defRPr sz="5400" b="1">
                <a:solidFill>
                  <a:schemeClr val="accent5">
                    <a:alpha val="76000"/>
                  </a:schemeClr>
                </a:solidFill>
                <a:latin typeface="Alexandria" pitchFamily="2" charset="-78"/>
                <a:cs typeface="Alexandria" pitchFamily="2" charset="-78"/>
              </a:defRPr>
            </a:lvl1pPr>
          </a:lstStyle>
          <a:p>
            <a:pPr>
              <a:lnSpc>
                <a:spcPct val="100000"/>
              </a:lnSpc>
            </a:pPr>
            <a:r>
              <a:rPr lang="ar-SA" sz="3600" dirty="0"/>
              <a:t>التوريد المتخصص للتجهيزات الداخلية والأجهزة</a:t>
            </a:r>
          </a:p>
        </p:txBody>
      </p:sp>
    </p:spTree>
    <p:extLst>
      <p:ext uri="{BB962C8B-B14F-4D97-AF65-F5344CB8AC3E}">
        <p14:creationId xmlns:p14="http://schemas.microsoft.com/office/powerpoint/2010/main" val="22133293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6F89346-1361-0E26-E8BC-350573547C1B}"/>
              </a:ext>
            </a:extLst>
          </p:cNvPr>
          <p:cNvPicPr>
            <a:picLocks noChangeAspect="1"/>
          </p:cNvPicPr>
          <p:nvPr/>
        </p:nvPicPr>
        <p:blipFill>
          <a:blip r:embed="rId3">
            <a:duotone>
              <a:prstClr val="black"/>
              <a:schemeClr val="accent2">
                <a:tint val="45000"/>
                <a:satMod val="400000"/>
              </a:schemeClr>
            </a:duotone>
          </a:blip>
          <a:srcRect t="15700"/>
          <a:stretch/>
        </p:blipFill>
        <p:spPr>
          <a:xfrm>
            <a:off x="-3028" y="0"/>
            <a:ext cx="12195028" cy="6851904"/>
          </a:xfrm>
          <a:prstGeom prst="rect">
            <a:avLst/>
          </a:prstGeom>
        </p:spPr>
      </p:pic>
      <p:sp>
        <p:nvSpPr>
          <p:cNvPr id="12" name="Rectangle 11">
            <a:extLst>
              <a:ext uri="{FF2B5EF4-FFF2-40B4-BE49-F238E27FC236}">
                <a16:creationId xmlns:a16="http://schemas.microsoft.com/office/drawing/2014/main" id="{09B6AC5B-B137-D44F-0C77-AF717E01A6FF}"/>
              </a:ext>
            </a:extLst>
          </p:cNvPr>
          <p:cNvSpPr/>
          <p:nvPr/>
        </p:nvSpPr>
        <p:spPr>
          <a:xfrm>
            <a:off x="1524" y="0"/>
            <a:ext cx="12190476" cy="6858000"/>
          </a:xfrm>
          <a:prstGeom prst="rect">
            <a:avLst/>
          </a:prstGeom>
          <a:solidFill>
            <a:schemeClr val="tx1">
              <a:lumMod val="95000"/>
              <a:lumOff val="5000"/>
              <a:alpha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raphit"/>
              <a:ea typeface="+mn-ea"/>
            </a:endParaRPr>
          </a:p>
        </p:txBody>
      </p:sp>
      <p:sp>
        <p:nvSpPr>
          <p:cNvPr id="13" name="Rectangle 12">
            <a:extLst>
              <a:ext uri="{FF2B5EF4-FFF2-40B4-BE49-F238E27FC236}">
                <a16:creationId xmlns:a16="http://schemas.microsoft.com/office/drawing/2014/main" id="{88EAE784-EF89-FE11-81A6-9E1487608270}"/>
              </a:ext>
            </a:extLst>
          </p:cNvPr>
          <p:cNvSpPr/>
          <p:nvPr/>
        </p:nvSpPr>
        <p:spPr>
          <a:xfrm flipH="1">
            <a:off x="-1" y="0"/>
            <a:ext cx="7013749" cy="6846365"/>
          </a:xfrm>
          <a:prstGeom prst="rect">
            <a:avLst/>
          </a:prstGeom>
          <a:solidFill>
            <a:schemeClr val="accent6"/>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raphit"/>
              <a:ea typeface="+mn-ea"/>
            </a:endParaRPr>
          </a:p>
        </p:txBody>
      </p:sp>
      <p:pic>
        <p:nvPicPr>
          <p:cNvPr id="10" name="Graphic 9">
            <a:extLst>
              <a:ext uri="{FF2B5EF4-FFF2-40B4-BE49-F238E27FC236}">
                <a16:creationId xmlns:a16="http://schemas.microsoft.com/office/drawing/2014/main" id="{3200DF99-28AE-5943-C20D-C15030C17D6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42834" y="640234"/>
            <a:ext cx="1715355" cy="529742"/>
          </a:xfrm>
          <a:prstGeom prst="rect">
            <a:avLst/>
          </a:prstGeom>
        </p:spPr>
      </p:pic>
      <p:cxnSp>
        <p:nvCxnSpPr>
          <p:cNvPr id="11" name="Straight Connector 10">
            <a:extLst>
              <a:ext uri="{FF2B5EF4-FFF2-40B4-BE49-F238E27FC236}">
                <a16:creationId xmlns:a16="http://schemas.microsoft.com/office/drawing/2014/main" id="{9BA3AA93-3307-8658-D603-7B053FECABE2}"/>
              </a:ext>
            </a:extLst>
          </p:cNvPr>
          <p:cNvCxnSpPr/>
          <p:nvPr/>
        </p:nvCxnSpPr>
        <p:spPr>
          <a:xfrm>
            <a:off x="609600" y="6211957"/>
            <a:ext cx="10621617" cy="0"/>
          </a:xfrm>
          <a:prstGeom prst="line">
            <a:avLst/>
          </a:prstGeom>
          <a:noFill/>
          <a:ln w="19050" cap="flat" cmpd="sng" algn="ctr">
            <a:solidFill>
              <a:sysClr val="window" lastClr="FFFFFF"/>
            </a:solidFill>
            <a:prstDash val="solid"/>
            <a:miter lim="800000"/>
          </a:ln>
          <a:effectLst/>
        </p:spPr>
      </p:cxnSp>
      <p:sp>
        <p:nvSpPr>
          <p:cNvPr id="3" name="TextBox 2">
            <a:extLst>
              <a:ext uri="{FF2B5EF4-FFF2-40B4-BE49-F238E27FC236}">
                <a16:creationId xmlns:a16="http://schemas.microsoft.com/office/drawing/2014/main" id="{4F687F68-6211-A5D3-5842-52B6474F86B9}"/>
              </a:ext>
            </a:extLst>
          </p:cNvPr>
          <p:cNvSpPr txBox="1"/>
          <p:nvPr/>
        </p:nvSpPr>
        <p:spPr>
          <a:xfrm>
            <a:off x="7329384" y="1377157"/>
            <a:ext cx="4546980" cy="1754326"/>
          </a:xfrm>
          <a:prstGeom prst="rect">
            <a:avLst/>
          </a:prstGeom>
          <a:noFill/>
        </p:spPr>
        <p:txBody>
          <a:bodyPr wrap="square" rtlCol="0">
            <a:spAutoFit/>
          </a:bodyPr>
          <a:lstStyle>
            <a:defPPr>
              <a:defRPr lang="en-US"/>
            </a:defPPr>
            <a:lvl1pPr algn="r" rtl="1">
              <a:lnSpc>
                <a:spcPct val="150000"/>
              </a:lnSpc>
              <a:defRPr sz="3600" b="1">
                <a:solidFill>
                  <a:schemeClr val="accent5">
                    <a:alpha val="76000"/>
                  </a:schemeClr>
                </a:solidFill>
                <a:latin typeface="Alexandria" pitchFamily="2" charset="-78"/>
                <a:cs typeface="Alexandria" pitchFamily="2" charset="-78"/>
              </a:defRPr>
            </a:lvl1pPr>
          </a:lstStyle>
          <a:p>
            <a:r>
              <a:rPr lang="ar-SA" dirty="0"/>
              <a:t>جودة التجهيزات الداخلية وتنسيق المشروع</a:t>
            </a:r>
          </a:p>
        </p:txBody>
      </p:sp>
      <p:sp>
        <p:nvSpPr>
          <p:cNvPr id="4" name="Rectangle: Rounded Corners 3">
            <a:extLst>
              <a:ext uri="{FF2B5EF4-FFF2-40B4-BE49-F238E27FC236}">
                <a16:creationId xmlns:a16="http://schemas.microsoft.com/office/drawing/2014/main" id="{837A5257-DB72-1778-62DD-CA94191E731D}"/>
              </a:ext>
            </a:extLst>
          </p:cNvPr>
          <p:cNvSpPr/>
          <p:nvPr/>
        </p:nvSpPr>
        <p:spPr>
          <a:xfrm>
            <a:off x="3776126" y="1684934"/>
            <a:ext cx="2893892" cy="1785103"/>
          </a:xfrm>
          <a:prstGeom prst="roundRect">
            <a:avLst>
              <a:gd name="adj" fmla="val 3316"/>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91440" b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ar-SA" sz="1200" b="1" i="0" u="none" strike="noStrike" kern="1200" cap="none" spc="0" normalizeH="0" baseline="0" noProof="0" dirty="0">
                <a:ln>
                  <a:noFill/>
                </a:ln>
                <a:solidFill>
                  <a:schemeClr val="accent1"/>
                </a:solidFill>
                <a:effectLst/>
                <a:uLnTx/>
                <a:uFillTx/>
                <a:latin typeface="Graphit"/>
                <a:ea typeface="+mn-ea"/>
              </a:rPr>
              <a:t>المتانة والضمان</a:t>
            </a:r>
            <a:endParaRPr kumimoji="0" lang="ar-EG" sz="1200" b="1" i="0" u="none" strike="noStrike" kern="1200" cap="none" spc="0" normalizeH="0" baseline="0" noProof="0" dirty="0">
              <a:ln>
                <a:noFill/>
              </a:ln>
              <a:solidFill>
                <a:schemeClr val="accent1"/>
              </a:solidFill>
              <a:effectLst/>
              <a:uLnTx/>
              <a:uFillTx/>
              <a:latin typeface="Graphit"/>
              <a:ea typeface="+mn-ea"/>
            </a:endParaRPr>
          </a:p>
          <a:p>
            <a:pPr marL="0" marR="0" lvl="0" indent="0" algn="ctr" defTabSz="914400" rtl="0" eaLnBrk="1" fontAlgn="auto" latinLnBrk="0" hangingPunct="1">
              <a:lnSpc>
                <a:spcPct val="150000"/>
              </a:lnSpc>
              <a:spcBef>
                <a:spcPts val="0"/>
              </a:spcBef>
              <a:spcAft>
                <a:spcPts val="0"/>
              </a:spcAft>
              <a:buClrTx/>
              <a:buSzTx/>
              <a:buFontTx/>
              <a:buNone/>
              <a:tabLst/>
              <a:defRPr/>
            </a:pPr>
            <a:endParaRPr lang="ar-EG" sz="1200" noProof="0" dirty="0">
              <a:solidFill>
                <a:schemeClr val="accent1"/>
              </a:solidFill>
              <a:latin typeface="Graphit"/>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ar-SA" sz="1200" b="0" i="0" u="none" strike="noStrike" kern="1200" cap="none" spc="0" normalizeH="0" baseline="0" noProof="0" dirty="0">
                <a:ln>
                  <a:noFill/>
                </a:ln>
                <a:solidFill>
                  <a:schemeClr val="accent1"/>
                </a:solidFill>
                <a:effectLst/>
                <a:uLnTx/>
                <a:uFillTx/>
                <a:latin typeface="Graphit"/>
                <a:ea typeface="+mn-ea"/>
              </a:rPr>
              <a:t>نختار المنتجات من مصنعين وموردين موثوقين، مع مراعاة الضمان وجودة التصنيع والعمر التشغيلي.</a:t>
            </a:r>
          </a:p>
        </p:txBody>
      </p:sp>
      <p:sp>
        <p:nvSpPr>
          <p:cNvPr id="6" name="Rectangle: Rounded Corners 5">
            <a:extLst>
              <a:ext uri="{FF2B5EF4-FFF2-40B4-BE49-F238E27FC236}">
                <a16:creationId xmlns:a16="http://schemas.microsoft.com/office/drawing/2014/main" id="{FF916F82-FFE9-E916-32C5-2D9260491FDF}"/>
              </a:ext>
            </a:extLst>
          </p:cNvPr>
          <p:cNvSpPr/>
          <p:nvPr/>
        </p:nvSpPr>
        <p:spPr>
          <a:xfrm>
            <a:off x="595381" y="1684934"/>
            <a:ext cx="2893892" cy="1785103"/>
          </a:xfrm>
          <a:prstGeom prst="roundRect">
            <a:avLst>
              <a:gd name="adj" fmla="val 3316"/>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91440" b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ar-SA" sz="1200" b="1" i="0" u="none" strike="noStrike" kern="1200" cap="none" spc="0" normalizeH="0" baseline="0" noProof="0" dirty="0">
                <a:ln>
                  <a:noFill/>
                </a:ln>
                <a:solidFill>
                  <a:schemeClr val="accent1"/>
                </a:solidFill>
                <a:effectLst/>
                <a:uLnTx/>
                <a:uFillTx/>
                <a:latin typeface="Graphit"/>
                <a:ea typeface="+mn-ea"/>
              </a:rPr>
              <a:t>التوافق الجمالي والفني</a:t>
            </a:r>
            <a:endParaRPr kumimoji="0" lang="ar-EG" sz="1200" b="1" i="0" u="none" strike="noStrike" kern="1200" cap="none" spc="0" normalizeH="0" baseline="0" noProof="0" dirty="0">
              <a:ln>
                <a:noFill/>
              </a:ln>
              <a:solidFill>
                <a:schemeClr val="accent1"/>
              </a:solidFill>
              <a:effectLst/>
              <a:uLnTx/>
              <a:uFillTx/>
              <a:latin typeface="Graphit"/>
              <a:ea typeface="+mn-ea"/>
            </a:endParaRPr>
          </a:p>
          <a:p>
            <a:pPr marL="0" marR="0" lvl="0" indent="0" algn="ctr" defTabSz="914400" rtl="0" eaLnBrk="1" fontAlgn="auto" latinLnBrk="0" hangingPunct="1">
              <a:lnSpc>
                <a:spcPct val="150000"/>
              </a:lnSpc>
              <a:spcBef>
                <a:spcPts val="0"/>
              </a:spcBef>
              <a:spcAft>
                <a:spcPts val="0"/>
              </a:spcAft>
              <a:buClrTx/>
              <a:buSzTx/>
              <a:buFontTx/>
              <a:buNone/>
              <a:tabLst/>
              <a:defRPr/>
            </a:pPr>
            <a:endParaRPr lang="ar-EG" sz="1200" b="1" dirty="0">
              <a:solidFill>
                <a:schemeClr val="accent1"/>
              </a:solidFill>
              <a:latin typeface="Graphit"/>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ar-SA" sz="1200" i="0" u="none" strike="noStrike" kern="1200" cap="none" spc="0" normalizeH="0" baseline="0" noProof="0" dirty="0">
                <a:ln>
                  <a:noFill/>
                </a:ln>
                <a:solidFill>
                  <a:schemeClr val="accent1"/>
                </a:solidFill>
                <a:effectLst/>
                <a:uLnTx/>
                <a:uFillTx/>
                <a:latin typeface="Graphit"/>
                <a:ea typeface="+mn-ea"/>
              </a:rPr>
              <a:t>نحرص على توافق الأثاث والأجهزة الموردة مع الهوية والتصميم المعماري للمساحة، إضافة إلى متطلباتها الفنية والتشغيلية.</a:t>
            </a:r>
          </a:p>
        </p:txBody>
      </p:sp>
      <p:sp>
        <p:nvSpPr>
          <p:cNvPr id="7" name="Rectangle: Rounded Corners 6">
            <a:extLst>
              <a:ext uri="{FF2B5EF4-FFF2-40B4-BE49-F238E27FC236}">
                <a16:creationId xmlns:a16="http://schemas.microsoft.com/office/drawing/2014/main" id="{468C334A-D577-35E7-B2B0-005AC9468F31}"/>
              </a:ext>
            </a:extLst>
          </p:cNvPr>
          <p:cNvSpPr/>
          <p:nvPr/>
        </p:nvSpPr>
        <p:spPr>
          <a:xfrm>
            <a:off x="3790345" y="3646866"/>
            <a:ext cx="2893892" cy="2140985"/>
          </a:xfrm>
          <a:prstGeom prst="roundRect">
            <a:avLst>
              <a:gd name="adj" fmla="val 3316"/>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91440" b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ar-SA" sz="1200" b="1" i="0" u="none" strike="noStrike" kern="1200" cap="none" spc="0" normalizeH="0" baseline="0" noProof="0" dirty="0">
                <a:ln>
                  <a:noFill/>
                </a:ln>
                <a:solidFill>
                  <a:schemeClr val="accent1"/>
                </a:solidFill>
                <a:effectLst/>
                <a:uLnTx/>
                <a:uFillTx/>
                <a:latin typeface="Graphit"/>
                <a:ea typeface="+mn-ea"/>
              </a:rPr>
              <a:t>كفاءة التوريد بالكميات الكبيرة</a:t>
            </a:r>
            <a:endParaRPr kumimoji="0" lang="en-US" sz="1200" b="1" i="0" u="none" strike="noStrike" kern="1200" cap="none" spc="0" normalizeH="0" baseline="0" noProof="0" dirty="0">
              <a:ln>
                <a:noFill/>
              </a:ln>
              <a:solidFill>
                <a:schemeClr val="accent1"/>
              </a:solidFill>
              <a:effectLst/>
              <a:uLnTx/>
              <a:uFillTx/>
              <a:latin typeface="Graphit"/>
              <a:ea typeface="+mn-ea"/>
            </a:endParaRPr>
          </a:p>
          <a:p>
            <a:pPr marL="0" marR="0" lvl="0" indent="0" algn="ctr" defTabSz="914400" rtl="0" eaLnBrk="1" fontAlgn="auto" latinLnBrk="0" hangingPunct="1">
              <a:lnSpc>
                <a:spcPct val="150000"/>
              </a:lnSpc>
              <a:spcBef>
                <a:spcPts val="0"/>
              </a:spcBef>
              <a:spcAft>
                <a:spcPts val="0"/>
              </a:spcAft>
              <a:buClrTx/>
              <a:buSzTx/>
              <a:buFontTx/>
              <a:buNone/>
              <a:tabLst/>
              <a:defRPr/>
            </a:pPr>
            <a:br>
              <a:rPr kumimoji="0" lang="ar-EG" sz="1200" i="0" u="none" strike="noStrike" kern="1200" cap="none" spc="0" normalizeH="0" baseline="0" noProof="0" dirty="0">
                <a:ln>
                  <a:noFill/>
                </a:ln>
                <a:solidFill>
                  <a:schemeClr val="accent1"/>
                </a:solidFill>
                <a:effectLst/>
                <a:uLnTx/>
                <a:uFillTx/>
                <a:latin typeface="Graphit"/>
                <a:ea typeface="+mn-ea"/>
              </a:rPr>
            </a:br>
            <a:r>
              <a:rPr kumimoji="0" lang="ar-SA" sz="1200" i="0" u="none" strike="noStrike" kern="1200" cap="none" spc="0" normalizeH="0" baseline="0" noProof="0" dirty="0">
                <a:ln>
                  <a:noFill/>
                </a:ln>
                <a:solidFill>
                  <a:schemeClr val="accent1"/>
                </a:solidFill>
                <a:effectLst/>
                <a:uLnTx/>
                <a:uFillTx/>
                <a:latin typeface="Graphit"/>
                <a:ea typeface="+mn-ea"/>
              </a:rPr>
              <a:t>تتيح لنا شبكة الموردين توفير خيارات تنافسية للمشاريع التي تتطلب تجهيزات مكتبية أو أجهزة بكميات كبيرة.</a:t>
            </a:r>
          </a:p>
        </p:txBody>
      </p:sp>
      <p:sp>
        <p:nvSpPr>
          <p:cNvPr id="8" name="Rectangle: Rounded Corners 7">
            <a:extLst>
              <a:ext uri="{FF2B5EF4-FFF2-40B4-BE49-F238E27FC236}">
                <a16:creationId xmlns:a16="http://schemas.microsoft.com/office/drawing/2014/main" id="{C027EAD6-E61A-EC54-452F-840F66B1740E}"/>
              </a:ext>
            </a:extLst>
          </p:cNvPr>
          <p:cNvSpPr/>
          <p:nvPr/>
        </p:nvSpPr>
        <p:spPr>
          <a:xfrm>
            <a:off x="609600" y="3646866"/>
            <a:ext cx="2893892" cy="2140985"/>
          </a:xfrm>
          <a:prstGeom prst="roundRect">
            <a:avLst>
              <a:gd name="adj" fmla="val 3316"/>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91440" b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ar-SA" sz="1200" b="1" i="0" u="none" strike="noStrike" kern="1200" cap="none" spc="0" normalizeH="0" baseline="0" noProof="0" dirty="0">
                <a:ln>
                  <a:noFill/>
                </a:ln>
                <a:solidFill>
                  <a:schemeClr val="accent1"/>
                </a:solidFill>
                <a:effectLst/>
                <a:uLnTx/>
                <a:uFillTx/>
                <a:latin typeface="Graphit"/>
                <a:ea typeface="+mn-ea"/>
              </a:rPr>
              <a:t>العناية المتخصصة أثناء</a:t>
            </a:r>
            <a:endParaRPr lang="en-US" sz="1200" b="1" dirty="0">
              <a:solidFill>
                <a:schemeClr val="accent1"/>
              </a:solidFill>
              <a:latin typeface="Graphit"/>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ar-SA" sz="1200" b="1" i="0" u="none" strike="noStrike" kern="1200" cap="none" spc="0" normalizeH="0" baseline="0" noProof="0" dirty="0">
                <a:ln>
                  <a:noFill/>
                </a:ln>
                <a:solidFill>
                  <a:schemeClr val="accent1"/>
                </a:solidFill>
                <a:effectLst/>
                <a:uLnTx/>
                <a:uFillTx/>
                <a:latin typeface="Graphit"/>
                <a:ea typeface="+mn-ea"/>
              </a:rPr>
              <a:t>النقل والتسليم</a:t>
            </a:r>
            <a:br>
              <a:rPr kumimoji="0" lang="en-US" sz="1200" b="1" i="0" u="none" strike="noStrike" kern="1200" cap="none" spc="0" normalizeH="0" baseline="0" noProof="0" dirty="0">
                <a:ln>
                  <a:noFill/>
                </a:ln>
                <a:solidFill>
                  <a:schemeClr val="accent1"/>
                </a:solidFill>
                <a:effectLst/>
                <a:uLnTx/>
                <a:uFillTx/>
                <a:latin typeface="Graphit"/>
                <a:ea typeface="+mn-ea"/>
              </a:rPr>
            </a:br>
            <a:endParaRPr lang="ar-EG" sz="1200" b="1" dirty="0">
              <a:solidFill>
                <a:schemeClr val="accent1"/>
              </a:solidFill>
              <a:latin typeface="Graphit"/>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ar-SA" sz="1200" i="0" u="none" strike="noStrike" kern="1200" cap="none" spc="0" normalizeH="0" baseline="0" noProof="0" dirty="0">
                <a:ln>
                  <a:noFill/>
                </a:ln>
                <a:solidFill>
                  <a:schemeClr val="accent1"/>
                </a:solidFill>
                <a:effectLst/>
                <a:uLnTx/>
                <a:uFillTx/>
                <a:latin typeface="Graphit"/>
                <a:ea typeface="+mn-ea"/>
              </a:rPr>
              <a:t>يتم التعامل مع الأثاث والأجهزة الحساسة بعناية أثناء النقل لضمان وصولها إلى الموقع بحالة سليمة وجاهزة للتركيب.</a:t>
            </a:r>
          </a:p>
        </p:txBody>
      </p:sp>
    </p:spTree>
    <p:extLst>
      <p:ext uri="{BB962C8B-B14F-4D97-AF65-F5344CB8AC3E}">
        <p14:creationId xmlns:p14="http://schemas.microsoft.com/office/powerpoint/2010/main" val="42149353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F7B37A9F-5C1B-DEA1-06F9-DDB5AFBE2CF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42834" y="640234"/>
            <a:ext cx="1715355" cy="529742"/>
          </a:xfrm>
          <a:prstGeom prst="rect">
            <a:avLst/>
          </a:prstGeom>
        </p:spPr>
      </p:pic>
      <p:sp>
        <p:nvSpPr>
          <p:cNvPr id="2" name="TextBox 1">
            <a:extLst>
              <a:ext uri="{FF2B5EF4-FFF2-40B4-BE49-F238E27FC236}">
                <a16:creationId xmlns:a16="http://schemas.microsoft.com/office/drawing/2014/main" id="{2CB791DC-5A1D-E23E-A2A4-5168AB954AA7}"/>
              </a:ext>
            </a:extLst>
          </p:cNvPr>
          <p:cNvSpPr txBox="1"/>
          <p:nvPr/>
        </p:nvSpPr>
        <p:spPr>
          <a:xfrm>
            <a:off x="1085850" y="2367168"/>
            <a:ext cx="10145367" cy="1754326"/>
          </a:xfrm>
          <a:prstGeom prst="rect">
            <a:avLst/>
          </a:prstGeom>
          <a:noFill/>
        </p:spPr>
        <p:txBody>
          <a:bodyPr wrap="square" rtlCol="0">
            <a:spAutoFit/>
          </a:bodyPr>
          <a:lstStyle>
            <a:defPPr>
              <a:defRPr lang="en-US"/>
            </a:defPPr>
            <a:lvl1pPr algn="r" rtl="1">
              <a:lnSpc>
                <a:spcPts val="7200"/>
              </a:lnSpc>
              <a:defRPr sz="5400" b="1">
                <a:solidFill>
                  <a:schemeClr val="accent5">
                    <a:alpha val="50000"/>
                  </a:schemeClr>
                </a:solidFill>
                <a:latin typeface="Alexandria" pitchFamily="2" charset="-78"/>
                <a:cs typeface="Alexandria" pitchFamily="2" charset="-78"/>
              </a:defRPr>
            </a:lvl1pPr>
          </a:lstStyle>
          <a:p>
            <a:r>
              <a:rPr lang="ar-SA" dirty="0"/>
              <a:t>مستلزمات</a:t>
            </a:r>
            <a:br>
              <a:rPr lang="en-US"/>
            </a:br>
            <a:r>
              <a:rPr lang="ar-SA" dirty="0"/>
              <a:t>النظافة والتشغيل</a:t>
            </a:r>
          </a:p>
        </p:txBody>
      </p:sp>
      <p:sp>
        <p:nvSpPr>
          <p:cNvPr id="9" name="TextBox 8">
            <a:extLst>
              <a:ext uri="{FF2B5EF4-FFF2-40B4-BE49-F238E27FC236}">
                <a16:creationId xmlns:a16="http://schemas.microsoft.com/office/drawing/2014/main" id="{FCECE80B-86FA-BD95-8D84-84281AA9590E}"/>
              </a:ext>
            </a:extLst>
          </p:cNvPr>
          <p:cNvSpPr txBox="1"/>
          <p:nvPr/>
        </p:nvSpPr>
        <p:spPr>
          <a:xfrm>
            <a:off x="4815191" y="4757699"/>
            <a:ext cx="6416026" cy="33855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600" b="0" i="0" u="none" strike="noStrike" kern="1200" cap="none" spc="0" normalizeH="0" baseline="0" noProof="0" dirty="0">
                <a:ln>
                  <a:noFill/>
                </a:ln>
                <a:solidFill>
                  <a:srgbClr val="CDDDFF"/>
                </a:solidFill>
                <a:effectLst/>
                <a:uLnTx/>
                <a:uFillTx/>
                <a:latin typeface="Graphit"/>
                <a:ea typeface="+mn-ea"/>
              </a:rPr>
              <a:t>حلول توريد متكاملة لإدارة المرافق والمحافظة على جاهزية المواقع</a:t>
            </a:r>
          </a:p>
        </p:txBody>
      </p:sp>
      <p:cxnSp>
        <p:nvCxnSpPr>
          <p:cNvPr id="13" name="Straight Connector 12">
            <a:extLst>
              <a:ext uri="{FF2B5EF4-FFF2-40B4-BE49-F238E27FC236}">
                <a16:creationId xmlns:a16="http://schemas.microsoft.com/office/drawing/2014/main" id="{AF8FC5A0-7439-3446-2AB3-37C43D4EC68A}"/>
              </a:ext>
            </a:extLst>
          </p:cNvPr>
          <p:cNvCxnSpPr/>
          <p:nvPr/>
        </p:nvCxnSpPr>
        <p:spPr>
          <a:xfrm>
            <a:off x="609600" y="6211957"/>
            <a:ext cx="10621617"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F424E292-89C5-E039-65DB-67C9A3A911C4}"/>
              </a:ext>
            </a:extLst>
          </p:cNvPr>
          <p:cNvSpPr/>
          <p:nvPr/>
        </p:nvSpPr>
        <p:spPr>
          <a:xfrm>
            <a:off x="11807190" y="2367168"/>
            <a:ext cx="384810" cy="272908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232830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73608F3D-AA38-F146-2774-D46B43E06D7F}"/>
              </a:ext>
            </a:extLst>
          </p:cNvPr>
          <p:cNvPicPr>
            <a:picLocks noChangeAspect="1"/>
          </p:cNvPicPr>
          <p:nvPr/>
        </p:nvPicPr>
        <p:blipFill>
          <a:blip r:embed="rId3"/>
          <a:srcRect b="15441"/>
          <a:stretch/>
        </p:blipFill>
        <p:spPr>
          <a:xfrm>
            <a:off x="-1504" y="-14149"/>
            <a:ext cx="12193504" cy="6872149"/>
          </a:xfrm>
          <a:prstGeom prst="rect">
            <a:avLst/>
          </a:prstGeom>
        </p:spPr>
      </p:pic>
      <p:sp>
        <p:nvSpPr>
          <p:cNvPr id="6" name="Rectangle 5">
            <a:extLst>
              <a:ext uri="{FF2B5EF4-FFF2-40B4-BE49-F238E27FC236}">
                <a16:creationId xmlns:a16="http://schemas.microsoft.com/office/drawing/2014/main" id="{F6EB96DE-A85B-44A4-27ED-FC338F59FD3E}"/>
              </a:ext>
            </a:extLst>
          </p:cNvPr>
          <p:cNvSpPr/>
          <p:nvPr/>
        </p:nvSpPr>
        <p:spPr>
          <a:xfrm>
            <a:off x="1524" y="0"/>
            <a:ext cx="12190476" cy="6882384"/>
          </a:xfrm>
          <a:prstGeom prst="rect">
            <a:avLst/>
          </a:prstGeom>
          <a:solidFill>
            <a:schemeClr val="tx1">
              <a:lumMod val="95000"/>
              <a:lumOff val="5000"/>
              <a:alpha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raphit"/>
              <a:ea typeface="+mn-ea"/>
            </a:endParaRPr>
          </a:p>
        </p:txBody>
      </p:sp>
      <p:sp>
        <p:nvSpPr>
          <p:cNvPr id="13" name="object 3">
            <a:extLst>
              <a:ext uri="{FF2B5EF4-FFF2-40B4-BE49-F238E27FC236}">
                <a16:creationId xmlns:a16="http://schemas.microsoft.com/office/drawing/2014/main" id="{FED85E87-6812-AB8E-18D0-2763A4DEE075}"/>
              </a:ext>
            </a:extLst>
          </p:cNvPr>
          <p:cNvSpPr/>
          <p:nvPr/>
        </p:nvSpPr>
        <p:spPr>
          <a:xfrm>
            <a:off x="-1504" y="2684585"/>
            <a:ext cx="12191980" cy="4173415"/>
          </a:xfrm>
          <a:prstGeom prst="rect">
            <a:avLst/>
          </a:prstGeom>
          <a:blipFill>
            <a:blip r:embed="rId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Graphit"/>
              <a:ea typeface="+mn-ea"/>
            </a:endParaRPr>
          </a:p>
        </p:txBody>
      </p:sp>
      <p:pic>
        <p:nvPicPr>
          <p:cNvPr id="76" name="Graphic 75">
            <a:extLst>
              <a:ext uri="{FF2B5EF4-FFF2-40B4-BE49-F238E27FC236}">
                <a16:creationId xmlns:a16="http://schemas.microsoft.com/office/drawing/2014/main" id="{660268C3-EB84-BBA1-ED09-245B27F0D3E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834" y="640234"/>
            <a:ext cx="1715355" cy="529742"/>
          </a:xfrm>
          <a:prstGeom prst="rect">
            <a:avLst/>
          </a:prstGeom>
        </p:spPr>
      </p:pic>
      <p:sp>
        <p:nvSpPr>
          <p:cNvPr id="2" name="TextBox 1">
            <a:extLst>
              <a:ext uri="{FF2B5EF4-FFF2-40B4-BE49-F238E27FC236}">
                <a16:creationId xmlns:a16="http://schemas.microsoft.com/office/drawing/2014/main" id="{F59FA1B5-110B-ACEF-BF18-40F75D7B3BB9}"/>
              </a:ext>
            </a:extLst>
          </p:cNvPr>
          <p:cNvSpPr txBox="1"/>
          <p:nvPr/>
        </p:nvSpPr>
        <p:spPr>
          <a:xfrm>
            <a:off x="1176842" y="1457694"/>
            <a:ext cx="10054376" cy="1200329"/>
          </a:xfrm>
          <a:prstGeom prst="rect">
            <a:avLst/>
          </a:prstGeom>
          <a:noFill/>
        </p:spPr>
        <p:txBody>
          <a:bodyPr wrap="square" rtlCol="0">
            <a:spAutoFit/>
          </a:bodyPr>
          <a:lstStyle>
            <a:defPPr>
              <a:defRPr lang="en-US"/>
            </a:defPPr>
            <a:lvl1pPr algn="r" rtl="1">
              <a:lnSpc>
                <a:spcPts val="6600"/>
              </a:lnSpc>
              <a:defRPr sz="5400" b="1">
                <a:solidFill>
                  <a:schemeClr val="accent5">
                    <a:alpha val="76000"/>
                  </a:schemeClr>
                </a:solidFill>
                <a:latin typeface="Alexandria" pitchFamily="2" charset="-78"/>
                <a:cs typeface="Alexandria" pitchFamily="2" charset="-78"/>
              </a:defRPr>
            </a:lvl1pPr>
          </a:lstStyle>
          <a:p>
            <a:pPr>
              <a:lnSpc>
                <a:spcPct val="100000"/>
              </a:lnSpc>
            </a:pPr>
            <a:r>
              <a:rPr lang="ar-SA" sz="3600" dirty="0"/>
              <a:t>التوريد المتخصص لمستلزمات</a:t>
            </a:r>
            <a:br>
              <a:rPr lang="en-US" sz="3600" dirty="0"/>
            </a:br>
            <a:r>
              <a:rPr lang="ar-SA" sz="3600" dirty="0"/>
              <a:t>النظافة والتشغيل</a:t>
            </a:r>
          </a:p>
        </p:txBody>
      </p:sp>
      <p:sp>
        <p:nvSpPr>
          <p:cNvPr id="3" name="Rectangle: Rounded Corners 2">
            <a:extLst>
              <a:ext uri="{FF2B5EF4-FFF2-40B4-BE49-F238E27FC236}">
                <a16:creationId xmlns:a16="http://schemas.microsoft.com/office/drawing/2014/main" id="{C5DD7271-3271-E604-CD95-078ECEDB8148}"/>
              </a:ext>
            </a:extLst>
          </p:cNvPr>
          <p:cNvSpPr/>
          <p:nvPr/>
        </p:nvSpPr>
        <p:spPr>
          <a:xfrm>
            <a:off x="6425884" y="2860616"/>
            <a:ext cx="4060435" cy="1188720"/>
          </a:xfrm>
          <a:prstGeom prst="roundRect">
            <a:avLst>
              <a:gd name="adj" fmla="val 5877"/>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182880" bIns="0" rtlCol="0" anchor="t"/>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1200" b="1" i="0" u="none" strike="noStrike" kern="1200" cap="none" spc="0" normalizeH="0" baseline="0" noProof="0" dirty="0">
                <a:ln>
                  <a:noFill/>
                </a:ln>
                <a:solidFill>
                  <a:schemeClr val="accent4"/>
                </a:solidFill>
                <a:effectLst/>
                <a:uLnTx/>
                <a:uFillTx/>
                <a:latin typeface="Graphit"/>
                <a:ea typeface="+mn-ea"/>
              </a:rPr>
              <a:t>معدات السلامة والوقاية الشخصية</a:t>
            </a:r>
            <a:endParaRPr kumimoji="0" lang="en-US" sz="1200" b="1" i="0" u="none" strike="noStrike" kern="1200" cap="none" spc="0" normalizeH="0" baseline="0" noProof="0" dirty="0">
              <a:ln>
                <a:noFill/>
              </a:ln>
              <a:solidFill>
                <a:schemeClr val="accent4"/>
              </a:solidFill>
              <a:effectLst/>
              <a:uLnTx/>
              <a:uFillTx/>
              <a:latin typeface="Graphit"/>
              <a:ea typeface="+mn-ea"/>
            </a:endParaRPr>
          </a:p>
          <a:p>
            <a:pPr marL="0" marR="0" lvl="0" indent="0" algn="r" defTabSz="914400" rtl="1" eaLnBrk="1" fontAlgn="auto" latinLnBrk="0" hangingPunct="1">
              <a:lnSpc>
                <a:spcPct val="150000"/>
              </a:lnSpc>
              <a:spcBef>
                <a:spcPts val="0"/>
              </a:spcBef>
              <a:spcAft>
                <a:spcPts val="0"/>
              </a:spcAft>
              <a:buClrTx/>
              <a:buSzTx/>
              <a:buFontTx/>
              <a:buNone/>
              <a:tabLst/>
              <a:defRPr/>
            </a:pPr>
            <a:r>
              <a:rPr lang="ar-SA" sz="1200" dirty="0">
                <a:solidFill>
                  <a:prstClr val="white"/>
                </a:solidFill>
                <a:latin typeface="Graphit"/>
              </a:rPr>
              <a:t>توريد معدات الوقاية الشخصية، بما يشمل القفازات والأقنعة والسترات، إضافة إلى لوحات وإشارات السلامة وتجهيزات الاستجابة للطوارئ.</a:t>
            </a:r>
            <a:endParaRPr lang="en-US" sz="1200" dirty="0">
              <a:solidFill>
                <a:prstClr val="white"/>
              </a:solidFill>
              <a:latin typeface="Graphit"/>
            </a:endParaRPr>
          </a:p>
        </p:txBody>
      </p:sp>
      <p:sp>
        <p:nvSpPr>
          <p:cNvPr id="4" name="Rectangle: Rounded Corners 3">
            <a:extLst>
              <a:ext uri="{FF2B5EF4-FFF2-40B4-BE49-F238E27FC236}">
                <a16:creationId xmlns:a16="http://schemas.microsoft.com/office/drawing/2014/main" id="{193804A0-7157-EC23-9D35-04FE0E9EA139}"/>
              </a:ext>
            </a:extLst>
          </p:cNvPr>
          <p:cNvSpPr/>
          <p:nvPr/>
        </p:nvSpPr>
        <p:spPr>
          <a:xfrm>
            <a:off x="1151291" y="2875744"/>
            <a:ext cx="4060435" cy="1188720"/>
          </a:xfrm>
          <a:prstGeom prst="roundRect">
            <a:avLst>
              <a:gd name="adj" fmla="val 5877"/>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182880" bIns="0" rtlCol="0" anchor="t"/>
          <a:lstStyle/>
          <a:p>
            <a:pPr marL="0" marR="0" lvl="0" indent="0" algn="r" defTabSz="914400" rtl="1" eaLnBrk="1" fontAlgn="auto" latinLnBrk="0" hangingPunct="1">
              <a:lnSpc>
                <a:spcPct val="150000"/>
              </a:lnSpc>
              <a:spcBef>
                <a:spcPts val="0"/>
              </a:spcBef>
              <a:spcAft>
                <a:spcPts val="0"/>
              </a:spcAft>
              <a:buClrTx/>
              <a:buSzTx/>
              <a:buFontTx/>
              <a:buNone/>
              <a:tabLst/>
              <a:defRPr/>
            </a:pPr>
            <a:r>
              <a:rPr lang="ar-SA" sz="1200" b="1" dirty="0">
                <a:solidFill>
                  <a:schemeClr val="accent4"/>
                </a:solidFill>
                <a:latin typeface="Graphit"/>
              </a:rPr>
              <a:t>المواد الكيميائية الصناعية</a:t>
            </a:r>
            <a:endParaRPr lang="ar-EG" sz="1200" b="1" dirty="0">
              <a:solidFill>
                <a:schemeClr val="accent4"/>
              </a:solidFill>
              <a:latin typeface="Graphit"/>
            </a:endParaRPr>
          </a:p>
          <a:p>
            <a:pPr marL="0" marR="0" lvl="0" indent="0" algn="r" defTabSz="914400" rtl="1" eaLnBrk="1" fontAlgn="auto" latinLnBrk="0" hangingPunct="1">
              <a:lnSpc>
                <a:spcPct val="150000"/>
              </a:lnSpc>
              <a:spcBef>
                <a:spcPts val="0"/>
              </a:spcBef>
              <a:spcAft>
                <a:spcPts val="0"/>
              </a:spcAft>
              <a:buClrTx/>
              <a:buSzTx/>
              <a:buFontTx/>
              <a:buNone/>
              <a:tabLst/>
              <a:defRPr/>
            </a:pPr>
            <a:r>
              <a:rPr lang="ar-SA" sz="1200" dirty="0">
                <a:solidFill>
                  <a:prstClr val="white"/>
                </a:solidFill>
                <a:latin typeface="Graphit"/>
              </a:rPr>
              <a:t>توريد مواد تنظيف عالية الجودة، ومزيلات الشحوم للاستخدامات الثقيلة، ومواد التعقيم المخصصة للبيئات الصناعية والتجارية.</a:t>
            </a:r>
          </a:p>
        </p:txBody>
      </p:sp>
      <p:sp>
        <p:nvSpPr>
          <p:cNvPr id="7" name="Rectangle: Rounded Corners 6">
            <a:extLst>
              <a:ext uri="{FF2B5EF4-FFF2-40B4-BE49-F238E27FC236}">
                <a16:creationId xmlns:a16="http://schemas.microsoft.com/office/drawing/2014/main" id="{00F3DC73-FC14-F099-208D-2DDC48A6E9A7}"/>
              </a:ext>
            </a:extLst>
          </p:cNvPr>
          <p:cNvSpPr/>
          <p:nvPr/>
        </p:nvSpPr>
        <p:spPr>
          <a:xfrm>
            <a:off x="1176841" y="4515733"/>
            <a:ext cx="4060435" cy="1188720"/>
          </a:xfrm>
          <a:prstGeom prst="roundRect">
            <a:avLst>
              <a:gd name="adj" fmla="val 5877"/>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182880" bIns="0" rtlCol="0" anchor="t"/>
          <a:lstStyle/>
          <a:p>
            <a:pPr marL="0" marR="0" lvl="0" indent="0" algn="r" defTabSz="914400" rtl="1" eaLnBrk="1" fontAlgn="auto" latinLnBrk="0" hangingPunct="1">
              <a:lnSpc>
                <a:spcPct val="150000"/>
              </a:lnSpc>
              <a:spcBef>
                <a:spcPts val="0"/>
              </a:spcBef>
              <a:spcAft>
                <a:spcPts val="0"/>
              </a:spcAft>
              <a:buClrTx/>
              <a:buSzTx/>
              <a:buFontTx/>
              <a:buNone/>
              <a:tabLst/>
              <a:defRPr/>
            </a:pPr>
            <a:r>
              <a:rPr lang="ar-SA" sz="1200" b="1" dirty="0">
                <a:solidFill>
                  <a:schemeClr val="accent4"/>
                </a:solidFill>
                <a:latin typeface="Graphit"/>
              </a:rPr>
              <a:t>أدوات الصيانة</a:t>
            </a:r>
            <a:endParaRPr lang="ar-EG" sz="1200" b="1" dirty="0">
              <a:solidFill>
                <a:schemeClr val="accent4"/>
              </a:solidFill>
              <a:latin typeface="Graphit"/>
            </a:endParaRPr>
          </a:p>
          <a:p>
            <a:pPr marL="0" marR="0" lvl="0" indent="0" algn="r" defTabSz="914400" rtl="1" eaLnBrk="1" fontAlgn="auto" latinLnBrk="0" hangingPunct="1">
              <a:lnSpc>
                <a:spcPct val="150000"/>
              </a:lnSpc>
              <a:spcBef>
                <a:spcPts val="0"/>
              </a:spcBef>
              <a:spcAft>
                <a:spcPts val="0"/>
              </a:spcAft>
              <a:buClrTx/>
              <a:buSzTx/>
              <a:buFontTx/>
              <a:buNone/>
              <a:tabLst/>
              <a:defRPr/>
            </a:pPr>
            <a:r>
              <a:rPr lang="ar-SA" sz="1200" kern="1200" dirty="0">
                <a:solidFill>
                  <a:schemeClr val="bg1"/>
                </a:solidFill>
              </a:rPr>
              <a:t>توفير الأدوات اليدوية والمعدات والملحقات المتخصصة اللازمة لأعمال الصيانة الدورية للمرافق والمواقع.</a:t>
            </a:r>
            <a:endParaRPr lang="ar-SA" sz="1200" dirty="0">
              <a:solidFill>
                <a:prstClr val="white"/>
              </a:solidFill>
              <a:latin typeface="Graphit"/>
            </a:endParaRPr>
          </a:p>
        </p:txBody>
      </p:sp>
      <p:sp>
        <p:nvSpPr>
          <p:cNvPr id="8" name="Rectangle: Rounded Corners 7">
            <a:extLst>
              <a:ext uri="{FF2B5EF4-FFF2-40B4-BE49-F238E27FC236}">
                <a16:creationId xmlns:a16="http://schemas.microsoft.com/office/drawing/2014/main" id="{71DA96E7-1027-2B93-5DC8-C5D280B1C012}"/>
              </a:ext>
            </a:extLst>
          </p:cNvPr>
          <p:cNvSpPr/>
          <p:nvPr/>
        </p:nvSpPr>
        <p:spPr>
          <a:xfrm>
            <a:off x="6425884" y="4515733"/>
            <a:ext cx="4060435" cy="1188720"/>
          </a:xfrm>
          <a:prstGeom prst="roundRect">
            <a:avLst>
              <a:gd name="adj" fmla="val 5877"/>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182880" bIns="0" rtlCol="0" anchor="t"/>
          <a:lstStyle/>
          <a:p>
            <a:pPr marL="0" marR="0" lvl="0" indent="0" algn="r" defTabSz="914400" rtl="1" eaLnBrk="1" fontAlgn="auto" latinLnBrk="0" hangingPunct="1">
              <a:lnSpc>
                <a:spcPct val="150000"/>
              </a:lnSpc>
              <a:spcBef>
                <a:spcPts val="0"/>
              </a:spcBef>
              <a:spcAft>
                <a:spcPts val="0"/>
              </a:spcAft>
              <a:buClrTx/>
              <a:buSzTx/>
              <a:buFontTx/>
              <a:buNone/>
              <a:tabLst/>
              <a:defRPr/>
            </a:pPr>
            <a:r>
              <a:rPr lang="ar-SA" sz="1200" b="1" dirty="0">
                <a:solidFill>
                  <a:schemeClr val="accent4"/>
                </a:solidFill>
                <a:latin typeface="Graphit"/>
              </a:rPr>
              <a:t>المستهلكات التشغيلية</a:t>
            </a:r>
            <a:endParaRPr lang="en-US" sz="1200" b="1" dirty="0">
              <a:solidFill>
                <a:schemeClr val="accent4"/>
              </a:solidFill>
              <a:latin typeface="Graphit"/>
            </a:endParaRPr>
          </a:p>
          <a:p>
            <a:pPr marL="0" marR="0" lvl="0" indent="0" algn="r" defTabSz="914400" rtl="1" eaLnBrk="1" fontAlgn="auto" latinLnBrk="0" hangingPunct="1">
              <a:lnSpc>
                <a:spcPct val="150000"/>
              </a:lnSpc>
              <a:spcBef>
                <a:spcPts val="0"/>
              </a:spcBef>
              <a:spcAft>
                <a:spcPts val="0"/>
              </a:spcAft>
              <a:buClrTx/>
              <a:buSzTx/>
              <a:buFontTx/>
              <a:buNone/>
              <a:tabLst/>
              <a:defRPr/>
            </a:pPr>
            <a:r>
              <a:rPr lang="ar-SA" sz="1200" dirty="0">
                <a:solidFill>
                  <a:prstClr val="white"/>
                </a:solidFill>
                <a:latin typeface="Graphit"/>
              </a:rPr>
              <a:t>توريد مستمر لمواد التشحيم الصناعية والمنتجات البترولية والمستهلكات المستخدمة بشكل متكرر في المواقع، بما يدعم استمرارية العمليات.</a:t>
            </a:r>
          </a:p>
        </p:txBody>
      </p:sp>
      <p:cxnSp>
        <p:nvCxnSpPr>
          <p:cNvPr id="14" name="Straight Connector 13">
            <a:extLst>
              <a:ext uri="{FF2B5EF4-FFF2-40B4-BE49-F238E27FC236}">
                <a16:creationId xmlns:a16="http://schemas.microsoft.com/office/drawing/2014/main" id="{F97D9D5D-C010-516F-7028-73C63FD615A7}"/>
              </a:ext>
            </a:extLst>
          </p:cNvPr>
          <p:cNvCxnSpPr>
            <a:cxnSpLocks/>
          </p:cNvCxnSpPr>
          <p:nvPr/>
        </p:nvCxnSpPr>
        <p:spPr>
          <a:xfrm>
            <a:off x="762000" y="6364357"/>
            <a:ext cx="10621617"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21" name="Graphic 20">
            <a:extLst>
              <a:ext uri="{FF2B5EF4-FFF2-40B4-BE49-F238E27FC236}">
                <a16:creationId xmlns:a16="http://schemas.microsoft.com/office/drawing/2014/main" id="{47D58AC1-E487-E596-6DBD-8D92FABF856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813022" y="2897758"/>
            <a:ext cx="317559" cy="416898"/>
          </a:xfrm>
          <a:prstGeom prst="rect">
            <a:avLst/>
          </a:prstGeom>
        </p:spPr>
      </p:pic>
      <p:pic>
        <p:nvPicPr>
          <p:cNvPr id="23" name="Graphic 22">
            <a:extLst>
              <a:ext uri="{FF2B5EF4-FFF2-40B4-BE49-F238E27FC236}">
                <a16:creationId xmlns:a16="http://schemas.microsoft.com/office/drawing/2014/main" id="{4FF0963F-9152-E015-E3EC-C5F71F92441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0798885" y="4529646"/>
            <a:ext cx="345832" cy="428270"/>
          </a:xfrm>
          <a:prstGeom prst="rect">
            <a:avLst/>
          </a:prstGeom>
        </p:spPr>
      </p:pic>
      <p:pic>
        <p:nvPicPr>
          <p:cNvPr id="25" name="Graphic 24">
            <a:extLst>
              <a:ext uri="{FF2B5EF4-FFF2-40B4-BE49-F238E27FC236}">
                <a16:creationId xmlns:a16="http://schemas.microsoft.com/office/drawing/2014/main" id="{8D1D310A-019C-8A52-5805-9F5E62CF263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400831" y="2899194"/>
            <a:ext cx="522539" cy="529154"/>
          </a:xfrm>
          <a:prstGeom prst="rect">
            <a:avLst/>
          </a:prstGeom>
        </p:spPr>
      </p:pic>
      <p:pic>
        <p:nvPicPr>
          <p:cNvPr id="27" name="Graphic 26">
            <a:extLst>
              <a:ext uri="{FF2B5EF4-FFF2-40B4-BE49-F238E27FC236}">
                <a16:creationId xmlns:a16="http://schemas.microsoft.com/office/drawing/2014/main" id="{38399B72-0560-9DF1-E9D0-94AEBAF3958E}"/>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5400831" y="4534092"/>
            <a:ext cx="522539" cy="517396"/>
          </a:xfrm>
          <a:prstGeom prst="rect">
            <a:avLst/>
          </a:prstGeom>
        </p:spPr>
      </p:pic>
    </p:spTree>
    <p:extLst>
      <p:ext uri="{BB962C8B-B14F-4D97-AF65-F5344CB8AC3E}">
        <p14:creationId xmlns:p14="http://schemas.microsoft.com/office/powerpoint/2010/main" val="4478581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27CB9EC-E2EC-C7F8-39E3-0111DD985C1E}"/>
              </a:ext>
            </a:extLst>
          </p:cNvPr>
          <p:cNvPicPr>
            <a:picLocks noChangeAspect="1"/>
          </p:cNvPicPr>
          <p:nvPr/>
        </p:nvPicPr>
        <p:blipFill>
          <a:blip r:embed="rId3"/>
          <a:srcRect b="15441"/>
          <a:stretch/>
        </p:blipFill>
        <p:spPr>
          <a:xfrm>
            <a:off x="-1504" y="-14149"/>
            <a:ext cx="12193504" cy="6872149"/>
          </a:xfrm>
          <a:prstGeom prst="rect">
            <a:avLst/>
          </a:prstGeom>
        </p:spPr>
      </p:pic>
      <p:sp>
        <p:nvSpPr>
          <p:cNvPr id="12" name="Rectangle 11">
            <a:extLst>
              <a:ext uri="{FF2B5EF4-FFF2-40B4-BE49-F238E27FC236}">
                <a16:creationId xmlns:a16="http://schemas.microsoft.com/office/drawing/2014/main" id="{65AE09DF-8102-7286-FBE0-13B0DAE93B5D}"/>
              </a:ext>
            </a:extLst>
          </p:cNvPr>
          <p:cNvSpPr/>
          <p:nvPr/>
        </p:nvSpPr>
        <p:spPr>
          <a:xfrm>
            <a:off x="1524" y="0"/>
            <a:ext cx="12190476" cy="6882384"/>
          </a:xfrm>
          <a:prstGeom prst="rect">
            <a:avLst/>
          </a:prstGeom>
          <a:solidFill>
            <a:schemeClr val="tx1">
              <a:lumMod val="95000"/>
              <a:lumOff val="5000"/>
              <a:alpha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raphit"/>
              <a:ea typeface="+mn-ea"/>
            </a:endParaRPr>
          </a:p>
        </p:txBody>
      </p:sp>
      <p:sp>
        <p:nvSpPr>
          <p:cNvPr id="13" name="Rectangle 12">
            <a:extLst>
              <a:ext uri="{FF2B5EF4-FFF2-40B4-BE49-F238E27FC236}">
                <a16:creationId xmlns:a16="http://schemas.microsoft.com/office/drawing/2014/main" id="{88EAE784-EF89-FE11-81A6-9E1487608270}"/>
              </a:ext>
            </a:extLst>
          </p:cNvPr>
          <p:cNvSpPr/>
          <p:nvPr/>
        </p:nvSpPr>
        <p:spPr>
          <a:xfrm flipH="1">
            <a:off x="-1" y="0"/>
            <a:ext cx="7013749" cy="6846365"/>
          </a:xfrm>
          <a:prstGeom prst="rect">
            <a:avLst/>
          </a:prstGeom>
          <a:solidFill>
            <a:schemeClr val="accent6"/>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raphit"/>
              <a:ea typeface="+mn-ea"/>
            </a:endParaRPr>
          </a:p>
        </p:txBody>
      </p:sp>
      <p:pic>
        <p:nvPicPr>
          <p:cNvPr id="10" name="Graphic 9">
            <a:extLst>
              <a:ext uri="{FF2B5EF4-FFF2-40B4-BE49-F238E27FC236}">
                <a16:creationId xmlns:a16="http://schemas.microsoft.com/office/drawing/2014/main" id="{3200DF99-28AE-5943-C20D-C15030C17D6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42834" y="640234"/>
            <a:ext cx="1715355" cy="529742"/>
          </a:xfrm>
          <a:prstGeom prst="rect">
            <a:avLst/>
          </a:prstGeom>
        </p:spPr>
      </p:pic>
      <p:cxnSp>
        <p:nvCxnSpPr>
          <p:cNvPr id="11" name="Straight Connector 10">
            <a:extLst>
              <a:ext uri="{FF2B5EF4-FFF2-40B4-BE49-F238E27FC236}">
                <a16:creationId xmlns:a16="http://schemas.microsoft.com/office/drawing/2014/main" id="{9BA3AA93-3307-8658-D603-7B053FECABE2}"/>
              </a:ext>
            </a:extLst>
          </p:cNvPr>
          <p:cNvCxnSpPr/>
          <p:nvPr/>
        </p:nvCxnSpPr>
        <p:spPr>
          <a:xfrm>
            <a:off x="609600" y="6211957"/>
            <a:ext cx="10621617" cy="0"/>
          </a:xfrm>
          <a:prstGeom prst="line">
            <a:avLst/>
          </a:prstGeom>
          <a:noFill/>
          <a:ln w="19050" cap="flat" cmpd="sng" algn="ctr">
            <a:solidFill>
              <a:sysClr val="window" lastClr="FFFFFF"/>
            </a:solidFill>
            <a:prstDash val="solid"/>
            <a:miter lim="800000"/>
          </a:ln>
          <a:effectLst/>
        </p:spPr>
      </p:cxnSp>
      <p:sp>
        <p:nvSpPr>
          <p:cNvPr id="3" name="TextBox 2">
            <a:extLst>
              <a:ext uri="{FF2B5EF4-FFF2-40B4-BE49-F238E27FC236}">
                <a16:creationId xmlns:a16="http://schemas.microsoft.com/office/drawing/2014/main" id="{4F687F68-6211-A5D3-5842-52B6474F86B9}"/>
              </a:ext>
            </a:extLst>
          </p:cNvPr>
          <p:cNvSpPr txBox="1"/>
          <p:nvPr/>
        </p:nvSpPr>
        <p:spPr>
          <a:xfrm>
            <a:off x="7329384" y="1377157"/>
            <a:ext cx="4546980" cy="3322641"/>
          </a:xfrm>
          <a:prstGeom prst="rect">
            <a:avLst/>
          </a:prstGeom>
          <a:noFill/>
        </p:spPr>
        <p:txBody>
          <a:bodyPr wrap="square" rtlCol="0">
            <a:spAutoFit/>
          </a:bodyPr>
          <a:lstStyle>
            <a:defPPr>
              <a:defRPr lang="en-US"/>
            </a:defPPr>
            <a:lvl1pPr algn="r" rtl="1">
              <a:lnSpc>
                <a:spcPct val="150000"/>
              </a:lnSpc>
              <a:defRPr sz="3600" b="1">
                <a:solidFill>
                  <a:schemeClr val="accent5">
                    <a:alpha val="76000"/>
                  </a:schemeClr>
                </a:solidFill>
                <a:latin typeface="Alexandria" pitchFamily="2" charset="-78"/>
                <a:cs typeface="Alexandria" pitchFamily="2" charset="-78"/>
              </a:defRPr>
            </a:lvl1pPr>
          </a:lstStyle>
          <a:p>
            <a:r>
              <a:rPr lang="ar-SA" dirty="0"/>
              <a:t>الاستمرارية والسلامة والموثوقية التشغيلية</a:t>
            </a:r>
          </a:p>
        </p:txBody>
      </p:sp>
      <p:sp>
        <p:nvSpPr>
          <p:cNvPr id="4" name="Rectangle: Rounded Corners 3">
            <a:extLst>
              <a:ext uri="{FF2B5EF4-FFF2-40B4-BE49-F238E27FC236}">
                <a16:creationId xmlns:a16="http://schemas.microsoft.com/office/drawing/2014/main" id="{837A5257-DB72-1778-62DD-CA94191E731D}"/>
              </a:ext>
            </a:extLst>
          </p:cNvPr>
          <p:cNvSpPr/>
          <p:nvPr/>
        </p:nvSpPr>
        <p:spPr>
          <a:xfrm>
            <a:off x="3776126" y="1684934"/>
            <a:ext cx="2893892" cy="1785103"/>
          </a:xfrm>
          <a:prstGeom prst="roundRect">
            <a:avLst>
              <a:gd name="adj" fmla="val 3316"/>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91440" b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ar-SA" sz="1200" b="1" i="0" u="none" strike="noStrike" kern="1200" cap="none" spc="0" normalizeH="0" baseline="0" noProof="0" dirty="0">
                <a:ln>
                  <a:noFill/>
                </a:ln>
                <a:solidFill>
                  <a:schemeClr val="accent1"/>
                </a:solidFill>
                <a:effectLst/>
                <a:uLnTx/>
                <a:uFillTx/>
                <a:latin typeface="Graphit"/>
                <a:ea typeface="+mn-ea"/>
              </a:rPr>
              <a:t>الالتزام بمعايير السلامة</a:t>
            </a:r>
            <a:br>
              <a:rPr kumimoji="0" lang="en-US" sz="1200" b="1" i="0" u="none" strike="noStrike" kern="1200" cap="none" spc="0" normalizeH="0" baseline="0" noProof="0" dirty="0">
                <a:ln>
                  <a:noFill/>
                </a:ln>
                <a:solidFill>
                  <a:schemeClr val="accent1"/>
                </a:solidFill>
                <a:effectLst/>
                <a:uLnTx/>
                <a:uFillTx/>
                <a:latin typeface="Graphit"/>
                <a:ea typeface="+mn-ea"/>
              </a:rPr>
            </a:br>
            <a:endParaRPr lang="ar-EG" sz="1200" noProof="0" dirty="0">
              <a:solidFill>
                <a:schemeClr val="accent1"/>
              </a:solidFill>
              <a:latin typeface="Graphit"/>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ar-SA" sz="1200" b="0" i="0" u="none" strike="noStrike" kern="1200" cap="none" spc="0" normalizeH="0" baseline="0" noProof="0" dirty="0">
                <a:ln>
                  <a:noFill/>
                </a:ln>
                <a:solidFill>
                  <a:schemeClr val="accent1"/>
                </a:solidFill>
                <a:effectLst/>
                <a:uLnTx/>
                <a:uFillTx/>
                <a:latin typeface="Graphit"/>
                <a:ea typeface="+mn-ea"/>
              </a:rPr>
              <a:t>يتم توريد المواد الكيميائية ومعدات الوقاية الشخصية من جهات موثوقة، بما يضمن توافقها مع متطلبات الصحة والسلامة والبيئة ذات الصلة.</a:t>
            </a:r>
          </a:p>
        </p:txBody>
      </p:sp>
      <p:sp>
        <p:nvSpPr>
          <p:cNvPr id="6" name="Rectangle: Rounded Corners 5">
            <a:extLst>
              <a:ext uri="{FF2B5EF4-FFF2-40B4-BE49-F238E27FC236}">
                <a16:creationId xmlns:a16="http://schemas.microsoft.com/office/drawing/2014/main" id="{FF916F82-FFE9-E916-32C5-2D9260491FDF}"/>
              </a:ext>
            </a:extLst>
          </p:cNvPr>
          <p:cNvSpPr/>
          <p:nvPr/>
        </p:nvSpPr>
        <p:spPr>
          <a:xfrm>
            <a:off x="595381" y="1684934"/>
            <a:ext cx="2893892" cy="1785103"/>
          </a:xfrm>
          <a:prstGeom prst="roundRect">
            <a:avLst>
              <a:gd name="adj" fmla="val 3316"/>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91440" b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ar-SA" sz="1200" b="1" i="0" u="none" strike="noStrike" kern="1200" cap="none" spc="0" normalizeH="0" baseline="0" noProof="0" dirty="0">
                <a:ln>
                  <a:noFill/>
                </a:ln>
                <a:solidFill>
                  <a:schemeClr val="accent1"/>
                </a:solidFill>
                <a:effectLst/>
                <a:uLnTx/>
                <a:uFillTx/>
                <a:latin typeface="Graphit"/>
                <a:ea typeface="+mn-ea"/>
              </a:rPr>
              <a:t>استمرارية سلسلة التوريد</a:t>
            </a:r>
            <a:br>
              <a:rPr kumimoji="0" lang="en-US" sz="1200" b="1" i="0" u="none" strike="noStrike" kern="1200" cap="none" spc="0" normalizeH="0" baseline="0" noProof="0" dirty="0">
                <a:ln>
                  <a:noFill/>
                </a:ln>
                <a:solidFill>
                  <a:schemeClr val="accent1"/>
                </a:solidFill>
                <a:effectLst/>
                <a:uLnTx/>
                <a:uFillTx/>
                <a:latin typeface="Graphit"/>
                <a:ea typeface="+mn-ea"/>
              </a:rPr>
            </a:br>
            <a:endParaRPr lang="ar-EG" sz="1200" b="1" dirty="0">
              <a:solidFill>
                <a:schemeClr val="accent1"/>
              </a:solidFill>
              <a:latin typeface="Graphit"/>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ar-SA" sz="1200" i="0" u="none" strike="noStrike" kern="1200" cap="none" spc="0" normalizeH="0" baseline="0" noProof="0" dirty="0">
                <a:ln>
                  <a:noFill/>
                </a:ln>
                <a:solidFill>
                  <a:schemeClr val="accent1"/>
                </a:solidFill>
                <a:effectLst/>
                <a:uLnTx/>
                <a:uFillTx/>
                <a:latin typeface="Graphit"/>
                <a:ea typeface="+mn-ea"/>
              </a:rPr>
              <a:t>نوفر آليات توريد مناسبة للمستهلكات ذات الاستخدام المتكرر، بما يساعد على المحافظة على توفر الاحتياجات التشغيلية الأساسية.</a:t>
            </a:r>
          </a:p>
        </p:txBody>
      </p:sp>
      <p:sp>
        <p:nvSpPr>
          <p:cNvPr id="7" name="Rectangle: Rounded Corners 6">
            <a:extLst>
              <a:ext uri="{FF2B5EF4-FFF2-40B4-BE49-F238E27FC236}">
                <a16:creationId xmlns:a16="http://schemas.microsoft.com/office/drawing/2014/main" id="{468C334A-D577-35E7-B2B0-005AC9468F31}"/>
              </a:ext>
            </a:extLst>
          </p:cNvPr>
          <p:cNvSpPr/>
          <p:nvPr/>
        </p:nvSpPr>
        <p:spPr>
          <a:xfrm>
            <a:off x="3790345" y="3646866"/>
            <a:ext cx="2893892" cy="1785103"/>
          </a:xfrm>
          <a:prstGeom prst="roundRect">
            <a:avLst>
              <a:gd name="adj" fmla="val 3316"/>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91440" b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ar-SA" sz="1200" b="1" i="0" u="none" strike="noStrike" kern="1200" cap="none" spc="0" normalizeH="0" baseline="0" noProof="0" dirty="0">
                <a:ln>
                  <a:noFill/>
                </a:ln>
                <a:solidFill>
                  <a:schemeClr val="accent1"/>
                </a:solidFill>
                <a:effectLst/>
                <a:uLnTx/>
                <a:uFillTx/>
                <a:latin typeface="Graphit"/>
                <a:ea typeface="+mn-ea"/>
              </a:rPr>
              <a:t>مطابقة المنتجات للاستخدام الفني</a:t>
            </a:r>
            <a:br>
              <a:rPr kumimoji="0" lang="en-US" sz="1200" b="1" i="0" u="none" strike="noStrike" kern="1200" cap="none" spc="0" normalizeH="0" baseline="0" noProof="0" dirty="0">
                <a:ln>
                  <a:noFill/>
                </a:ln>
                <a:solidFill>
                  <a:schemeClr val="accent1"/>
                </a:solidFill>
                <a:effectLst/>
                <a:uLnTx/>
                <a:uFillTx/>
                <a:latin typeface="Graphit"/>
                <a:ea typeface="+mn-ea"/>
              </a:rPr>
            </a:br>
            <a:br>
              <a:rPr kumimoji="0" lang="ar-EG" sz="1200" i="0" u="none" strike="noStrike" kern="1200" cap="none" spc="0" normalizeH="0" baseline="0" noProof="0" dirty="0">
                <a:ln>
                  <a:noFill/>
                </a:ln>
                <a:solidFill>
                  <a:schemeClr val="accent1"/>
                </a:solidFill>
                <a:effectLst/>
                <a:uLnTx/>
                <a:uFillTx/>
                <a:latin typeface="Graphit"/>
                <a:ea typeface="+mn-ea"/>
              </a:rPr>
            </a:br>
            <a:r>
              <a:rPr kumimoji="0" lang="ar-SA" sz="1200" i="0" u="none" strike="noStrike" kern="1200" cap="none" spc="0" normalizeH="0" baseline="0" noProof="0" dirty="0">
                <a:ln>
                  <a:noFill/>
                </a:ln>
                <a:solidFill>
                  <a:schemeClr val="accent1"/>
                </a:solidFill>
                <a:effectLst/>
                <a:uLnTx/>
                <a:uFillTx/>
                <a:latin typeface="Graphit"/>
                <a:ea typeface="+mn-ea"/>
              </a:rPr>
              <a:t>يتحقق فريقنا من ملاءمة المواد الكيميائية ومواد التشحيم للمعدات والأسطح والاستخدامات المحددة في المشروع.</a:t>
            </a:r>
          </a:p>
        </p:txBody>
      </p:sp>
      <p:sp>
        <p:nvSpPr>
          <p:cNvPr id="8" name="Rectangle: Rounded Corners 7">
            <a:extLst>
              <a:ext uri="{FF2B5EF4-FFF2-40B4-BE49-F238E27FC236}">
                <a16:creationId xmlns:a16="http://schemas.microsoft.com/office/drawing/2014/main" id="{C027EAD6-E61A-EC54-452F-840F66B1740E}"/>
              </a:ext>
            </a:extLst>
          </p:cNvPr>
          <p:cNvSpPr/>
          <p:nvPr/>
        </p:nvSpPr>
        <p:spPr>
          <a:xfrm>
            <a:off x="609600" y="3646866"/>
            <a:ext cx="2893892" cy="1785103"/>
          </a:xfrm>
          <a:prstGeom prst="roundRect">
            <a:avLst>
              <a:gd name="adj" fmla="val 3316"/>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91440" b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ar-SA" sz="1200" b="1" i="0" u="none" strike="noStrike" kern="1200" cap="none" spc="0" normalizeH="0" baseline="0" noProof="0" dirty="0">
                <a:ln>
                  <a:noFill/>
                </a:ln>
                <a:solidFill>
                  <a:schemeClr val="accent1"/>
                </a:solidFill>
                <a:effectLst/>
                <a:uLnTx/>
                <a:uFillTx/>
                <a:latin typeface="Graphit"/>
                <a:ea typeface="+mn-ea"/>
              </a:rPr>
              <a:t>سرعة الاستجابة والتوريد</a:t>
            </a:r>
            <a:br>
              <a:rPr kumimoji="0" lang="en-US" sz="1200" b="1" i="0" u="none" strike="noStrike" kern="1200" cap="none" spc="0" normalizeH="0" baseline="0" noProof="0" dirty="0">
                <a:ln>
                  <a:noFill/>
                </a:ln>
                <a:solidFill>
                  <a:schemeClr val="accent1"/>
                </a:solidFill>
                <a:effectLst/>
                <a:uLnTx/>
                <a:uFillTx/>
                <a:latin typeface="Graphit"/>
                <a:ea typeface="+mn-ea"/>
              </a:rPr>
            </a:br>
            <a:endParaRPr lang="ar-EG" sz="1200" b="1" dirty="0">
              <a:solidFill>
                <a:schemeClr val="accent1"/>
              </a:solidFill>
              <a:latin typeface="Graphit"/>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ar-SA" sz="1200" i="0" u="none" strike="noStrike" kern="1200" cap="none" spc="0" normalizeH="0" baseline="0" noProof="0" dirty="0">
                <a:ln>
                  <a:noFill/>
                </a:ln>
                <a:solidFill>
                  <a:schemeClr val="accent1"/>
                </a:solidFill>
                <a:effectLst/>
                <a:uLnTx/>
                <a:uFillTx/>
                <a:latin typeface="Graphit"/>
                <a:ea typeface="+mn-ea"/>
              </a:rPr>
              <a:t>تساعد شبكة التوريد والخدمات اللوجستية لدينا على توفير احتياجات الصيانة والتشغيل بكفاءة وفي الوقت المناسب.</a:t>
            </a:r>
          </a:p>
        </p:txBody>
      </p:sp>
    </p:spTree>
    <p:extLst>
      <p:ext uri="{BB962C8B-B14F-4D97-AF65-F5344CB8AC3E}">
        <p14:creationId xmlns:p14="http://schemas.microsoft.com/office/powerpoint/2010/main" val="22546465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F7B37A9F-5C1B-DEA1-06F9-DDB5AFBE2CF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42834" y="640234"/>
            <a:ext cx="1715355" cy="529742"/>
          </a:xfrm>
          <a:prstGeom prst="rect">
            <a:avLst/>
          </a:prstGeom>
        </p:spPr>
      </p:pic>
      <p:sp>
        <p:nvSpPr>
          <p:cNvPr id="2" name="TextBox 1">
            <a:extLst>
              <a:ext uri="{FF2B5EF4-FFF2-40B4-BE49-F238E27FC236}">
                <a16:creationId xmlns:a16="http://schemas.microsoft.com/office/drawing/2014/main" id="{2CB791DC-5A1D-E23E-A2A4-5168AB954AA7}"/>
              </a:ext>
            </a:extLst>
          </p:cNvPr>
          <p:cNvSpPr txBox="1"/>
          <p:nvPr/>
        </p:nvSpPr>
        <p:spPr>
          <a:xfrm>
            <a:off x="1085850" y="2367168"/>
            <a:ext cx="10145367" cy="1754326"/>
          </a:xfrm>
          <a:prstGeom prst="rect">
            <a:avLst/>
          </a:prstGeom>
          <a:noFill/>
        </p:spPr>
        <p:txBody>
          <a:bodyPr wrap="square" rtlCol="0">
            <a:spAutoFit/>
          </a:bodyPr>
          <a:lstStyle>
            <a:defPPr>
              <a:defRPr lang="en-US"/>
            </a:defPPr>
            <a:lvl1pPr algn="r" rtl="1">
              <a:lnSpc>
                <a:spcPts val="7200"/>
              </a:lnSpc>
              <a:defRPr sz="5400" b="1">
                <a:solidFill>
                  <a:schemeClr val="accent5">
                    <a:alpha val="50000"/>
                  </a:schemeClr>
                </a:solidFill>
                <a:latin typeface="Alexandria" pitchFamily="2" charset="-78"/>
                <a:cs typeface="Alexandria" pitchFamily="2" charset="-78"/>
              </a:defRPr>
            </a:lvl1pPr>
          </a:lstStyle>
          <a:p>
            <a:r>
              <a:rPr lang="ar-SA" dirty="0"/>
              <a:t>مواد وتجهيزات</a:t>
            </a:r>
            <a:br>
              <a:rPr lang="en-US"/>
            </a:br>
            <a:r>
              <a:rPr lang="ar-SA" dirty="0"/>
              <a:t>السباكة</a:t>
            </a:r>
          </a:p>
        </p:txBody>
      </p:sp>
      <p:sp>
        <p:nvSpPr>
          <p:cNvPr id="9" name="TextBox 8">
            <a:extLst>
              <a:ext uri="{FF2B5EF4-FFF2-40B4-BE49-F238E27FC236}">
                <a16:creationId xmlns:a16="http://schemas.microsoft.com/office/drawing/2014/main" id="{FCECE80B-86FA-BD95-8D84-84281AA9590E}"/>
              </a:ext>
            </a:extLst>
          </p:cNvPr>
          <p:cNvSpPr txBox="1"/>
          <p:nvPr/>
        </p:nvSpPr>
        <p:spPr>
          <a:xfrm>
            <a:off x="5931683" y="4757699"/>
            <a:ext cx="5299534" cy="33855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600" b="0" i="0" u="none" strike="noStrike" kern="1200" cap="none" spc="0" normalizeH="0" baseline="0" noProof="0" dirty="0">
                <a:ln>
                  <a:noFill/>
                </a:ln>
                <a:solidFill>
                  <a:srgbClr val="CDDDFF"/>
                </a:solidFill>
                <a:effectLst/>
                <a:uLnTx/>
                <a:uFillTx/>
                <a:latin typeface="Graphit"/>
                <a:ea typeface="+mn-ea"/>
              </a:rPr>
              <a:t>حلول توريد متكاملة لأنظمة المياه والصرف الصحي</a:t>
            </a:r>
          </a:p>
        </p:txBody>
      </p:sp>
      <p:cxnSp>
        <p:nvCxnSpPr>
          <p:cNvPr id="13" name="Straight Connector 12">
            <a:extLst>
              <a:ext uri="{FF2B5EF4-FFF2-40B4-BE49-F238E27FC236}">
                <a16:creationId xmlns:a16="http://schemas.microsoft.com/office/drawing/2014/main" id="{AF8FC5A0-7439-3446-2AB3-37C43D4EC68A}"/>
              </a:ext>
            </a:extLst>
          </p:cNvPr>
          <p:cNvCxnSpPr/>
          <p:nvPr/>
        </p:nvCxnSpPr>
        <p:spPr>
          <a:xfrm>
            <a:off x="609600" y="6211957"/>
            <a:ext cx="10621617"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F424E292-89C5-E039-65DB-67C9A3A911C4}"/>
              </a:ext>
            </a:extLst>
          </p:cNvPr>
          <p:cNvSpPr/>
          <p:nvPr/>
        </p:nvSpPr>
        <p:spPr>
          <a:xfrm>
            <a:off x="11807190" y="2367168"/>
            <a:ext cx="384810" cy="272908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519715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C33A7A7A-72AB-11FD-A0DB-C9FBC7D79D80}"/>
              </a:ext>
            </a:extLst>
          </p:cNvPr>
          <p:cNvPicPr>
            <a:picLocks noChangeAspect="1"/>
          </p:cNvPicPr>
          <p:nvPr/>
        </p:nvPicPr>
        <p:blipFill>
          <a:blip r:embed="rId3">
            <a:duotone>
              <a:prstClr val="black"/>
              <a:schemeClr val="accent2">
                <a:tint val="45000"/>
                <a:satMod val="400000"/>
              </a:schemeClr>
            </a:duotone>
          </a:blip>
          <a:srcRect t="6413" b="7027"/>
          <a:stretch/>
        </p:blipFill>
        <p:spPr>
          <a:xfrm>
            <a:off x="-1504" y="-24384"/>
            <a:ext cx="12190476" cy="6858000"/>
          </a:xfrm>
          <a:prstGeom prst="rect">
            <a:avLst/>
          </a:prstGeom>
        </p:spPr>
      </p:pic>
      <p:sp>
        <p:nvSpPr>
          <p:cNvPr id="6" name="Rectangle 5">
            <a:extLst>
              <a:ext uri="{FF2B5EF4-FFF2-40B4-BE49-F238E27FC236}">
                <a16:creationId xmlns:a16="http://schemas.microsoft.com/office/drawing/2014/main" id="{F6EB96DE-A85B-44A4-27ED-FC338F59FD3E}"/>
              </a:ext>
            </a:extLst>
          </p:cNvPr>
          <p:cNvSpPr/>
          <p:nvPr/>
        </p:nvSpPr>
        <p:spPr>
          <a:xfrm>
            <a:off x="1524" y="-24384"/>
            <a:ext cx="12190476" cy="6858000"/>
          </a:xfrm>
          <a:prstGeom prst="rect">
            <a:avLst/>
          </a:prstGeom>
          <a:solidFill>
            <a:schemeClr val="tx1">
              <a:lumMod val="95000"/>
              <a:lumOff val="5000"/>
              <a:alpha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raphit"/>
              <a:ea typeface="+mn-ea"/>
            </a:endParaRPr>
          </a:p>
        </p:txBody>
      </p:sp>
      <p:sp>
        <p:nvSpPr>
          <p:cNvPr id="13" name="object 3">
            <a:extLst>
              <a:ext uri="{FF2B5EF4-FFF2-40B4-BE49-F238E27FC236}">
                <a16:creationId xmlns:a16="http://schemas.microsoft.com/office/drawing/2014/main" id="{FED85E87-6812-AB8E-18D0-2763A4DEE075}"/>
              </a:ext>
            </a:extLst>
          </p:cNvPr>
          <p:cNvSpPr/>
          <p:nvPr/>
        </p:nvSpPr>
        <p:spPr>
          <a:xfrm>
            <a:off x="-1504" y="2684585"/>
            <a:ext cx="12191980" cy="4173415"/>
          </a:xfrm>
          <a:prstGeom prst="rect">
            <a:avLst/>
          </a:prstGeom>
          <a:blipFill>
            <a:blip r:embed="rId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Graphit"/>
              <a:ea typeface="+mn-ea"/>
            </a:endParaRPr>
          </a:p>
        </p:txBody>
      </p:sp>
      <p:pic>
        <p:nvPicPr>
          <p:cNvPr id="76" name="Graphic 75">
            <a:extLst>
              <a:ext uri="{FF2B5EF4-FFF2-40B4-BE49-F238E27FC236}">
                <a16:creationId xmlns:a16="http://schemas.microsoft.com/office/drawing/2014/main" id="{660268C3-EB84-BBA1-ED09-245B27F0D3E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834" y="640234"/>
            <a:ext cx="1715355" cy="529742"/>
          </a:xfrm>
          <a:prstGeom prst="rect">
            <a:avLst/>
          </a:prstGeom>
        </p:spPr>
      </p:pic>
      <p:sp>
        <p:nvSpPr>
          <p:cNvPr id="2" name="TextBox 1">
            <a:extLst>
              <a:ext uri="{FF2B5EF4-FFF2-40B4-BE49-F238E27FC236}">
                <a16:creationId xmlns:a16="http://schemas.microsoft.com/office/drawing/2014/main" id="{F59FA1B5-110B-ACEF-BF18-40F75D7B3BB9}"/>
              </a:ext>
            </a:extLst>
          </p:cNvPr>
          <p:cNvSpPr txBox="1"/>
          <p:nvPr/>
        </p:nvSpPr>
        <p:spPr>
          <a:xfrm>
            <a:off x="1176842" y="1457694"/>
            <a:ext cx="10054376" cy="646331"/>
          </a:xfrm>
          <a:prstGeom prst="rect">
            <a:avLst/>
          </a:prstGeom>
          <a:noFill/>
        </p:spPr>
        <p:txBody>
          <a:bodyPr wrap="square" rtlCol="0">
            <a:spAutoFit/>
          </a:bodyPr>
          <a:lstStyle>
            <a:defPPr>
              <a:defRPr lang="en-US"/>
            </a:defPPr>
            <a:lvl1pPr algn="r" rtl="1">
              <a:lnSpc>
                <a:spcPts val="6600"/>
              </a:lnSpc>
              <a:defRPr sz="5400" b="1">
                <a:solidFill>
                  <a:schemeClr val="accent5">
                    <a:alpha val="76000"/>
                  </a:schemeClr>
                </a:solidFill>
                <a:latin typeface="Alexandria" pitchFamily="2" charset="-78"/>
                <a:cs typeface="Alexandria" pitchFamily="2" charset="-78"/>
              </a:defRPr>
            </a:lvl1pPr>
          </a:lstStyle>
          <a:p>
            <a:pPr>
              <a:lnSpc>
                <a:spcPct val="100000"/>
              </a:lnSpc>
            </a:pPr>
            <a:r>
              <a:rPr lang="ar-SA" sz="3600" dirty="0"/>
              <a:t>التوريد المتخصص لأنظمة السباكة والأنابيب</a:t>
            </a:r>
          </a:p>
        </p:txBody>
      </p:sp>
      <p:sp>
        <p:nvSpPr>
          <p:cNvPr id="3" name="Rectangle: Rounded Corners 2">
            <a:extLst>
              <a:ext uri="{FF2B5EF4-FFF2-40B4-BE49-F238E27FC236}">
                <a16:creationId xmlns:a16="http://schemas.microsoft.com/office/drawing/2014/main" id="{C5DD7271-3271-E604-CD95-078ECEDB8148}"/>
              </a:ext>
            </a:extLst>
          </p:cNvPr>
          <p:cNvSpPr/>
          <p:nvPr/>
        </p:nvSpPr>
        <p:spPr>
          <a:xfrm>
            <a:off x="6425884" y="2723912"/>
            <a:ext cx="4060435" cy="1188720"/>
          </a:xfrm>
          <a:prstGeom prst="roundRect">
            <a:avLst>
              <a:gd name="adj" fmla="val 5877"/>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182880" bIns="0" rtlCol="0" anchor="t"/>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1200" b="1" i="0" u="none" strike="noStrike" kern="1200" cap="none" spc="0" normalizeH="0" baseline="0" noProof="0" dirty="0">
                <a:ln>
                  <a:noFill/>
                </a:ln>
                <a:solidFill>
                  <a:schemeClr val="accent4"/>
                </a:solidFill>
                <a:effectLst/>
                <a:uLnTx/>
                <a:uFillTx/>
                <a:latin typeface="Graphit"/>
                <a:ea typeface="+mn-ea"/>
              </a:rPr>
              <a:t>معدات إدارة المياه</a:t>
            </a:r>
            <a:endParaRPr kumimoji="0" lang="ar-EG" sz="1200" b="1" i="0" u="none" strike="noStrike" kern="1200" cap="none" spc="0" normalizeH="0" baseline="0" noProof="0" dirty="0">
              <a:ln>
                <a:noFill/>
              </a:ln>
              <a:solidFill>
                <a:schemeClr val="accent4"/>
              </a:solidFill>
              <a:effectLst/>
              <a:uLnTx/>
              <a:uFillTx/>
              <a:latin typeface="Graphit"/>
              <a:ea typeface="+mn-ea"/>
            </a:endParaRPr>
          </a:p>
          <a:p>
            <a:pPr marL="0" marR="0" lvl="0" indent="0" algn="r" defTabSz="914400" rtl="1" eaLnBrk="1" fontAlgn="auto" latinLnBrk="0" hangingPunct="1">
              <a:lnSpc>
                <a:spcPct val="150000"/>
              </a:lnSpc>
              <a:spcBef>
                <a:spcPts val="0"/>
              </a:spcBef>
              <a:spcAft>
                <a:spcPts val="0"/>
              </a:spcAft>
              <a:buClrTx/>
              <a:buSzTx/>
              <a:buFontTx/>
              <a:buNone/>
              <a:tabLst/>
              <a:defRPr/>
            </a:pPr>
            <a:r>
              <a:rPr lang="ar-SA" sz="1200" dirty="0">
                <a:solidFill>
                  <a:prstClr val="white"/>
                </a:solidFill>
                <a:latin typeface="Graphit"/>
              </a:rPr>
              <a:t>توريد سخانات المياه عالية السعة، وخزانات المياه، وأنظمة الضخ الصناعية.</a:t>
            </a:r>
            <a:endParaRPr lang="en-US" sz="1200" dirty="0">
              <a:solidFill>
                <a:prstClr val="white"/>
              </a:solidFill>
              <a:latin typeface="Graphit"/>
            </a:endParaRPr>
          </a:p>
        </p:txBody>
      </p:sp>
      <p:sp>
        <p:nvSpPr>
          <p:cNvPr id="4" name="Rectangle: Rounded Corners 3">
            <a:extLst>
              <a:ext uri="{FF2B5EF4-FFF2-40B4-BE49-F238E27FC236}">
                <a16:creationId xmlns:a16="http://schemas.microsoft.com/office/drawing/2014/main" id="{193804A0-7157-EC23-9D35-04FE0E9EA139}"/>
              </a:ext>
            </a:extLst>
          </p:cNvPr>
          <p:cNvSpPr/>
          <p:nvPr/>
        </p:nvSpPr>
        <p:spPr>
          <a:xfrm>
            <a:off x="1151291" y="2739040"/>
            <a:ext cx="4060435" cy="1188720"/>
          </a:xfrm>
          <a:prstGeom prst="roundRect">
            <a:avLst>
              <a:gd name="adj" fmla="val 5877"/>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182880" bIns="0" rtlCol="0" anchor="t"/>
          <a:lstStyle/>
          <a:p>
            <a:pPr marL="0" marR="0" lvl="0" indent="0" algn="r" defTabSz="914400" rtl="1" eaLnBrk="1" fontAlgn="auto" latinLnBrk="0" hangingPunct="1">
              <a:lnSpc>
                <a:spcPct val="150000"/>
              </a:lnSpc>
              <a:spcBef>
                <a:spcPts val="0"/>
              </a:spcBef>
              <a:spcAft>
                <a:spcPts val="0"/>
              </a:spcAft>
              <a:buClrTx/>
              <a:buSzTx/>
              <a:buFontTx/>
              <a:buNone/>
              <a:tabLst/>
              <a:defRPr/>
            </a:pPr>
            <a:r>
              <a:rPr lang="ar-SA" sz="1200" b="1" dirty="0">
                <a:solidFill>
                  <a:schemeClr val="accent4"/>
                </a:solidFill>
                <a:latin typeface="Graphit"/>
              </a:rPr>
              <a:t>الصمامات والتحكم بالتدفق</a:t>
            </a:r>
            <a:endParaRPr lang="ar-EG" sz="1200" b="1" dirty="0">
              <a:solidFill>
                <a:schemeClr val="accent4"/>
              </a:solidFill>
              <a:latin typeface="Graphit"/>
            </a:endParaRPr>
          </a:p>
          <a:p>
            <a:pPr marL="0" marR="0" lvl="0" indent="0" algn="r" defTabSz="914400" rtl="1" eaLnBrk="1" fontAlgn="auto" latinLnBrk="0" hangingPunct="1">
              <a:lnSpc>
                <a:spcPct val="150000"/>
              </a:lnSpc>
              <a:spcBef>
                <a:spcPts val="0"/>
              </a:spcBef>
              <a:spcAft>
                <a:spcPts val="0"/>
              </a:spcAft>
              <a:buClrTx/>
              <a:buSzTx/>
              <a:buFontTx/>
              <a:buNone/>
              <a:tabLst/>
              <a:defRPr/>
            </a:pPr>
            <a:r>
              <a:rPr lang="ar-SA" sz="1200" dirty="0">
                <a:solidFill>
                  <a:prstClr val="white"/>
                </a:solidFill>
                <a:latin typeface="Graphit"/>
              </a:rPr>
              <a:t>توريد صمامات البوابة والصمامات الكروية وصمامات عدم الرجوع ومكونات تنظيم الضغط المخصصة للتحكم الدقيق في تدفق السوائل.</a:t>
            </a:r>
          </a:p>
        </p:txBody>
      </p:sp>
      <p:sp>
        <p:nvSpPr>
          <p:cNvPr id="7" name="Rectangle: Rounded Corners 6">
            <a:extLst>
              <a:ext uri="{FF2B5EF4-FFF2-40B4-BE49-F238E27FC236}">
                <a16:creationId xmlns:a16="http://schemas.microsoft.com/office/drawing/2014/main" id="{00F3DC73-FC14-F099-208D-2DDC48A6E9A7}"/>
              </a:ext>
            </a:extLst>
          </p:cNvPr>
          <p:cNvSpPr/>
          <p:nvPr/>
        </p:nvSpPr>
        <p:spPr>
          <a:xfrm>
            <a:off x="1176841" y="4379029"/>
            <a:ext cx="4060435" cy="1188720"/>
          </a:xfrm>
          <a:prstGeom prst="roundRect">
            <a:avLst>
              <a:gd name="adj" fmla="val 5877"/>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182880" bIns="0" rtlCol="0" anchor="t"/>
          <a:lstStyle/>
          <a:p>
            <a:pPr marL="0" marR="0" lvl="0" indent="0" algn="r" defTabSz="914400" rtl="1" eaLnBrk="1" fontAlgn="auto" latinLnBrk="0" hangingPunct="1">
              <a:lnSpc>
                <a:spcPct val="150000"/>
              </a:lnSpc>
              <a:spcBef>
                <a:spcPts val="0"/>
              </a:spcBef>
              <a:spcAft>
                <a:spcPts val="0"/>
              </a:spcAft>
              <a:buClrTx/>
              <a:buSzTx/>
              <a:buFontTx/>
              <a:buNone/>
              <a:tabLst/>
              <a:defRPr/>
            </a:pPr>
            <a:r>
              <a:rPr lang="ar-SA" sz="1200" b="1" dirty="0">
                <a:solidFill>
                  <a:schemeClr val="accent4"/>
                </a:solidFill>
                <a:latin typeface="Graphit"/>
              </a:rPr>
              <a:t>أنظمة الأنابيب</a:t>
            </a:r>
            <a:endParaRPr lang="ar-EG" sz="1200" b="1" dirty="0">
              <a:solidFill>
                <a:schemeClr val="accent4"/>
              </a:solidFill>
              <a:latin typeface="Graphit"/>
            </a:endParaRPr>
          </a:p>
          <a:p>
            <a:pPr marL="0" marR="0" lvl="0" indent="0" algn="r" defTabSz="914400" rtl="1" eaLnBrk="1" fontAlgn="auto" latinLnBrk="0" hangingPunct="1">
              <a:lnSpc>
                <a:spcPct val="150000"/>
              </a:lnSpc>
              <a:spcBef>
                <a:spcPts val="0"/>
              </a:spcBef>
              <a:spcAft>
                <a:spcPts val="0"/>
              </a:spcAft>
              <a:buClrTx/>
              <a:buSzTx/>
              <a:buFontTx/>
              <a:buNone/>
              <a:tabLst/>
              <a:defRPr/>
            </a:pPr>
            <a:r>
              <a:rPr lang="ar-SA" sz="1200" kern="1200" dirty="0">
                <a:solidFill>
                  <a:schemeClr val="bg1"/>
                </a:solidFill>
              </a:rPr>
              <a:t>توريد كميات كبيرة من أنابيب </a:t>
            </a:r>
            <a:r>
              <a:rPr lang="en-US" sz="1200" kern="1200" dirty="0">
                <a:solidFill>
                  <a:schemeClr val="bg1"/>
                </a:solidFill>
              </a:rPr>
              <a:t>PPR </a:t>
            </a:r>
            <a:r>
              <a:rPr lang="ar-SA" sz="1200" kern="1200" dirty="0">
                <a:solidFill>
                  <a:schemeClr val="bg1"/>
                </a:solidFill>
              </a:rPr>
              <a:t>و</a:t>
            </a:r>
            <a:r>
              <a:rPr lang="en-US" sz="1200" kern="1200" dirty="0">
                <a:solidFill>
                  <a:schemeClr val="bg1"/>
                </a:solidFill>
              </a:rPr>
              <a:t>PVC </a:t>
            </a:r>
            <a:r>
              <a:rPr lang="ar-SA" sz="1200" kern="1200" dirty="0">
                <a:solidFill>
                  <a:schemeClr val="bg1"/>
                </a:solidFill>
              </a:rPr>
              <a:t>و</a:t>
            </a:r>
            <a:r>
              <a:rPr lang="en-US" sz="1200" kern="1200" dirty="0">
                <a:solidFill>
                  <a:schemeClr val="bg1"/>
                </a:solidFill>
              </a:rPr>
              <a:t>CPVC </a:t>
            </a:r>
            <a:r>
              <a:rPr lang="ar-SA" sz="1200" kern="1200" dirty="0">
                <a:solidFill>
                  <a:schemeClr val="bg1"/>
                </a:solidFill>
              </a:rPr>
              <a:t>و</a:t>
            </a:r>
            <a:r>
              <a:rPr lang="en-US" sz="1200" kern="1200" dirty="0">
                <a:solidFill>
                  <a:schemeClr val="bg1"/>
                </a:solidFill>
              </a:rPr>
              <a:t>HDPE، </a:t>
            </a:r>
            <a:r>
              <a:rPr lang="ar-SA" sz="1200" kern="1200" dirty="0">
                <a:solidFill>
                  <a:schemeClr val="bg1"/>
                </a:solidFill>
              </a:rPr>
              <a:t>إضافة إلى الأنابيب النحاسية المتخصصة للاستخدامات الطبية وأنظمة الغازات.</a:t>
            </a:r>
            <a:endParaRPr lang="ar-SA" sz="1200" dirty="0">
              <a:solidFill>
                <a:prstClr val="white"/>
              </a:solidFill>
              <a:latin typeface="Graphit"/>
            </a:endParaRPr>
          </a:p>
        </p:txBody>
      </p:sp>
      <p:sp>
        <p:nvSpPr>
          <p:cNvPr id="8" name="Rectangle: Rounded Corners 7">
            <a:extLst>
              <a:ext uri="{FF2B5EF4-FFF2-40B4-BE49-F238E27FC236}">
                <a16:creationId xmlns:a16="http://schemas.microsoft.com/office/drawing/2014/main" id="{71DA96E7-1027-2B93-5DC8-C5D280B1C012}"/>
              </a:ext>
            </a:extLst>
          </p:cNvPr>
          <p:cNvSpPr/>
          <p:nvPr/>
        </p:nvSpPr>
        <p:spPr>
          <a:xfrm>
            <a:off x="6425884" y="4379029"/>
            <a:ext cx="4060435" cy="1188720"/>
          </a:xfrm>
          <a:prstGeom prst="roundRect">
            <a:avLst>
              <a:gd name="adj" fmla="val 5877"/>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182880" bIns="0" rtlCol="0" anchor="t"/>
          <a:lstStyle/>
          <a:p>
            <a:pPr marL="0" marR="0" lvl="0" indent="0" algn="r" defTabSz="914400" rtl="1" eaLnBrk="1" fontAlgn="auto" latinLnBrk="0" hangingPunct="1">
              <a:lnSpc>
                <a:spcPct val="150000"/>
              </a:lnSpc>
              <a:spcBef>
                <a:spcPts val="0"/>
              </a:spcBef>
              <a:spcAft>
                <a:spcPts val="0"/>
              </a:spcAft>
              <a:buClrTx/>
              <a:buSzTx/>
              <a:buFontTx/>
              <a:buNone/>
              <a:tabLst/>
              <a:defRPr/>
            </a:pPr>
            <a:r>
              <a:rPr lang="ar-SA" sz="1200" b="1" dirty="0">
                <a:solidFill>
                  <a:schemeClr val="accent4"/>
                </a:solidFill>
                <a:latin typeface="Graphit"/>
              </a:rPr>
              <a:t>الأدوات والتجهيزات الصحية</a:t>
            </a:r>
            <a:br>
              <a:rPr lang="en-US" sz="1200" b="1" dirty="0">
                <a:solidFill>
                  <a:schemeClr val="accent4"/>
                </a:solidFill>
                <a:latin typeface="Graphit"/>
              </a:rPr>
            </a:br>
            <a:r>
              <a:rPr lang="ar-SA" sz="1200" dirty="0">
                <a:solidFill>
                  <a:prstClr val="white"/>
                </a:solidFill>
                <a:latin typeface="Graphit"/>
              </a:rPr>
              <a:t>توريد الخلاطات والصنابير والأدوات الصحية الخزفية عالية المتانة والمناسبة للمرافق ذات الاستخدام الكثيف.</a:t>
            </a:r>
          </a:p>
        </p:txBody>
      </p:sp>
      <p:sp>
        <p:nvSpPr>
          <p:cNvPr id="71" name="Freeform: Shape 70">
            <a:extLst>
              <a:ext uri="{FF2B5EF4-FFF2-40B4-BE49-F238E27FC236}">
                <a16:creationId xmlns:a16="http://schemas.microsoft.com/office/drawing/2014/main" id="{E64323B2-8C59-EA29-0112-3790FE831DFB}"/>
              </a:ext>
            </a:extLst>
          </p:cNvPr>
          <p:cNvSpPr/>
          <p:nvPr/>
        </p:nvSpPr>
        <p:spPr>
          <a:xfrm flipH="1">
            <a:off x="5509122" y="4379029"/>
            <a:ext cx="496595" cy="485425"/>
          </a:xfrm>
          <a:custGeom>
            <a:avLst/>
            <a:gdLst>
              <a:gd name="connsiteX0" fmla="*/ 369554 w 389526"/>
              <a:gd name="connsiteY0" fmla="*/ 111072 h 380764"/>
              <a:gd name="connsiteX1" fmla="*/ 368395 w 389526"/>
              <a:gd name="connsiteY1" fmla="*/ 111072 h 380764"/>
              <a:gd name="connsiteX2" fmla="*/ 368395 w 389526"/>
              <a:gd name="connsiteY2" fmla="*/ 39945 h 380764"/>
              <a:gd name="connsiteX3" fmla="*/ 369554 w 389526"/>
              <a:gd name="connsiteY3" fmla="*/ 39945 h 380764"/>
              <a:gd name="connsiteX4" fmla="*/ 389527 w 389526"/>
              <a:gd name="connsiteY4" fmla="*/ 19972 h 380764"/>
              <a:gd name="connsiteX5" fmla="*/ 369554 w 389526"/>
              <a:gd name="connsiteY5" fmla="*/ 0 h 380764"/>
              <a:gd name="connsiteX6" fmla="*/ 288762 w 389526"/>
              <a:gd name="connsiteY6" fmla="*/ 0 h 380764"/>
              <a:gd name="connsiteX7" fmla="*/ 268790 w 389526"/>
              <a:gd name="connsiteY7" fmla="*/ 19972 h 380764"/>
              <a:gd name="connsiteX8" fmla="*/ 274589 w 389526"/>
              <a:gd name="connsiteY8" fmla="*/ 34146 h 380764"/>
              <a:gd name="connsiteX9" fmla="*/ 288762 w 389526"/>
              <a:gd name="connsiteY9" fmla="*/ 39945 h 380764"/>
              <a:gd name="connsiteX10" fmla="*/ 289922 w 389526"/>
              <a:gd name="connsiteY10" fmla="*/ 39945 h 380764"/>
              <a:gd name="connsiteX11" fmla="*/ 289922 w 389526"/>
              <a:gd name="connsiteY11" fmla="*/ 111072 h 380764"/>
              <a:gd name="connsiteX12" fmla="*/ 288762 w 389526"/>
              <a:gd name="connsiteY12" fmla="*/ 111072 h 380764"/>
              <a:gd name="connsiteX13" fmla="*/ 268790 w 389526"/>
              <a:gd name="connsiteY13" fmla="*/ 131045 h 380764"/>
              <a:gd name="connsiteX14" fmla="*/ 288762 w 389526"/>
              <a:gd name="connsiteY14" fmla="*/ 151017 h 380764"/>
              <a:gd name="connsiteX15" fmla="*/ 289922 w 389526"/>
              <a:gd name="connsiteY15" fmla="*/ 151017 h 380764"/>
              <a:gd name="connsiteX16" fmla="*/ 289922 w 389526"/>
              <a:gd name="connsiteY16" fmla="*/ 244823 h 380764"/>
              <a:gd name="connsiteX17" fmla="*/ 273171 w 389526"/>
              <a:gd name="connsiteY17" fmla="*/ 275491 h 380764"/>
              <a:gd name="connsiteX18" fmla="*/ 253714 w 389526"/>
              <a:gd name="connsiteY18" fmla="*/ 260028 h 380764"/>
              <a:gd name="connsiteX19" fmla="*/ 234257 w 389526"/>
              <a:gd name="connsiteY19" fmla="*/ 275491 h 380764"/>
              <a:gd name="connsiteX20" fmla="*/ 217377 w 389526"/>
              <a:gd name="connsiteY20" fmla="*/ 244823 h 380764"/>
              <a:gd name="connsiteX21" fmla="*/ 217377 w 389526"/>
              <a:gd name="connsiteY21" fmla="*/ 209002 h 380764"/>
              <a:gd name="connsiteX22" fmla="*/ 218537 w 389526"/>
              <a:gd name="connsiteY22" fmla="*/ 209002 h 380764"/>
              <a:gd name="connsiteX23" fmla="*/ 238509 w 389526"/>
              <a:gd name="connsiteY23" fmla="*/ 189029 h 380764"/>
              <a:gd name="connsiteX24" fmla="*/ 218537 w 389526"/>
              <a:gd name="connsiteY24" fmla="*/ 169057 h 380764"/>
              <a:gd name="connsiteX25" fmla="*/ 217377 w 389526"/>
              <a:gd name="connsiteY25" fmla="*/ 169057 h 380764"/>
              <a:gd name="connsiteX26" fmla="*/ 217377 w 389526"/>
              <a:gd name="connsiteY26" fmla="*/ 152306 h 380764"/>
              <a:gd name="connsiteX27" fmla="*/ 208358 w 389526"/>
              <a:gd name="connsiteY27" fmla="*/ 107593 h 380764"/>
              <a:gd name="connsiteX28" fmla="*/ 183746 w 389526"/>
              <a:gd name="connsiteY28" fmla="*/ 71128 h 380764"/>
              <a:gd name="connsiteX29" fmla="*/ 147281 w 389526"/>
              <a:gd name="connsiteY29" fmla="*/ 46516 h 380764"/>
              <a:gd name="connsiteX30" fmla="*/ 102568 w 389526"/>
              <a:gd name="connsiteY30" fmla="*/ 37497 h 380764"/>
              <a:gd name="connsiteX31" fmla="*/ 39945 w 389526"/>
              <a:gd name="connsiteY31" fmla="*/ 37497 h 380764"/>
              <a:gd name="connsiteX32" fmla="*/ 39945 w 389526"/>
              <a:gd name="connsiteY32" fmla="*/ 36337 h 380764"/>
              <a:gd name="connsiteX33" fmla="*/ 19972 w 389526"/>
              <a:gd name="connsiteY33" fmla="*/ 16365 h 380764"/>
              <a:gd name="connsiteX34" fmla="*/ 0 w 389526"/>
              <a:gd name="connsiteY34" fmla="*/ 36337 h 380764"/>
              <a:gd name="connsiteX35" fmla="*/ 0 w 389526"/>
              <a:gd name="connsiteY35" fmla="*/ 117129 h 380764"/>
              <a:gd name="connsiteX36" fmla="*/ 19972 w 389526"/>
              <a:gd name="connsiteY36" fmla="*/ 137101 h 380764"/>
              <a:gd name="connsiteX37" fmla="*/ 34147 w 389526"/>
              <a:gd name="connsiteY37" fmla="*/ 131303 h 380764"/>
              <a:gd name="connsiteX38" fmla="*/ 39945 w 389526"/>
              <a:gd name="connsiteY38" fmla="*/ 117129 h 380764"/>
              <a:gd name="connsiteX39" fmla="*/ 39945 w 389526"/>
              <a:gd name="connsiteY39" fmla="*/ 115969 h 380764"/>
              <a:gd name="connsiteX40" fmla="*/ 102568 w 389526"/>
              <a:gd name="connsiteY40" fmla="*/ 115969 h 380764"/>
              <a:gd name="connsiteX41" fmla="*/ 138905 w 389526"/>
              <a:gd name="connsiteY41" fmla="*/ 152306 h 380764"/>
              <a:gd name="connsiteX42" fmla="*/ 138905 w 389526"/>
              <a:gd name="connsiteY42" fmla="*/ 169057 h 380764"/>
              <a:gd name="connsiteX43" fmla="*/ 137745 w 389526"/>
              <a:gd name="connsiteY43" fmla="*/ 169057 h 380764"/>
              <a:gd name="connsiteX44" fmla="*/ 117773 w 389526"/>
              <a:gd name="connsiteY44" fmla="*/ 189029 h 380764"/>
              <a:gd name="connsiteX45" fmla="*/ 137745 w 389526"/>
              <a:gd name="connsiteY45" fmla="*/ 209002 h 380764"/>
              <a:gd name="connsiteX46" fmla="*/ 138905 w 389526"/>
              <a:gd name="connsiteY46" fmla="*/ 209002 h 380764"/>
              <a:gd name="connsiteX47" fmla="*/ 138905 w 389526"/>
              <a:gd name="connsiteY47" fmla="*/ 244823 h 380764"/>
              <a:gd name="connsiteX48" fmla="*/ 147925 w 389526"/>
              <a:gd name="connsiteY48" fmla="*/ 289536 h 380764"/>
              <a:gd name="connsiteX49" fmla="*/ 172536 w 389526"/>
              <a:gd name="connsiteY49" fmla="*/ 326001 h 380764"/>
              <a:gd name="connsiteX50" fmla="*/ 209002 w 389526"/>
              <a:gd name="connsiteY50" fmla="*/ 350613 h 380764"/>
              <a:gd name="connsiteX51" fmla="*/ 233742 w 389526"/>
              <a:gd name="connsiteY51" fmla="*/ 357829 h 380764"/>
              <a:gd name="connsiteX52" fmla="*/ 233742 w 389526"/>
              <a:gd name="connsiteY52" fmla="*/ 360792 h 380764"/>
              <a:gd name="connsiteX53" fmla="*/ 253714 w 389526"/>
              <a:gd name="connsiteY53" fmla="*/ 380765 h 380764"/>
              <a:gd name="connsiteX54" fmla="*/ 273687 w 389526"/>
              <a:gd name="connsiteY54" fmla="*/ 360792 h 380764"/>
              <a:gd name="connsiteX55" fmla="*/ 273687 w 389526"/>
              <a:gd name="connsiteY55" fmla="*/ 357829 h 380764"/>
              <a:gd name="connsiteX56" fmla="*/ 298298 w 389526"/>
              <a:gd name="connsiteY56" fmla="*/ 350613 h 380764"/>
              <a:gd name="connsiteX57" fmla="*/ 334764 w 389526"/>
              <a:gd name="connsiteY57" fmla="*/ 326001 h 380764"/>
              <a:gd name="connsiteX58" fmla="*/ 359375 w 389526"/>
              <a:gd name="connsiteY58" fmla="*/ 289536 h 380764"/>
              <a:gd name="connsiteX59" fmla="*/ 368395 w 389526"/>
              <a:gd name="connsiteY59" fmla="*/ 244823 h 380764"/>
              <a:gd name="connsiteX60" fmla="*/ 368395 w 389526"/>
              <a:gd name="connsiteY60" fmla="*/ 151017 h 380764"/>
              <a:gd name="connsiteX61" fmla="*/ 369554 w 389526"/>
              <a:gd name="connsiteY61" fmla="*/ 151017 h 380764"/>
              <a:gd name="connsiteX62" fmla="*/ 389527 w 389526"/>
              <a:gd name="connsiteY62" fmla="*/ 131045 h 380764"/>
              <a:gd name="connsiteX63" fmla="*/ 369554 w 389526"/>
              <a:gd name="connsiteY63" fmla="*/ 111072 h 380764"/>
              <a:gd name="connsiteX64" fmla="*/ 283222 w 389526"/>
              <a:gd name="connsiteY64" fmla="*/ 25513 h 380764"/>
              <a:gd name="connsiteX65" fmla="*/ 280902 w 389526"/>
              <a:gd name="connsiteY65" fmla="*/ 19972 h 380764"/>
              <a:gd name="connsiteX66" fmla="*/ 288762 w 389526"/>
              <a:gd name="connsiteY66" fmla="*/ 12112 h 380764"/>
              <a:gd name="connsiteX67" fmla="*/ 369554 w 389526"/>
              <a:gd name="connsiteY67" fmla="*/ 12112 h 380764"/>
              <a:gd name="connsiteX68" fmla="*/ 377414 w 389526"/>
              <a:gd name="connsiteY68" fmla="*/ 19972 h 380764"/>
              <a:gd name="connsiteX69" fmla="*/ 369554 w 389526"/>
              <a:gd name="connsiteY69" fmla="*/ 27833 h 380764"/>
              <a:gd name="connsiteX70" fmla="*/ 288762 w 389526"/>
              <a:gd name="connsiteY70" fmla="*/ 27833 h 380764"/>
              <a:gd name="connsiteX71" fmla="*/ 283222 w 389526"/>
              <a:gd name="connsiteY71" fmla="*/ 25513 h 380764"/>
              <a:gd name="connsiteX72" fmla="*/ 27704 w 389526"/>
              <a:gd name="connsiteY72" fmla="*/ 117129 h 380764"/>
              <a:gd name="connsiteX73" fmla="*/ 25384 w 389526"/>
              <a:gd name="connsiteY73" fmla="*/ 122669 h 380764"/>
              <a:gd name="connsiteX74" fmla="*/ 19844 w 389526"/>
              <a:gd name="connsiteY74" fmla="*/ 124989 h 380764"/>
              <a:gd name="connsiteX75" fmla="*/ 11984 w 389526"/>
              <a:gd name="connsiteY75" fmla="*/ 117129 h 380764"/>
              <a:gd name="connsiteX76" fmla="*/ 11984 w 389526"/>
              <a:gd name="connsiteY76" fmla="*/ 36337 h 380764"/>
              <a:gd name="connsiteX77" fmla="*/ 19844 w 389526"/>
              <a:gd name="connsiteY77" fmla="*/ 28477 h 380764"/>
              <a:gd name="connsiteX78" fmla="*/ 27704 w 389526"/>
              <a:gd name="connsiteY78" fmla="*/ 36337 h 380764"/>
              <a:gd name="connsiteX79" fmla="*/ 27704 w 389526"/>
              <a:gd name="connsiteY79" fmla="*/ 117129 h 380764"/>
              <a:gd name="connsiteX80" fmla="*/ 302163 w 389526"/>
              <a:gd name="connsiteY80" fmla="*/ 39945 h 380764"/>
              <a:gd name="connsiteX81" fmla="*/ 356282 w 389526"/>
              <a:gd name="connsiteY81" fmla="*/ 39945 h 380764"/>
              <a:gd name="connsiteX82" fmla="*/ 356282 w 389526"/>
              <a:gd name="connsiteY82" fmla="*/ 111072 h 380764"/>
              <a:gd name="connsiteX83" fmla="*/ 302163 w 389526"/>
              <a:gd name="connsiteY83" fmla="*/ 111072 h 380764"/>
              <a:gd name="connsiteX84" fmla="*/ 302163 w 389526"/>
              <a:gd name="connsiteY84" fmla="*/ 39945 h 380764"/>
              <a:gd name="connsiteX85" fmla="*/ 102568 w 389526"/>
              <a:gd name="connsiteY85" fmla="*/ 103857 h 380764"/>
              <a:gd name="connsiteX86" fmla="*/ 39945 w 389526"/>
              <a:gd name="connsiteY86" fmla="*/ 103857 h 380764"/>
              <a:gd name="connsiteX87" fmla="*/ 39945 w 389526"/>
              <a:gd name="connsiteY87" fmla="*/ 49738 h 380764"/>
              <a:gd name="connsiteX88" fmla="*/ 102568 w 389526"/>
              <a:gd name="connsiteY88" fmla="*/ 49738 h 380764"/>
              <a:gd name="connsiteX89" fmla="*/ 142513 w 389526"/>
              <a:gd name="connsiteY89" fmla="*/ 57856 h 380764"/>
              <a:gd name="connsiteX90" fmla="*/ 175113 w 389526"/>
              <a:gd name="connsiteY90" fmla="*/ 79761 h 380764"/>
              <a:gd name="connsiteX91" fmla="*/ 197018 w 389526"/>
              <a:gd name="connsiteY91" fmla="*/ 112361 h 380764"/>
              <a:gd name="connsiteX92" fmla="*/ 205136 w 389526"/>
              <a:gd name="connsiteY92" fmla="*/ 152306 h 380764"/>
              <a:gd name="connsiteX93" fmla="*/ 205136 w 389526"/>
              <a:gd name="connsiteY93" fmla="*/ 169057 h 380764"/>
              <a:gd name="connsiteX94" fmla="*/ 151017 w 389526"/>
              <a:gd name="connsiteY94" fmla="*/ 169057 h 380764"/>
              <a:gd name="connsiteX95" fmla="*/ 151017 w 389526"/>
              <a:gd name="connsiteY95" fmla="*/ 152306 h 380764"/>
              <a:gd name="connsiteX96" fmla="*/ 102568 w 389526"/>
              <a:gd name="connsiteY96" fmla="*/ 103857 h 380764"/>
              <a:gd name="connsiteX97" fmla="*/ 129885 w 389526"/>
              <a:gd name="connsiteY97" fmla="*/ 189029 h 380764"/>
              <a:gd name="connsiteX98" fmla="*/ 137745 w 389526"/>
              <a:gd name="connsiteY98" fmla="*/ 181169 h 380764"/>
              <a:gd name="connsiteX99" fmla="*/ 211321 w 389526"/>
              <a:gd name="connsiteY99" fmla="*/ 181169 h 380764"/>
              <a:gd name="connsiteX100" fmla="*/ 211321 w 389526"/>
              <a:gd name="connsiteY100" fmla="*/ 181169 h 380764"/>
              <a:gd name="connsiteX101" fmla="*/ 218537 w 389526"/>
              <a:gd name="connsiteY101" fmla="*/ 181169 h 380764"/>
              <a:gd name="connsiteX102" fmla="*/ 226397 w 389526"/>
              <a:gd name="connsiteY102" fmla="*/ 189029 h 380764"/>
              <a:gd name="connsiteX103" fmla="*/ 218537 w 389526"/>
              <a:gd name="connsiteY103" fmla="*/ 196889 h 380764"/>
              <a:gd name="connsiteX104" fmla="*/ 137745 w 389526"/>
              <a:gd name="connsiteY104" fmla="*/ 196889 h 380764"/>
              <a:gd name="connsiteX105" fmla="*/ 129885 w 389526"/>
              <a:gd name="connsiteY105" fmla="*/ 189029 h 380764"/>
              <a:gd name="connsiteX106" fmla="*/ 213640 w 389526"/>
              <a:gd name="connsiteY106" fmla="*/ 339402 h 380764"/>
              <a:gd name="connsiteX107" fmla="*/ 181040 w 389526"/>
              <a:gd name="connsiteY107" fmla="*/ 317497 h 380764"/>
              <a:gd name="connsiteX108" fmla="*/ 159135 w 389526"/>
              <a:gd name="connsiteY108" fmla="*/ 284897 h 380764"/>
              <a:gd name="connsiteX109" fmla="*/ 151017 w 389526"/>
              <a:gd name="connsiteY109" fmla="*/ 244952 h 380764"/>
              <a:gd name="connsiteX110" fmla="*/ 151017 w 389526"/>
              <a:gd name="connsiteY110" fmla="*/ 209131 h 380764"/>
              <a:gd name="connsiteX111" fmla="*/ 205136 w 389526"/>
              <a:gd name="connsiteY111" fmla="*/ 209131 h 380764"/>
              <a:gd name="connsiteX112" fmla="*/ 205136 w 389526"/>
              <a:gd name="connsiteY112" fmla="*/ 244952 h 380764"/>
              <a:gd name="connsiteX113" fmla="*/ 233613 w 389526"/>
              <a:gd name="connsiteY113" fmla="*/ 289149 h 380764"/>
              <a:gd name="connsiteX114" fmla="*/ 233613 w 389526"/>
              <a:gd name="connsiteY114" fmla="*/ 345587 h 380764"/>
              <a:gd name="connsiteX115" fmla="*/ 213640 w 389526"/>
              <a:gd name="connsiteY115" fmla="*/ 339402 h 380764"/>
              <a:gd name="connsiteX116" fmla="*/ 253585 w 389526"/>
              <a:gd name="connsiteY116" fmla="*/ 368652 h 380764"/>
              <a:gd name="connsiteX117" fmla="*/ 245725 w 389526"/>
              <a:gd name="connsiteY117" fmla="*/ 360792 h 380764"/>
              <a:gd name="connsiteX118" fmla="*/ 245725 w 389526"/>
              <a:gd name="connsiteY118" fmla="*/ 280000 h 380764"/>
              <a:gd name="connsiteX119" fmla="*/ 253585 w 389526"/>
              <a:gd name="connsiteY119" fmla="*/ 272140 h 380764"/>
              <a:gd name="connsiteX120" fmla="*/ 261445 w 389526"/>
              <a:gd name="connsiteY120" fmla="*/ 280000 h 380764"/>
              <a:gd name="connsiteX121" fmla="*/ 261445 w 389526"/>
              <a:gd name="connsiteY121" fmla="*/ 284510 h 380764"/>
              <a:gd name="connsiteX122" fmla="*/ 261445 w 389526"/>
              <a:gd name="connsiteY122" fmla="*/ 285284 h 380764"/>
              <a:gd name="connsiteX123" fmla="*/ 261445 w 389526"/>
              <a:gd name="connsiteY123" fmla="*/ 360792 h 380764"/>
              <a:gd name="connsiteX124" fmla="*/ 253585 w 389526"/>
              <a:gd name="connsiteY124" fmla="*/ 368652 h 380764"/>
              <a:gd name="connsiteX125" fmla="*/ 356153 w 389526"/>
              <a:gd name="connsiteY125" fmla="*/ 244952 h 380764"/>
              <a:gd name="connsiteX126" fmla="*/ 348036 w 389526"/>
              <a:gd name="connsiteY126" fmla="*/ 284897 h 380764"/>
              <a:gd name="connsiteX127" fmla="*/ 326130 w 389526"/>
              <a:gd name="connsiteY127" fmla="*/ 317497 h 380764"/>
              <a:gd name="connsiteX128" fmla="*/ 293530 w 389526"/>
              <a:gd name="connsiteY128" fmla="*/ 339402 h 380764"/>
              <a:gd name="connsiteX129" fmla="*/ 273558 w 389526"/>
              <a:gd name="connsiteY129" fmla="*/ 345458 h 380764"/>
              <a:gd name="connsiteX130" fmla="*/ 273558 w 389526"/>
              <a:gd name="connsiteY130" fmla="*/ 288891 h 380764"/>
              <a:gd name="connsiteX131" fmla="*/ 302034 w 389526"/>
              <a:gd name="connsiteY131" fmla="*/ 244694 h 380764"/>
              <a:gd name="connsiteX132" fmla="*/ 302034 w 389526"/>
              <a:gd name="connsiteY132" fmla="*/ 150888 h 380764"/>
              <a:gd name="connsiteX133" fmla="*/ 356153 w 389526"/>
              <a:gd name="connsiteY133" fmla="*/ 150888 h 380764"/>
              <a:gd name="connsiteX134" fmla="*/ 356153 w 389526"/>
              <a:gd name="connsiteY134" fmla="*/ 244694 h 380764"/>
              <a:gd name="connsiteX135" fmla="*/ 369554 w 389526"/>
              <a:gd name="connsiteY135" fmla="*/ 138905 h 380764"/>
              <a:gd name="connsiteX136" fmla="*/ 288762 w 389526"/>
              <a:gd name="connsiteY136" fmla="*/ 138905 h 380764"/>
              <a:gd name="connsiteX137" fmla="*/ 280902 w 389526"/>
              <a:gd name="connsiteY137" fmla="*/ 131045 h 380764"/>
              <a:gd name="connsiteX138" fmla="*/ 288762 w 389526"/>
              <a:gd name="connsiteY138" fmla="*/ 123185 h 380764"/>
              <a:gd name="connsiteX139" fmla="*/ 295592 w 389526"/>
              <a:gd name="connsiteY139" fmla="*/ 123185 h 380764"/>
              <a:gd name="connsiteX140" fmla="*/ 296107 w 389526"/>
              <a:gd name="connsiteY140" fmla="*/ 123185 h 380764"/>
              <a:gd name="connsiteX141" fmla="*/ 296623 w 389526"/>
              <a:gd name="connsiteY141" fmla="*/ 123185 h 380764"/>
              <a:gd name="connsiteX142" fmla="*/ 369683 w 389526"/>
              <a:gd name="connsiteY142" fmla="*/ 123185 h 380764"/>
              <a:gd name="connsiteX143" fmla="*/ 377543 w 389526"/>
              <a:gd name="connsiteY143" fmla="*/ 131045 h 380764"/>
              <a:gd name="connsiteX144" fmla="*/ 369683 w 389526"/>
              <a:gd name="connsiteY144" fmla="*/ 138905 h 380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389526" h="380764">
                <a:moveTo>
                  <a:pt x="369554" y="111072"/>
                </a:moveTo>
                <a:lnTo>
                  <a:pt x="368395" y="111072"/>
                </a:lnTo>
                <a:lnTo>
                  <a:pt x="368395" y="39945"/>
                </a:lnTo>
                <a:lnTo>
                  <a:pt x="369554" y="39945"/>
                </a:lnTo>
                <a:cubicBezTo>
                  <a:pt x="380507" y="39945"/>
                  <a:pt x="389527" y="30925"/>
                  <a:pt x="389527" y="19972"/>
                </a:cubicBezTo>
                <a:cubicBezTo>
                  <a:pt x="389527" y="9020"/>
                  <a:pt x="380636" y="0"/>
                  <a:pt x="369554" y="0"/>
                </a:cubicBezTo>
                <a:lnTo>
                  <a:pt x="288762" y="0"/>
                </a:lnTo>
                <a:cubicBezTo>
                  <a:pt x="277810" y="0"/>
                  <a:pt x="268790" y="8891"/>
                  <a:pt x="268790" y="19972"/>
                </a:cubicBezTo>
                <a:cubicBezTo>
                  <a:pt x="268790" y="25384"/>
                  <a:pt x="270852" y="30410"/>
                  <a:pt x="274589" y="34146"/>
                </a:cubicBezTo>
                <a:cubicBezTo>
                  <a:pt x="278325" y="37883"/>
                  <a:pt x="283351" y="39945"/>
                  <a:pt x="288762" y="39945"/>
                </a:cubicBezTo>
                <a:lnTo>
                  <a:pt x="289922" y="39945"/>
                </a:lnTo>
                <a:cubicBezTo>
                  <a:pt x="289922" y="39945"/>
                  <a:pt x="289922" y="111072"/>
                  <a:pt x="289922" y="111072"/>
                </a:cubicBezTo>
                <a:lnTo>
                  <a:pt x="288762" y="111072"/>
                </a:lnTo>
                <a:cubicBezTo>
                  <a:pt x="277810" y="111072"/>
                  <a:pt x="268790" y="120092"/>
                  <a:pt x="268790" y="131045"/>
                </a:cubicBezTo>
                <a:cubicBezTo>
                  <a:pt x="268790" y="141997"/>
                  <a:pt x="277681" y="151017"/>
                  <a:pt x="288762" y="151017"/>
                </a:cubicBezTo>
                <a:lnTo>
                  <a:pt x="289922" y="151017"/>
                </a:lnTo>
                <a:lnTo>
                  <a:pt x="289922" y="244823"/>
                </a:lnTo>
                <a:cubicBezTo>
                  <a:pt x="289922" y="257451"/>
                  <a:pt x="283479" y="268919"/>
                  <a:pt x="273171" y="275491"/>
                </a:cubicBezTo>
                <a:cubicBezTo>
                  <a:pt x="271110" y="266600"/>
                  <a:pt x="263121" y="260028"/>
                  <a:pt x="253714" y="260028"/>
                </a:cubicBezTo>
                <a:cubicBezTo>
                  <a:pt x="244308" y="260028"/>
                  <a:pt x="236319" y="266600"/>
                  <a:pt x="234257" y="275491"/>
                </a:cubicBezTo>
                <a:cubicBezTo>
                  <a:pt x="223949" y="268919"/>
                  <a:pt x="217377" y="257451"/>
                  <a:pt x="217377" y="244823"/>
                </a:cubicBezTo>
                <a:lnTo>
                  <a:pt x="217377" y="209002"/>
                </a:lnTo>
                <a:lnTo>
                  <a:pt x="218537" y="209002"/>
                </a:lnTo>
                <a:cubicBezTo>
                  <a:pt x="229618" y="209002"/>
                  <a:pt x="238509" y="199982"/>
                  <a:pt x="238509" y="189029"/>
                </a:cubicBezTo>
                <a:cubicBezTo>
                  <a:pt x="238509" y="178077"/>
                  <a:pt x="229618" y="169057"/>
                  <a:pt x="218537" y="169057"/>
                </a:cubicBezTo>
                <a:lnTo>
                  <a:pt x="217377" y="169057"/>
                </a:lnTo>
                <a:lnTo>
                  <a:pt x="217377" y="152306"/>
                </a:lnTo>
                <a:cubicBezTo>
                  <a:pt x="217377" y="136843"/>
                  <a:pt x="214285" y="121767"/>
                  <a:pt x="208358" y="107593"/>
                </a:cubicBezTo>
                <a:cubicBezTo>
                  <a:pt x="202559" y="93935"/>
                  <a:pt x="194312" y="81694"/>
                  <a:pt x="183746" y="71128"/>
                </a:cubicBezTo>
                <a:cubicBezTo>
                  <a:pt x="173180" y="60562"/>
                  <a:pt x="160939" y="52315"/>
                  <a:pt x="147281" y="46516"/>
                </a:cubicBezTo>
                <a:cubicBezTo>
                  <a:pt x="133106" y="40589"/>
                  <a:pt x="118031" y="37497"/>
                  <a:pt x="102568" y="37497"/>
                </a:cubicBezTo>
                <a:lnTo>
                  <a:pt x="39945" y="37497"/>
                </a:lnTo>
                <a:lnTo>
                  <a:pt x="39945" y="36337"/>
                </a:lnTo>
                <a:cubicBezTo>
                  <a:pt x="39945" y="25384"/>
                  <a:pt x="30925" y="16365"/>
                  <a:pt x="19972" y="16365"/>
                </a:cubicBezTo>
                <a:cubicBezTo>
                  <a:pt x="9020" y="16365"/>
                  <a:pt x="0" y="25255"/>
                  <a:pt x="0" y="36337"/>
                </a:cubicBezTo>
                <a:lnTo>
                  <a:pt x="0" y="117129"/>
                </a:lnTo>
                <a:cubicBezTo>
                  <a:pt x="0" y="128081"/>
                  <a:pt x="8891" y="137101"/>
                  <a:pt x="19972" y="137101"/>
                </a:cubicBezTo>
                <a:cubicBezTo>
                  <a:pt x="25384" y="137101"/>
                  <a:pt x="30410" y="135039"/>
                  <a:pt x="34147" y="131303"/>
                </a:cubicBezTo>
                <a:cubicBezTo>
                  <a:pt x="37883" y="127566"/>
                  <a:pt x="39945" y="122540"/>
                  <a:pt x="39945" y="117129"/>
                </a:cubicBezTo>
                <a:lnTo>
                  <a:pt x="39945" y="115969"/>
                </a:lnTo>
                <a:lnTo>
                  <a:pt x="102568" y="115969"/>
                </a:lnTo>
                <a:cubicBezTo>
                  <a:pt x="122541" y="115969"/>
                  <a:pt x="138905" y="132205"/>
                  <a:pt x="138905" y="152306"/>
                </a:cubicBezTo>
                <a:lnTo>
                  <a:pt x="138905" y="169057"/>
                </a:lnTo>
                <a:lnTo>
                  <a:pt x="137745" y="169057"/>
                </a:lnTo>
                <a:cubicBezTo>
                  <a:pt x="126793" y="169057"/>
                  <a:pt x="117773" y="177948"/>
                  <a:pt x="117773" y="189029"/>
                </a:cubicBezTo>
                <a:cubicBezTo>
                  <a:pt x="117773" y="200111"/>
                  <a:pt x="126664" y="209002"/>
                  <a:pt x="137745" y="209002"/>
                </a:cubicBezTo>
                <a:lnTo>
                  <a:pt x="138905" y="209002"/>
                </a:lnTo>
                <a:lnTo>
                  <a:pt x="138905" y="244823"/>
                </a:lnTo>
                <a:cubicBezTo>
                  <a:pt x="138905" y="260286"/>
                  <a:pt x="141997" y="275362"/>
                  <a:pt x="147925" y="289536"/>
                </a:cubicBezTo>
                <a:cubicBezTo>
                  <a:pt x="153723" y="303194"/>
                  <a:pt x="161970" y="315435"/>
                  <a:pt x="172536" y="326001"/>
                </a:cubicBezTo>
                <a:cubicBezTo>
                  <a:pt x="183102" y="336568"/>
                  <a:pt x="195343" y="344814"/>
                  <a:pt x="209002" y="350613"/>
                </a:cubicBezTo>
                <a:cubicBezTo>
                  <a:pt x="216991" y="353963"/>
                  <a:pt x="225237" y="356411"/>
                  <a:pt x="233742" y="357829"/>
                </a:cubicBezTo>
                <a:lnTo>
                  <a:pt x="233742" y="360792"/>
                </a:lnTo>
                <a:cubicBezTo>
                  <a:pt x="233742" y="371745"/>
                  <a:pt x="242633" y="380765"/>
                  <a:pt x="253714" y="380765"/>
                </a:cubicBezTo>
                <a:cubicBezTo>
                  <a:pt x="264796" y="380765"/>
                  <a:pt x="273687" y="371745"/>
                  <a:pt x="273687" y="360792"/>
                </a:cubicBezTo>
                <a:lnTo>
                  <a:pt x="273687" y="357829"/>
                </a:lnTo>
                <a:cubicBezTo>
                  <a:pt x="282191" y="356411"/>
                  <a:pt x="290438" y="353963"/>
                  <a:pt x="298298" y="350613"/>
                </a:cubicBezTo>
                <a:cubicBezTo>
                  <a:pt x="311956" y="344814"/>
                  <a:pt x="324197" y="336568"/>
                  <a:pt x="334764" y="326001"/>
                </a:cubicBezTo>
                <a:cubicBezTo>
                  <a:pt x="345330" y="315435"/>
                  <a:pt x="353576" y="303194"/>
                  <a:pt x="359375" y="289536"/>
                </a:cubicBezTo>
                <a:cubicBezTo>
                  <a:pt x="365302" y="275362"/>
                  <a:pt x="368395" y="260286"/>
                  <a:pt x="368395" y="244823"/>
                </a:cubicBezTo>
                <a:lnTo>
                  <a:pt x="368395" y="151017"/>
                </a:lnTo>
                <a:lnTo>
                  <a:pt x="369554" y="151017"/>
                </a:lnTo>
                <a:cubicBezTo>
                  <a:pt x="380507" y="151017"/>
                  <a:pt x="389527" y="141997"/>
                  <a:pt x="389527" y="131045"/>
                </a:cubicBezTo>
                <a:cubicBezTo>
                  <a:pt x="389527" y="120092"/>
                  <a:pt x="380636" y="111072"/>
                  <a:pt x="369554" y="111072"/>
                </a:cubicBezTo>
                <a:close/>
                <a:moveTo>
                  <a:pt x="283222" y="25513"/>
                </a:moveTo>
                <a:cubicBezTo>
                  <a:pt x="281804" y="24096"/>
                  <a:pt x="280902" y="22034"/>
                  <a:pt x="280902" y="19972"/>
                </a:cubicBezTo>
                <a:cubicBezTo>
                  <a:pt x="280902" y="15720"/>
                  <a:pt x="284381" y="12112"/>
                  <a:pt x="288762" y="12112"/>
                </a:cubicBezTo>
                <a:lnTo>
                  <a:pt x="369554" y="12112"/>
                </a:lnTo>
                <a:cubicBezTo>
                  <a:pt x="373806" y="12112"/>
                  <a:pt x="377414" y="15591"/>
                  <a:pt x="377414" y="19972"/>
                </a:cubicBezTo>
                <a:cubicBezTo>
                  <a:pt x="377414" y="24353"/>
                  <a:pt x="373935" y="27833"/>
                  <a:pt x="369554" y="27833"/>
                </a:cubicBezTo>
                <a:lnTo>
                  <a:pt x="288762" y="27833"/>
                </a:lnTo>
                <a:cubicBezTo>
                  <a:pt x="286701" y="27833"/>
                  <a:pt x="284768" y="27059"/>
                  <a:pt x="283222" y="25513"/>
                </a:cubicBezTo>
                <a:close/>
                <a:moveTo>
                  <a:pt x="27704" y="117129"/>
                </a:moveTo>
                <a:cubicBezTo>
                  <a:pt x="27704" y="119190"/>
                  <a:pt x="26931" y="121123"/>
                  <a:pt x="25384" y="122669"/>
                </a:cubicBezTo>
                <a:cubicBezTo>
                  <a:pt x="23838" y="124216"/>
                  <a:pt x="21905" y="124989"/>
                  <a:pt x="19844" y="124989"/>
                </a:cubicBezTo>
                <a:cubicBezTo>
                  <a:pt x="15591" y="124989"/>
                  <a:pt x="11984" y="121510"/>
                  <a:pt x="11984" y="117129"/>
                </a:cubicBezTo>
                <a:lnTo>
                  <a:pt x="11984" y="36337"/>
                </a:lnTo>
                <a:cubicBezTo>
                  <a:pt x="11984" y="32085"/>
                  <a:pt x="15463" y="28477"/>
                  <a:pt x="19844" y="28477"/>
                </a:cubicBezTo>
                <a:cubicBezTo>
                  <a:pt x="24225" y="28477"/>
                  <a:pt x="27704" y="31956"/>
                  <a:pt x="27704" y="36337"/>
                </a:cubicBezTo>
                <a:lnTo>
                  <a:pt x="27704" y="117129"/>
                </a:lnTo>
                <a:close/>
                <a:moveTo>
                  <a:pt x="302163" y="39945"/>
                </a:moveTo>
                <a:lnTo>
                  <a:pt x="356282" y="39945"/>
                </a:lnTo>
                <a:lnTo>
                  <a:pt x="356282" y="111072"/>
                </a:lnTo>
                <a:lnTo>
                  <a:pt x="302163" y="111072"/>
                </a:lnTo>
                <a:lnTo>
                  <a:pt x="302163" y="39945"/>
                </a:lnTo>
                <a:close/>
                <a:moveTo>
                  <a:pt x="102568" y="103857"/>
                </a:moveTo>
                <a:lnTo>
                  <a:pt x="39945" y="103857"/>
                </a:lnTo>
                <a:lnTo>
                  <a:pt x="39945" y="49738"/>
                </a:lnTo>
                <a:lnTo>
                  <a:pt x="102568" y="49738"/>
                </a:lnTo>
                <a:cubicBezTo>
                  <a:pt x="116356" y="49738"/>
                  <a:pt x="129885" y="52444"/>
                  <a:pt x="142513" y="57856"/>
                </a:cubicBezTo>
                <a:cubicBezTo>
                  <a:pt x="154754" y="63010"/>
                  <a:pt x="165707" y="70354"/>
                  <a:pt x="175113" y="79761"/>
                </a:cubicBezTo>
                <a:cubicBezTo>
                  <a:pt x="184519" y="89167"/>
                  <a:pt x="191864" y="100120"/>
                  <a:pt x="197018" y="112361"/>
                </a:cubicBezTo>
                <a:cubicBezTo>
                  <a:pt x="202430" y="124989"/>
                  <a:pt x="205136" y="138518"/>
                  <a:pt x="205136" y="152306"/>
                </a:cubicBezTo>
                <a:lnTo>
                  <a:pt x="205136" y="169057"/>
                </a:lnTo>
                <a:lnTo>
                  <a:pt x="151017" y="169057"/>
                </a:lnTo>
                <a:lnTo>
                  <a:pt x="151017" y="152306"/>
                </a:lnTo>
                <a:cubicBezTo>
                  <a:pt x="151017" y="125633"/>
                  <a:pt x="129241" y="103857"/>
                  <a:pt x="102568" y="103857"/>
                </a:cubicBezTo>
                <a:close/>
                <a:moveTo>
                  <a:pt x="129885" y="189029"/>
                </a:moveTo>
                <a:cubicBezTo>
                  <a:pt x="129885" y="184777"/>
                  <a:pt x="133364" y="181169"/>
                  <a:pt x="137745" y="181169"/>
                </a:cubicBezTo>
                <a:lnTo>
                  <a:pt x="211321" y="181169"/>
                </a:lnTo>
                <a:cubicBezTo>
                  <a:pt x="211321" y="181169"/>
                  <a:pt x="211321" y="181169"/>
                  <a:pt x="211321" y="181169"/>
                </a:cubicBezTo>
                <a:lnTo>
                  <a:pt x="218537" y="181169"/>
                </a:lnTo>
                <a:cubicBezTo>
                  <a:pt x="222789" y="181169"/>
                  <a:pt x="226397" y="184648"/>
                  <a:pt x="226397" y="189029"/>
                </a:cubicBezTo>
                <a:cubicBezTo>
                  <a:pt x="226397" y="193410"/>
                  <a:pt x="222918" y="196889"/>
                  <a:pt x="218537" y="196889"/>
                </a:cubicBezTo>
                <a:lnTo>
                  <a:pt x="137745" y="196889"/>
                </a:lnTo>
                <a:cubicBezTo>
                  <a:pt x="133493" y="196889"/>
                  <a:pt x="129885" y="193410"/>
                  <a:pt x="129885" y="189029"/>
                </a:cubicBezTo>
                <a:close/>
                <a:moveTo>
                  <a:pt x="213640" y="339402"/>
                </a:moveTo>
                <a:cubicBezTo>
                  <a:pt x="201399" y="334248"/>
                  <a:pt x="190447" y="326903"/>
                  <a:pt x="181040" y="317497"/>
                </a:cubicBezTo>
                <a:cubicBezTo>
                  <a:pt x="171634" y="308091"/>
                  <a:pt x="164289" y="297138"/>
                  <a:pt x="159135" y="284897"/>
                </a:cubicBezTo>
                <a:cubicBezTo>
                  <a:pt x="153723" y="272269"/>
                  <a:pt x="151017" y="258740"/>
                  <a:pt x="151017" y="244952"/>
                </a:cubicBezTo>
                <a:lnTo>
                  <a:pt x="151017" y="209131"/>
                </a:lnTo>
                <a:lnTo>
                  <a:pt x="205136" y="209131"/>
                </a:lnTo>
                <a:lnTo>
                  <a:pt x="205136" y="244952"/>
                </a:lnTo>
                <a:cubicBezTo>
                  <a:pt x="205136" y="264023"/>
                  <a:pt x="216475" y="281289"/>
                  <a:pt x="233613" y="289149"/>
                </a:cubicBezTo>
                <a:lnTo>
                  <a:pt x="233613" y="345587"/>
                </a:lnTo>
                <a:cubicBezTo>
                  <a:pt x="226784" y="344299"/>
                  <a:pt x="220083" y="342237"/>
                  <a:pt x="213640" y="339402"/>
                </a:cubicBezTo>
                <a:close/>
                <a:moveTo>
                  <a:pt x="253585" y="368652"/>
                </a:moveTo>
                <a:cubicBezTo>
                  <a:pt x="249333" y="368652"/>
                  <a:pt x="245725" y="365173"/>
                  <a:pt x="245725" y="360792"/>
                </a:cubicBezTo>
                <a:lnTo>
                  <a:pt x="245725" y="280000"/>
                </a:lnTo>
                <a:cubicBezTo>
                  <a:pt x="245725" y="275748"/>
                  <a:pt x="249204" y="272140"/>
                  <a:pt x="253585" y="272140"/>
                </a:cubicBezTo>
                <a:cubicBezTo>
                  <a:pt x="257966" y="272140"/>
                  <a:pt x="261445" y="275619"/>
                  <a:pt x="261445" y="280000"/>
                </a:cubicBezTo>
                <a:lnTo>
                  <a:pt x="261445" y="284510"/>
                </a:lnTo>
                <a:cubicBezTo>
                  <a:pt x="261445" y="284510"/>
                  <a:pt x="261445" y="285026"/>
                  <a:pt x="261445" y="285284"/>
                </a:cubicBezTo>
                <a:lnTo>
                  <a:pt x="261445" y="360792"/>
                </a:lnTo>
                <a:cubicBezTo>
                  <a:pt x="261445" y="365044"/>
                  <a:pt x="257966" y="368652"/>
                  <a:pt x="253585" y="368652"/>
                </a:cubicBezTo>
                <a:close/>
                <a:moveTo>
                  <a:pt x="356153" y="244952"/>
                </a:moveTo>
                <a:cubicBezTo>
                  <a:pt x="356153" y="258740"/>
                  <a:pt x="353447" y="272269"/>
                  <a:pt x="348036" y="284897"/>
                </a:cubicBezTo>
                <a:cubicBezTo>
                  <a:pt x="342881" y="297138"/>
                  <a:pt x="335537" y="308091"/>
                  <a:pt x="326130" y="317497"/>
                </a:cubicBezTo>
                <a:cubicBezTo>
                  <a:pt x="316724" y="326903"/>
                  <a:pt x="305771" y="334248"/>
                  <a:pt x="293530" y="339402"/>
                </a:cubicBezTo>
                <a:cubicBezTo>
                  <a:pt x="287088" y="342108"/>
                  <a:pt x="280387" y="344170"/>
                  <a:pt x="273558" y="345458"/>
                </a:cubicBezTo>
                <a:lnTo>
                  <a:pt x="273558" y="288891"/>
                </a:lnTo>
                <a:cubicBezTo>
                  <a:pt x="290695" y="281031"/>
                  <a:pt x="302034" y="263894"/>
                  <a:pt x="302034" y="244694"/>
                </a:cubicBezTo>
                <a:lnTo>
                  <a:pt x="302034" y="150888"/>
                </a:lnTo>
                <a:lnTo>
                  <a:pt x="356153" y="150888"/>
                </a:lnTo>
                <a:lnTo>
                  <a:pt x="356153" y="244694"/>
                </a:lnTo>
                <a:close/>
                <a:moveTo>
                  <a:pt x="369554" y="138905"/>
                </a:moveTo>
                <a:lnTo>
                  <a:pt x="288762" y="138905"/>
                </a:lnTo>
                <a:cubicBezTo>
                  <a:pt x="284510" y="138905"/>
                  <a:pt x="280902" y="135426"/>
                  <a:pt x="280902" y="131045"/>
                </a:cubicBezTo>
                <a:cubicBezTo>
                  <a:pt x="280902" y="126664"/>
                  <a:pt x="284381" y="123185"/>
                  <a:pt x="288762" y="123185"/>
                </a:cubicBezTo>
                <a:lnTo>
                  <a:pt x="295592" y="123185"/>
                </a:lnTo>
                <a:cubicBezTo>
                  <a:pt x="295592" y="123185"/>
                  <a:pt x="295978" y="123185"/>
                  <a:pt x="296107" y="123185"/>
                </a:cubicBezTo>
                <a:cubicBezTo>
                  <a:pt x="296236" y="123185"/>
                  <a:pt x="296494" y="123185"/>
                  <a:pt x="296623" y="123185"/>
                </a:cubicBezTo>
                <a:lnTo>
                  <a:pt x="369683" y="123185"/>
                </a:lnTo>
                <a:cubicBezTo>
                  <a:pt x="373935" y="123185"/>
                  <a:pt x="377543" y="126664"/>
                  <a:pt x="377543" y="131045"/>
                </a:cubicBezTo>
                <a:cubicBezTo>
                  <a:pt x="377543" y="135426"/>
                  <a:pt x="374064" y="138905"/>
                  <a:pt x="369683" y="138905"/>
                </a:cubicBezTo>
                <a:close/>
              </a:path>
            </a:pathLst>
          </a:custGeom>
          <a:solidFill>
            <a:schemeClr val="bg1"/>
          </a:solidFill>
          <a:ln w="128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raphit"/>
              <a:ea typeface="+mn-ea"/>
            </a:endParaRPr>
          </a:p>
        </p:txBody>
      </p:sp>
      <p:cxnSp>
        <p:nvCxnSpPr>
          <p:cNvPr id="14" name="Straight Connector 13">
            <a:extLst>
              <a:ext uri="{FF2B5EF4-FFF2-40B4-BE49-F238E27FC236}">
                <a16:creationId xmlns:a16="http://schemas.microsoft.com/office/drawing/2014/main" id="{F97D9D5D-C010-516F-7028-73C63FD615A7}"/>
              </a:ext>
            </a:extLst>
          </p:cNvPr>
          <p:cNvCxnSpPr>
            <a:cxnSpLocks/>
          </p:cNvCxnSpPr>
          <p:nvPr/>
        </p:nvCxnSpPr>
        <p:spPr>
          <a:xfrm>
            <a:off x="762000" y="6364357"/>
            <a:ext cx="10621617"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17" name="Graphic 16">
            <a:extLst>
              <a:ext uri="{FF2B5EF4-FFF2-40B4-BE49-F238E27FC236}">
                <a16:creationId xmlns:a16="http://schemas.microsoft.com/office/drawing/2014/main" id="{25FCF2CF-6C14-8636-FC4B-328F5436914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758638" y="2723912"/>
            <a:ext cx="426327" cy="638865"/>
          </a:xfrm>
          <a:prstGeom prst="rect">
            <a:avLst/>
          </a:prstGeom>
        </p:spPr>
      </p:pic>
      <p:pic>
        <p:nvPicPr>
          <p:cNvPr id="19" name="Graphic 18">
            <a:extLst>
              <a:ext uri="{FF2B5EF4-FFF2-40B4-BE49-F238E27FC236}">
                <a16:creationId xmlns:a16="http://schemas.microsoft.com/office/drawing/2014/main" id="{BA53D55C-0E85-4A44-FF44-ABF13439002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0697228" y="4394416"/>
            <a:ext cx="546822" cy="452837"/>
          </a:xfrm>
          <a:prstGeom prst="rect">
            <a:avLst/>
          </a:prstGeom>
        </p:spPr>
      </p:pic>
      <p:pic>
        <p:nvPicPr>
          <p:cNvPr id="21" name="Graphic 20">
            <a:extLst>
              <a:ext uri="{FF2B5EF4-FFF2-40B4-BE49-F238E27FC236}">
                <a16:creationId xmlns:a16="http://schemas.microsoft.com/office/drawing/2014/main" id="{50FBF1DE-86AF-FB44-C75C-7A31EE6DA8D2}"/>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413957" y="2723912"/>
            <a:ext cx="617604" cy="442616"/>
          </a:xfrm>
          <a:prstGeom prst="rect">
            <a:avLst/>
          </a:prstGeom>
        </p:spPr>
      </p:pic>
    </p:spTree>
    <p:extLst>
      <p:ext uri="{BB962C8B-B14F-4D97-AF65-F5344CB8AC3E}">
        <p14:creationId xmlns:p14="http://schemas.microsoft.com/office/powerpoint/2010/main" val="10046128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A1A19-A5D9-F87A-41DD-3FE91519AAE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0302442-6D1A-AC95-0608-7FF50326FABD}"/>
              </a:ext>
            </a:extLst>
          </p:cNvPr>
          <p:cNvSpPr>
            <a:spLocks noGrp="1"/>
          </p:cNvSpPr>
          <p:nvPr>
            <p:ph idx="1"/>
          </p:nvPr>
        </p:nvSpPr>
        <p:spPr/>
        <p:txBody>
          <a:bodyPr/>
          <a:lstStyle/>
          <a:p>
            <a:endParaRPr lang="en-US"/>
          </a:p>
        </p:txBody>
      </p:sp>
      <p:pic>
        <p:nvPicPr>
          <p:cNvPr id="4" name="Picture 3" descr="A group of metal and steel&#10;&#10;AI-generated content may be incorrect.">
            <a:extLst>
              <a:ext uri="{FF2B5EF4-FFF2-40B4-BE49-F238E27FC236}">
                <a16:creationId xmlns:a16="http://schemas.microsoft.com/office/drawing/2014/main" id="{41DED676-7177-D4B3-CC17-88021AAD7D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1785"/>
            <a:ext cx="12192000" cy="6854429"/>
          </a:xfrm>
          <a:prstGeom prst="rect">
            <a:avLst/>
          </a:prstGeom>
        </p:spPr>
      </p:pic>
      <p:pic>
        <p:nvPicPr>
          <p:cNvPr id="5" name="Graphic 4">
            <a:extLst>
              <a:ext uri="{FF2B5EF4-FFF2-40B4-BE49-F238E27FC236}">
                <a16:creationId xmlns:a16="http://schemas.microsoft.com/office/drawing/2014/main" id="{2ED4EE87-1D74-3EA6-E432-0EC50A4D878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42834" y="640234"/>
            <a:ext cx="1715355" cy="529742"/>
          </a:xfrm>
          <a:prstGeom prst="rect">
            <a:avLst/>
          </a:prstGeom>
        </p:spPr>
      </p:pic>
      <p:cxnSp>
        <p:nvCxnSpPr>
          <p:cNvPr id="6" name="Straight Connector 5">
            <a:extLst>
              <a:ext uri="{FF2B5EF4-FFF2-40B4-BE49-F238E27FC236}">
                <a16:creationId xmlns:a16="http://schemas.microsoft.com/office/drawing/2014/main" id="{6B26BAF2-FD51-19BC-466E-204861FEBF2C}"/>
              </a:ext>
            </a:extLst>
          </p:cNvPr>
          <p:cNvCxnSpPr/>
          <p:nvPr/>
        </p:nvCxnSpPr>
        <p:spPr>
          <a:xfrm>
            <a:off x="609600" y="6211957"/>
            <a:ext cx="10621617"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4BB062E9-4E24-9EC3-1D42-BEF18FFC3A20}"/>
              </a:ext>
            </a:extLst>
          </p:cNvPr>
          <p:cNvSpPr txBox="1"/>
          <p:nvPr/>
        </p:nvSpPr>
        <p:spPr>
          <a:xfrm>
            <a:off x="6519133" y="2473639"/>
            <a:ext cx="4712083" cy="3662093"/>
          </a:xfrm>
          <a:prstGeom prst="rect">
            <a:avLst/>
          </a:prstGeom>
          <a:noFill/>
        </p:spPr>
        <p:txBody>
          <a:bodyPr wrap="square" rtlCol="0">
            <a:spAutoFit/>
          </a:bodyPr>
          <a:lstStyle/>
          <a:p>
            <a:pPr algn="r" rtl="1">
              <a:lnSpc>
                <a:spcPct val="150000"/>
              </a:lnSpc>
            </a:pPr>
            <a:r>
              <a:rPr lang="ar-SA" sz="1200" dirty="0">
                <a:solidFill>
                  <a:schemeClr val="bg1"/>
                </a:solidFill>
                <a:latin typeface="Alexandria" pitchFamily="2" charset="-78"/>
                <a:cs typeface="Alexandria" pitchFamily="2" charset="-78"/>
              </a:rPr>
              <a:t>تعمل </a:t>
            </a:r>
            <a:r>
              <a:rPr lang="ar-SA" sz="1200" dirty="0" err="1">
                <a:solidFill>
                  <a:schemeClr val="bg1"/>
                </a:solidFill>
                <a:latin typeface="Alexandria" pitchFamily="2" charset="-78"/>
                <a:cs typeface="Alexandria" pitchFamily="2" charset="-78"/>
              </a:rPr>
              <a:t>بلاتنيوم</a:t>
            </a:r>
            <a:r>
              <a:rPr lang="ar-SA" sz="1200" dirty="0">
                <a:solidFill>
                  <a:schemeClr val="bg1"/>
                </a:solidFill>
                <a:latin typeface="Alexandria" pitchFamily="2" charset="-78"/>
                <a:cs typeface="Alexandria" pitchFamily="2" charset="-78"/>
              </a:rPr>
              <a:t> ريسورسز كمزوّد خدمات ومورّد مواد لمشاريع الإنشاءات والصناعة.</a:t>
            </a:r>
            <a:endParaRPr lang="en-US" sz="1200" dirty="0">
              <a:solidFill>
                <a:schemeClr val="bg1"/>
              </a:solidFill>
              <a:latin typeface="Alexandria" pitchFamily="2" charset="-78"/>
              <a:cs typeface="Alexandria" pitchFamily="2" charset="-78"/>
            </a:endParaRPr>
          </a:p>
          <a:p>
            <a:pPr algn="r" rtl="1">
              <a:lnSpc>
                <a:spcPct val="150000"/>
              </a:lnSpc>
            </a:pPr>
            <a:endParaRPr lang="ar-SA" sz="1200" dirty="0">
              <a:solidFill>
                <a:schemeClr val="bg1"/>
              </a:solidFill>
              <a:latin typeface="Alexandria" pitchFamily="2" charset="-78"/>
              <a:cs typeface="Alexandria" pitchFamily="2" charset="-78"/>
            </a:endParaRPr>
          </a:p>
          <a:p>
            <a:pPr algn="r" rtl="1">
              <a:lnSpc>
                <a:spcPct val="150000"/>
              </a:lnSpc>
            </a:pPr>
            <a:r>
              <a:rPr lang="ar-SA" sz="1200" dirty="0">
                <a:solidFill>
                  <a:schemeClr val="bg1"/>
                </a:solidFill>
                <a:latin typeface="Alexandria" pitchFamily="2" charset="-78"/>
                <a:cs typeface="Alexandria" pitchFamily="2" charset="-78"/>
              </a:rPr>
              <a:t>نساند عملاءنا في مختلف التخصصات من خلال الجمع بين تنفيذ الخدمات وتوريد المواد بشكل موثوق، بما يقلل الحاجة إلى التعامل مع عدة موردين، ويسهم في رفع كفاءة التنسيق وإدارة المشاريع.</a:t>
            </a:r>
            <a:endParaRPr lang="en-US" sz="1200" dirty="0">
              <a:solidFill>
                <a:schemeClr val="bg1"/>
              </a:solidFill>
              <a:latin typeface="Alexandria" pitchFamily="2" charset="-78"/>
              <a:cs typeface="Alexandria" pitchFamily="2" charset="-78"/>
            </a:endParaRPr>
          </a:p>
          <a:p>
            <a:pPr algn="r" rtl="1">
              <a:lnSpc>
                <a:spcPct val="150000"/>
              </a:lnSpc>
            </a:pPr>
            <a:endParaRPr lang="ar-SA" sz="1200" dirty="0">
              <a:solidFill>
                <a:schemeClr val="bg1"/>
              </a:solidFill>
              <a:latin typeface="Alexandria" pitchFamily="2" charset="-78"/>
              <a:cs typeface="Alexandria" pitchFamily="2" charset="-78"/>
            </a:endParaRPr>
          </a:p>
          <a:p>
            <a:pPr algn="r" rtl="1">
              <a:lnSpc>
                <a:spcPct val="150000"/>
              </a:lnSpc>
            </a:pPr>
            <a:r>
              <a:rPr lang="ar-SA" sz="1200" dirty="0">
                <a:solidFill>
                  <a:schemeClr val="bg1"/>
                </a:solidFill>
                <a:latin typeface="Alexandria" pitchFamily="2" charset="-78"/>
                <a:cs typeface="Alexandria" pitchFamily="2" charset="-78"/>
              </a:rPr>
              <a:t>تُدار عملياتنا وفق مواصفات المشروع وجداوله الزمنية ومعايير الجودة المعتمدة، حيث يتم التخطيط لكل عملية توريد أو خدمة بما يدعم كفاءة التنفيذ.</a:t>
            </a:r>
            <a:endParaRPr lang="en-US" sz="1200" dirty="0">
              <a:solidFill>
                <a:schemeClr val="bg1"/>
              </a:solidFill>
              <a:latin typeface="Alexandria" pitchFamily="2" charset="-78"/>
              <a:cs typeface="Alexandria" pitchFamily="2" charset="-78"/>
            </a:endParaRPr>
          </a:p>
          <a:p>
            <a:pPr algn="r" rtl="1">
              <a:lnSpc>
                <a:spcPct val="150000"/>
              </a:lnSpc>
            </a:pPr>
            <a:endParaRPr lang="ar-SA" sz="1200" dirty="0">
              <a:solidFill>
                <a:schemeClr val="bg1"/>
              </a:solidFill>
              <a:latin typeface="Alexandria" pitchFamily="2" charset="-78"/>
              <a:cs typeface="Alexandria" pitchFamily="2" charset="-78"/>
            </a:endParaRPr>
          </a:p>
          <a:p>
            <a:pPr algn="r" rtl="1">
              <a:lnSpc>
                <a:spcPct val="150000"/>
              </a:lnSpc>
            </a:pPr>
            <a:r>
              <a:rPr lang="ar-SA" sz="1200" b="1" dirty="0">
                <a:solidFill>
                  <a:schemeClr val="bg1"/>
                </a:solidFill>
                <a:latin typeface="Alexandria" pitchFamily="2" charset="-78"/>
                <a:cs typeface="Alexandria" pitchFamily="2" charset="-78"/>
              </a:rPr>
              <a:t>رسالتنا واضحة: المساهمة في استمرار مشاريع عملائنا بكفاءة، دون تأخير أو تنازل عن الجودة أو المواصفات.</a:t>
            </a:r>
          </a:p>
        </p:txBody>
      </p:sp>
      <p:sp>
        <p:nvSpPr>
          <p:cNvPr id="7" name="TextBox 6">
            <a:extLst>
              <a:ext uri="{FF2B5EF4-FFF2-40B4-BE49-F238E27FC236}">
                <a16:creationId xmlns:a16="http://schemas.microsoft.com/office/drawing/2014/main" id="{4C48B2C2-45C9-81BD-9BB1-44BBF5264A3B}"/>
              </a:ext>
            </a:extLst>
          </p:cNvPr>
          <p:cNvSpPr txBox="1"/>
          <p:nvPr/>
        </p:nvSpPr>
        <p:spPr>
          <a:xfrm>
            <a:off x="5649607" y="1377157"/>
            <a:ext cx="5581610" cy="961545"/>
          </a:xfrm>
          <a:prstGeom prst="rect">
            <a:avLst/>
          </a:prstGeom>
          <a:noFill/>
        </p:spPr>
        <p:txBody>
          <a:bodyPr wrap="square" rtlCol="0">
            <a:spAutoFit/>
          </a:bodyPr>
          <a:lstStyle>
            <a:defPPr>
              <a:defRPr lang="en-US"/>
            </a:defPPr>
            <a:lvl1pPr algn="r" rtl="1">
              <a:lnSpc>
                <a:spcPts val="6600"/>
              </a:lnSpc>
              <a:defRPr sz="6600" b="1">
                <a:solidFill>
                  <a:schemeClr val="accent5">
                    <a:alpha val="75000"/>
                  </a:schemeClr>
                </a:solidFill>
                <a:latin typeface="Alexandria" pitchFamily="2" charset="-78"/>
                <a:cs typeface="Alexandria" pitchFamily="2" charset="-78"/>
              </a:defRPr>
            </a:lvl1pPr>
          </a:lstStyle>
          <a:p>
            <a:r>
              <a:rPr lang="ar-SA" dirty="0"/>
              <a:t>من نحن</a:t>
            </a:r>
            <a:endParaRPr lang="en-US" dirty="0"/>
          </a:p>
        </p:txBody>
      </p:sp>
    </p:spTree>
    <p:extLst>
      <p:ext uri="{BB962C8B-B14F-4D97-AF65-F5344CB8AC3E}">
        <p14:creationId xmlns:p14="http://schemas.microsoft.com/office/powerpoint/2010/main" val="25393773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E838ECCC-6DB7-D665-F561-DE48177EDB7C}"/>
              </a:ext>
            </a:extLst>
          </p:cNvPr>
          <p:cNvPicPr>
            <a:picLocks noChangeAspect="1"/>
          </p:cNvPicPr>
          <p:nvPr/>
        </p:nvPicPr>
        <p:blipFill>
          <a:blip r:embed="rId3">
            <a:duotone>
              <a:prstClr val="black"/>
              <a:schemeClr val="accent4">
                <a:tint val="45000"/>
                <a:satMod val="400000"/>
              </a:schemeClr>
            </a:duotone>
          </a:blip>
          <a:stretch>
            <a:fillRect/>
          </a:stretch>
        </p:blipFill>
        <p:spPr>
          <a:xfrm>
            <a:off x="0" y="-14946"/>
            <a:ext cx="12192000" cy="6872945"/>
          </a:xfrm>
          <a:prstGeom prst="rect">
            <a:avLst/>
          </a:prstGeom>
        </p:spPr>
      </p:pic>
      <p:sp>
        <p:nvSpPr>
          <p:cNvPr id="3" name="Rectangle 2">
            <a:extLst>
              <a:ext uri="{FF2B5EF4-FFF2-40B4-BE49-F238E27FC236}">
                <a16:creationId xmlns:a16="http://schemas.microsoft.com/office/drawing/2014/main" id="{C25AA86A-5B32-A752-FDC4-027792040D6F}"/>
              </a:ext>
            </a:extLst>
          </p:cNvPr>
          <p:cNvSpPr/>
          <p:nvPr/>
        </p:nvSpPr>
        <p:spPr>
          <a:xfrm>
            <a:off x="1" y="0"/>
            <a:ext cx="12192000" cy="6872945"/>
          </a:xfrm>
          <a:prstGeom prst="rect">
            <a:avLst/>
          </a:prstGeom>
          <a:solidFill>
            <a:schemeClr val="accent1">
              <a:alpha val="6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raphit"/>
              <a:ea typeface="+mn-ea"/>
            </a:endParaRPr>
          </a:p>
        </p:txBody>
      </p:sp>
      <p:sp>
        <p:nvSpPr>
          <p:cNvPr id="17" name="object 3">
            <a:extLst>
              <a:ext uri="{FF2B5EF4-FFF2-40B4-BE49-F238E27FC236}">
                <a16:creationId xmlns:a16="http://schemas.microsoft.com/office/drawing/2014/main" id="{0B29D72C-EF6C-93DD-82DE-B85DBDC5338F}"/>
              </a:ext>
            </a:extLst>
          </p:cNvPr>
          <p:cNvSpPr/>
          <p:nvPr/>
        </p:nvSpPr>
        <p:spPr>
          <a:xfrm>
            <a:off x="-1504" y="2684585"/>
            <a:ext cx="12191980" cy="4173415"/>
          </a:xfrm>
          <a:prstGeom prst="rect">
            <a:avLst/>
          </a:prstGeom>
          <a:blipFill>
            <a:blip r:embed="rId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Graphit"/>
              <a:ea typeface="+mn-ea"/>
            </a:endParaRPr>
          </a:p>
        </p:txBody>
      </p:sp>
      <p:pic>
        <p:nvPicPr>
          <p:cNvPr id="7" name="Graphic 6">
            <a:extLst>
              <a:ext uri="{FF2B5EF4-FFF2-40B4-BE49-F238E27FC236}">
                <a16:creationId xmlns:a16="http://schemas.microsoft.com/office/drawing/2014/main" id="{6943E2BA-65AC-56C3-0AE7-0BC7CE0A6BC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834" y="640234"/>
            <a:ext cx="1715355" cy="529742"/>
          </a:xfrm>
          <a:prstGeom prst="rect">
            <a:avLst/>
          </a:prstGeom>
        </p:spPr>
      </p:pic>
      <p:cxnSp>
        <p:nvCxnSpPr>
          <p:cNvPr id="9" name="Straight Connector 8">
            <a:extLst>
              <a:ext uri="{FF2B5EF4-FFF2-40B4-BE49-F238E27FC236}">
                <a16:creationId xmlns:a16="http://schemas.microsoft.com/office/drawing/2014/main" id="{DA34A2DB-DD35-DA27-BE70-C3F816FC6D99}"/>
              </a:ext>
            </a:extLst>
          </p:cNvPr>
          <p:cNvCxnSpPr/>
          <p:nvPr/>
        </p:nvCxnSpPr>
        <p:spPr>
          <a:xfrm>
            <a:off x="609600" y="6211957"/>
            <a:ext cx="10621617"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2EFB2DD9-8203-DA7E-2450-A76014EF4F53}"/>
              </a:ext>
            </a:extLst>
          </p:cNvPr>
          <p:cNvSpPr txBox="1"/>
          <p:nvPr/>
        </p:nvSpPr>
        <p:spPr>
          <a:xfrm>
            <a:off x="6867728" y="3058404"/>
            <a:ext cx="4363489" cy="2779735"/>
          </a:xfrm>
          <a:prstGeom prst="rect">
            <a:avLst/>
          </a:prstGeom>
          <a:noFill/>
        </p:spPr>
        <p:txBody>
          <a:bodyPr wrap="square" rtlCol="0">
            <a:spAutoFit/>
          </a:bodyPr>
          <a:lstStyle>
            <a:defPPr>
              <a:defRPr lang="en-US"/>
            </a:defPPr>
            <a:lvl1pPr>
              <a:defRPr sz="1600"/>
            </a:lvl1pPr>
          </a:lstStyle>
          <a:p>
            <a:pPr marR="0" lvl="0" algn="r" defTabSz="914400" rtl="1" eaLnBrk="1" fontAlgn="auto" latinLnBrk="0" hangingPunct="1">
              <a:lnSpc>
                <a:spcPct val="150000"/>
              </a:lnSpc>
              <a:spcBef>
                <a:spcPts val="0"/>
              </a:spcBef>
              <a:spcAft>
                <a:spcPts val="0"/>
              </a:spcAft>
              <a:buClr>
                <a:srgbClr val="5890FD"/>
              </a:buClr>
              <a:buSzTx/>
              <a:tabLst/>
              <a:defRPr/>
            </a:pPr>
            <a:r>
              <a:rPr kumimoji="0" lang="ar-SA" sz="1600" b="1" i="0" u="none" strike="noStrike" kern="1200" cap="none" spc="0" normalizeH="0" baseline="0" noProof="0" dirty="0">
                <a:ln>
                  <a:noFill/>
                </a:ln>
                <a:solidFill>
                  <a:schemeClr val="accent3"/>
                </a:solidFill>
                <a:effectLst/>
                <a:uLnTx/>
                <a:uFillTx/>
                <a:latin typeface="Graphit"/>
                <a:ea typeface="+mn-ea"/>
              </a:rPr>
              <a:t>فهم متطلبات المشروع</a:t>
            </a:r>
          </a:p>
          <a:p>
            <a:pPr marR="0" lvl="0" algn="r" defTabSz="914400" rtl="1" eaLnBrk="1" fontAlgn="auto" latinLnBrk="0" hangingPunct="1">
              <a:lnSpc>
                <a:spcPct val="150000"/>
              </a:lnSpc>
              <a:spcBef>
                <a:spcPts val="0"/>
              </a:spcBef>
              <a:spcAft>
                <a:spcPts val="0"/>
              </a:spcAft>
              <a:buClr>
                <a:srgbClr val="5890FD"/>
              </a:buClr>
              <a:buSzTx/>
              <a:tabLst/>
              <a:defRPr/>
            </a:pPr>
            <a:r>
              <a:rPr kumimoji="0" lang="ar-SA" sz="1400" b="0" i="0" u="none" strike="noStrike" kern="1200" cap="none" spc="0" normalizeH="0" baseline="0" noProof="0" dirty="0">
                <a:ln>
                  <a:noFill/>
                </a:ln>
                <a:solidFill>
                  <a:prstClr val="white"/>
                </a:solidFill>
                <a:effectLst/>
                <a:uLnTx/>
                <a:uFillTx/>
                <a:latin typeface="Graphit"/>
                <a:ea typeface="+mn-ea"/>
              </a:rPr>
              <a:t>دراسة نطاق العمل ومتطلبات المشروع بشكل دقيق.</a:t>
            </a:r>
            <a:endParaRPr kumimoji="0" lang="ar-SA" sz="1600" b="0" i="0" u="none" strike="noStrike" kern="1200" cap="none" spc="0" normalizeH="0" baseline="0" noProof="0" dirty="0">
              <a:ln>
                <a:noFill/>
              </a:ln>
              <a:solidFill>
                <a:prstClr val="white"/>
              </a:solidFill>
              <a:effectLst/>
              <a:uLnTx/>
              <a:uFillTx/>
              <a:latin typeface="Graphit"/>
              <a:ea typeface="+mn-ea"/>
            </a:endParaRPr>
          </a:p>
          <a:p>
            <a:pPr marR="0" lvl="0" algn="r" defTabSz="914400" rtl="1" eaLnBrk="1" fontAlgn="auto" latinLnBrk="0" hangingPunct="1">
              <a:lnSpc>
                <a:spcPct val="150000"/>
              </a:lnSpc>
              <a:spcBef>
                <a:spcPts val="0"/>
              </a:spcBef>
              <a:spcAft>
                <a:spcPts val="0"/>
              </a:spcAft>
              <a:buClr>
                <a:srgbClr val="5890FD"/>
              </a:buClr>
              <a:buSzTx/>
              <a:tabLst/>
              <a:defRPr/>
            </a:pPr>
            <a:r>
              <a:rPr lang="ar-SA" b="1" dirty="0">
                <a:solidFill>
                  <a:schemeClr val="accent3"/>
                </a:solidFill>
                <a:latin typeface="Graphit"/>
              </a:rPr>
              <a:t>تحديد النطاق والتخطيط</a:t>
            </a:r>
          </a:p>
          <a:p>
            <a:pPr marR="0" lvl="0" algn="r" defTabSz="914400" rtl="1" eaLnBrk="1" fontAlgn="auto" latinLnBrk="0" hangingPunct="1">
              <a:lnSpc>
                <a:spcPct val="150000"/>
              </a:lnSpc>
              <a:spcBef>
                <a:spcPts val="0"/>
              </a:spcBef>
              <a:spcAft>
                <a:spcPts val="0"/>
              </a:spcAft>
              <a:buClr>
                <a:srgbClr val="5890FD"/>
              </a:buClr>
              <a:buSzTx/>
              <a:tabLst/>
              <a:defRPr/>
            </a:pPr>
            <a:r>
              <a:rPr lang="ar-SA" sz="1400" dirty="0">
                <a:solidFill>
                  <a:prstClr val="white"/>
                </a:solidFill>
                <a:latin typeface="Graphit"/>
              </a:rPr>
              <a:t>اعتماد نطاق العمل ووضع خطة</a:t>
            </a:r>
            <a:r>
              <a:rPr lang="ar-EG" sz="1400" dirty="0">
                <a:solidFill>
                  <a:prstClr val="white"/>
                </a:solidFill>
                <a:latin typeface="Graphit"/>
              </a:rPr>
              <a:t> </a:t>
            </a:r>
            <a:r>
              <a:rPr lang="ar-SA" sz="1400" dirty="0">
                <a:solidFill>
                  <a:prstClr val="white"/>
                </a:solidFill>
                <a:latin typeface="Graphit"/>
              </a:rPr>
              <a:t>التنفيذ</a:t>
            </a:r>
            <a:br>
              <a:rPr lang="ar-EG" sz="1400" dirty="0">
                <a:solidFill>
                  <a:prstClr val="white"/>
                </a:solidFill>
                <a:latin typeface="Graphit"/>
              </a:rPr>
            </a:br>
            <a:r>
              <a:rPr lang="ar-SA" sz="1400" dirty="0">
                <a:solidFill>
                  <a:prstClr val="white"/>
                </a:solidFill>
                <a:latin typeface="Graphit"/>
              </a:rPr>
              <a:t>المناسبة.</a:t>
            </a:r>
            <a:endParaRPr kumimoji="0" lang="ar-SA" sz="1600" b="0" i="0" u="none" strike="noStrike" kern="1200" cap="none" spc="0" normalizeH="0" baseline="0" noProof="0" dirty="0">
              <a:ln>
                <a:noFill/>
              </a:ln>
              <a:solidFill>
                <a:prstClr val="white"/>
              </a:solidFill>
              <a:effectLst/>
              <a:uLnTx/>
              <a:uFillTx/>
              <a:latin typeface="Graphit"/>
              <a:ea typeface="+mn-ea"/>
            </a:endParaRPr>
          </a:p>
          <a:p>
            <a:pPr marR="0" lvl="0" algn="r" defTabSz="914400" rtl="1" eaLnBrk="1" fontAlgn="auto" latinLnBrk="0" hangingPunct="1">
              <a:lnSpc>
                <a:spcPct val="150000"/>
              </a:lnSpc>
              <a:spcBef>
                <a:spcPts val="0"/>
              </a:spcBef>
              <a:spcAft>
                <a:spcPts val="0"/>
              </a:spcAft>
              <a:buClr>
                <a:srgbClr val="5890FD"/>
              </a:buClr>
              <a:buSzTx/>
              <a:tabLst/>
              <a:defRPr/>
            </a:pPr>
            <a:r>
              <a:rPr lang="ar-SA" b="1" dirty="0">
                <a:solidFill>
                  <a:schemeClr val="accent3"/>
                </a:solidFill>
                <a:latin typeface="Graphit"/>
              </a:rPr>
              <a:t>توريد واعتماد المواد</a:t>
            </a:r>
          </a:p>
          <a:p>
            <a:pPr marR="0" lvl="0" algn="r" defTabSz="914400" rtl="1" eaLnBrk="1" fontAlgn="auto" latinLnBrk="0" hangingPunct="1">
              <a:lnSpc>
                <a:spcPct val="150000"/>
              </a:lnSpc>
              <a:spcBef>
                <a:spcPts val="0"/>
              </a:spcBef>
              <a:spcAft>
                <a:spcPts val="0"/>
              </a:spcAft>
              <a:buClr>
                <a:srgbClr val="5890FD"/>
              </a:buClr>
              <a:buSzTx/>
              <a:tabLst/>
              <a:defRPr/>
            </a:pPr>
            <a:r>
              <a:rPr lang="ar-SA" sz="1400" dirty="0">
                <a:solidFill>
                  <a:prstClr val="white"/>
                </a:solidFill>
                <a:latin typeface="Graphit"/>
              </a:rPr>
              <a:t>تأمين المواد وفق المواصفات المطلوبة واعتمادها قبل التنفيذ.</a:t>
            </a:r>
          </a:p>
        </p:txBody>
      </p:sp>
      <p:sp>
        <p:nvSpPr>
          <p:cNvPr id="4" name="TextBox 3">
            <a:extLst>
              <a:ext uri="{FF2B5EF4-FFF2-40B4-BE49-F238E27FC236}">
                <a16:creationId xmlns:a16="http://schemas.microsoft.com/office/drawing/2014/main" id="{40749618-8D2A-959D-77E3-D2B590E52C74}"/>
              </a:ext>
            </a:extLst>
          </p:cNvPr>
          <p:cNvSpPr txBox="1"/>
          <p:nvPr/>
        </p:nvSpPr>
        <p:spPr>
          <a:xfrm>
            <a:off x="4951379" y="2424671"/>
            <a:ext cx="6206247" cy="338554"/>
          </a:xfrm>
          <a:prstGeom prst="rect">
            <a:avLst/>
          </a:prstGeom>
          <a:solidFill>
            <a:schemeClr val="accent4">
              <a:alpha val="34000"/>
            </a:schemeClr>
          </a:solid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600" b="0" i="0" u="none" strike="noStrike" kern="1200" cap="none" spc="0" normalizeH="0" baseline="0" noProof="0" dirty="0">
                <a:ln>
                  <a:noFill/>
                </a:ln>
                <a:solidFill>
                  <a:schemeClr val="bg1"/>
                </a:solidFill>
                <a:effectLst/>
                <a:uLnTx/>
                <a:uFillTx/>
                <a:latin typeface="Graphit"/>
                <a:ea typeface="+mn-ea"/>
              </a:rPr>
              <a:t>نتبع منهجية تنفيذ واضحة ومنظمة تشمل:</a:t>
            </a:r>
            <a:endParaRPr kumimoji="0" lang="en-US" sz="1600" b="0" i="0" u="none" strike="noStrike" kern="1200" cap="none" spc="0" normalizeH="0" baseline="0" noProof="0" dirty="0">
              <a:ln>
                <a:noFill/>
              </a:ln>
              <a:solidFill>
                <a:schemeClr val="bg1"/>
              </a:solidFill>
              <a:effectLst/>
              <a:uLnTx/>
              <a:uFillTx/>
              <a:latin typeface="Graphit"/>
              <a:ea typeface="+mn-ea"/>
            </a:endParaRPr>
          </a:p>
        </p:txBody>
      </p:sp>
      <p:sp>
        <p:nvSpPr>
          <p:cNvPr id="2" name="TextBox 1">
            <a:extLst>
              <a:ext uri="{FF2B5EF4-FFF2-40B4-BE49-F238E27FC236}">
                <a16:creationId xmlns:a16="http://schemas.microsoft.com/office/drawing/2014/main" id="{44DE3237-0DD7-7A18-D41E-DF86FD11FFCD}"/>
              </a:ext>
            </a:extLst>
          </p:cNvPr>
          <p:cNvSpPr txBox="1"/>
          <p:nvPr/>
        </p:nvSpPr>
        <p:spPr>
          <a:xfrm>
            <a:off x="3566160" y="1377157"/>
            <a:ext cx="7665057" cy="938719"/>
          </a:xfrm>
          <a:prstGeom prst="rect">
            <a:avLst/>
          </a:prstGeom>
          <a:noFill/>
        </p:spPr>
        <p:txBody>
          <a:bodyPr wrap="square" rtlCol="0">
            <a:spAutoFit/>
          </a:bodyPr>
          <a:lstStyle>
            <a:defPPr>
              <a:defRPr lang="en-US"/>
            </a:defPPr>
            <a:lvl1pPr>
              <a:lnSpc>
                <a:spcPts val="6600"/>
              </a:lnSpc>
              <a:defRPr sz="6600" b="1">
                <a:solidFill>
                  <a:schemeClr val="accent5">
                    <a:alpha val="50000"/>
                  </a:schemeClr>
                </a:solidFill>
                <a:latin typeface="+mj-lt"/>
              </a:defRPr>
            </a:lvl1pPr>
          </a:lstStyle>
          <a:p>
            <a:pPr algn="r" rtl="1"/>
            <a:r>
              <a:rPr lang="ar-SA" dirty="0">
                <a:solidFill>
                  <a:schemeClr val="accent5">
                    <a:alpha val="76000"/>
                  </a:schemeClr>
                </a:solidFill>
                <a:latin typeface="Alexandria" pitchFamily="2" charset="-78"/>
                <a:cs typeface="Alexandria" pitchFamily="2" charset="-78"/>
              </a:rPr>
              <a:t>منهجية</a:t>
            </a:r>
            <a:r>
              <a:rPr lang="ar-EG" dirty="0">
                <a:solidFill>
                  <a:schemeClr val="accent5">
                    <a:alpha val="76000"/>
                  </a:schemeClr>
                </a:solidFill>
                <a:latin typeface="Alexandria" pitchFamily="2" charset="-78"/>
                <a:cs typeface="Alexandria" pitchFamily="2" charset="-78"/>
              </a:rPr>
              <a:t> </a:t>
            </a:r>
            <a:r>
              <a:rPr lang="ar-SA" dirty="0">
                <a:solidFill>
                  <a:schemeClr val="accent5">
                    <a:alpha val="76000"/>
                  </a:schemeClr>
                </a:solidFill>
                <a:latin typeface="Alexandria" pitchFamily="2" charset="-78"/>
                <a:cs typeface="Alexandria" pitchFamily="2" charset="-78"/>
              </a:rPr>
              <a:t>التنفيذ</a:t>
            </a:r>
          </a:p>
        </p:txBody>
      </p:sp>
      <p:sp>
        <p:nvSpPr>
          <p:cNvPr id="6" name="TextBox 5">
            <a:extLst>
              <a:ext uri="{FF2B5EF4-FFF2-40B4-BE49-F238E27FC236}">
                <a16:creationId xmlns:a16="http://schemas.microsoft.com/office/drawing/2014/main" id="{34C7020F-4C5F-49C6-9A19-64CC79E315CC}"/>
              </a:ext>
            </a:extLst>
          </p:cNvPr>
          <p:cNvSpPr txBox="1"/>
          <p:nvPr/>
        </p:nvSpPr>
        <p:spPr>
          <a:xfrm>
            <a:off x="1666147" y="3058404"/>
            <a:ext cx="4363489" cy="2779735"/>
          </a:xfrm>
          <a:prstGeom prst="rect">
            <a:avLst/>
          </a:prstGeom>
          <a:noFill/>
        </p:spPr>
        <p:txBody>
          <a:bodyPr wrap="square" rtlCol="0">
            <a:spAutoFit/>
          </a:bodyPr>
          <a:lstStyle>
            <a:defPPr>
              <a:defRPr lang="en-US"/>
            </a:defPPr>
            <a:lvl1pPr>
              <a:defRPr sz="1600"/>
            </a:lvl1pPr>
          </a:lstStyle>
          <a:p>
            <a:pPr marR="0" lvl="0" algn="r" defTabSz="914400" rtl="1" eaLnBrk="1" fontAlgn="auto" latinLnBrk="0" hangingPunct="1">
              <a:lnSpc>
                <a:spcPct val="150000"/>
              </a:lnSpc>
              <a:spcBef>
                <a:spcPts val="0"/>
              </a:spcBef>
              <a:spcAft>
                <a:spcPts val="0"/>
              </a:spcAft>
              <a:buClr>
                <a:srgbClr val="5890FD"/>
              </a:buClr>
              <a:buSzTx/>
              <a:tabLst/>
              <a:defRPr/>
            </a:pPr>
            <a:r>
              <a:rPr lang="ar-SA" b="1" dirty="0">
                <a:solidFill>
                  <a:schemeClr val="accent3"/>
                </a:solidFill>
                <a:latin typeface="Graphit"/>
              </a:rPr>
              <a:t>تجهيز الموارد</a:t>
            </a:r>
          </a:p>
          <a:p>
            <a:pPr marR="0" lvl="0" algn="r" defTabSz="914400" rtl="1" eaLnBrk="1" fontAlgn="auto" latinLnBrk="0" hangingPunct="1">
              <a:lnSpc>
                <a:spcPct val="150000"/>
              </a:lnSpc>
              <a:spcBef>
                <a:spcPts val="0"/>
              </a:spcBef>
              <a:spcAft>
                <a:spcPts val="0"/>
              </a:spcAft>
              <a:buClr>
                <a:srgbClr val="5890FD"/>
              </a:buClr>
              <a:buSzTx/>
              <a:tabLst/>
              <a:defRPr/>
            </a:pPr>
            <a:r>
              <a:rPr lang="ar-SA" sz="1400" dirty="0">
                <a:solidFill>
                  <a:prstClr val="white"/>
                </a:solidFill>
                <a:latin typeface="Graphit"/>
              </a:rPr>
              <a:t>حشد وتجهيز الموارد اللازمة لبدء أعمال التنفيذ.</a:t>
            </a:r>
            <a:endParaRPr kumimoji="0" lang="ar-SA" sz="1600" b="0" i="0" u="none" strike="noStrike" kern="1200" cap="none" spc="0" normalizeH="0" baseline="0" noProof="0" dirty="0">
              <a:ln>
                <a:noFill/>
              </a:ln>
              <a:solidFill>
                <a:prstClr val="white"/>
              </a:solidFill>
              <a:effectLst/>
              <a:uLnTx/>
              <a:uFillTx/>
              <a:latin typeface="Graphit"/>
              <a:ea typeface="+mn-ea"/>
            </a:endParaRPr>
          </a:p>
          <a:p>
            <a:pPr algn="r" rtl="1">
              <a:lnSpc>
                <a:spcPct val="150000"/>
              </a:lnSpc>
              <a:buClr>
                <a:srgbClr val="5890FD"/>
              </a:buClr>
              <a:defRPr/>
            </a:pPr>
            <a:r>
              <a:rPr lang="ar-SA" b="1" dirty="0">
                <a:solidFill>
                  <a:schemeClr val="accent3"/>
                </a:solidFill>
                <a:latin typeface="Graphit"/>
              </a:rPr>
              <a:t>التنفيذ والمتابعة</a:t>
            </a:r>
          </a:p>
          <a:p>
            <a:pPr marR="0" lvl="0" algn="r" defTabSz="914400" rtl="1" eaLnBrk="1" fontAlgn="auto" latinLnBrk="0" hangingPunct="1">
              <a:lnSpc>
                <a:spcPct val="150000"/>
              </a:lnSpc>
              <a:spcBef>
                <a:spcPts val="0"/>
              </a:spcBef>
              <a:spcAft>
                <a:spcPts val="0"/>
              </a:spcAft>
              <a:buClr>
                <a:srgbClr val="5890FD"/>
              </a:buClr>
              <a:buSzTx/>
              <a:tabLst/>
              <a:defRPr/>
            </a:pPr>
            <a:r>
              <a:rPr lang="ar-SA" sz="1400" dirty="0">
                <a:solidFill>
                  <a:prstClr val="white"/>
                </a:solidFill>
                <a:latin typeface="Graphit"/>
              </a:rPr>
              <a:t>تنفيذ الأعمال تحت الإشراف مع المتابعة الدورية لضمان سير العمل وفق الخطة.</a:t>
            </a:r>
            <a:endParaRPr kumimoji="0" lang="ar-SA" sz="1600" b="0" i="0" u="none" strike="noStrike" kern="1200" cap="none" spc="0" normalizeH="0" baseline="0" noProof="0" dirty="0">
              <a:ln>
                <a:noFill/>
              </a:ln>
              <a:solidFill>
                <a:prstClr val="white"/>
              </a:solidFill>
              <a:effectLst/>
              <a:uLnTx/>
              <a:uFillTx/>
              <a:latin typeface="Graphit"/>
              <a:ea typeface="+mn-ea"/>
            </a:endParaRPr>
          </a:p>
          <a:p>
            <a:pPr marR="0" lvl="0" algn="r" defTabSz="914400" rtl="1" eaLnBrk="1" fontAlgn="auto" latinLnBrk="0" hangingPunct="1">
              <a:lnSpc>
                <a:spcPct val="150000"/>
              </a:lnSpc>
              <a:spcBef>
                <a:spcPts val="0"/>
              </a:spcBef>
              <a:spcAft>
                <a:spcPts val="0"/>
              </a:spcAft>
              <a:buClr>
                <a:srgbClr val="5890FD"/>
              </a:buClr>
              <a:buSzTx/>
              <a:tabLst/>
              <a:defRPr/>
            </a:pPr>
            <a:r>
              <a:rPr lang="ar-SA" b="1" dirty="0">
                <a:solidFill>
                  <a:schemeClr val="accent3"/>
                </a:solidFill>
                <a:latin typeface="Graphit"/>
              </a:rPr>
              <a:t>الفحص والتسليم</a:t>
            </a:r>
          </a:p>
          <a:p>
            <a:pPr marR="0" lvl="0" algn="r" defTabSz="914400" rtl="1" eaLnBrk="1" fontAlgn="auto" latinLnBrk="0" hangingPunct="1">
              <a:lnSpc>
                <a:spcPct val="150000"/>
              </a:lnSpc>
              <a:spcBef>
                <a:spcPts val="0"/>
              </a:spcBef>
              <a:spcAft>
                <a:spcPts val="0"/>
              </a:spcAft>
              <a:buClr>
                <a:srgbClr val="5890FD"/>
              </a:buClr>
              <a:buSzTx/>
              <a:tabLst/>
              <a:defRPr/>
            </a:pPr>
            <a:r>
              <a:rPr lang="ar-SA" sz="1400" dirty="0">
                <a:solidFill>
                  <a:prstClr val="white"/>
                </a:solidFill>
                <a:latin typeface="Graphit"/>
              </a:rPr>
              <a:t>إجراء الفحص النهائي وتسليم الأعمال وفق معايير ومتطلبات المشروع.</a:t>
            </a:r>
          </a:p>
        </p:txBody>
      </p:sp>
    </p:spTree>
    <p:extLst>
      <p:ext uri="{BB962C8B-B14F-4D97-AF65-F5344CB8AC3E}">
        <p14:creationId xmlns:p14="http://schemas.microsoft.com/office/powerpoint/2010/main" val="40351628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25AA86A-5B32-A752-FDC4-027792040D6F}"/>
              </a:ext>
            </a:extLst>
          </p:cNvPr>
          <p:cNvSpPr/>
          <p:nvPr/>
        </p:nvSpPr>
        <p:spPr>
          <a:xfrm>
            <a:off x="7162802" y="0"/>
            <a:ext cx="5029199" cy="6846365"/>
          </a:xfrm>
          <a:prstGeom prst="rect">
            <a:avLst/>
          </a:prstGeom>
          <a:solidFill>
            <a:schemeClr val="accent6">
              <a:alpha val="3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raphit"/>
              <a:ea typeface="+mn-ea"/>
            </a:endParaRPr>
          </a:p>
        </p:txBody>
      </p:sp>
      <p:pic>
        <p:nvPicPr>
          <p:cNvPr id="7" name="Graphic 6">
            <a:extLst>
              <a:ext uri="{FF2B5EF4-FFF2-40B4-BE49-F238E27FC236}">
                <a16:creationId xmlns:a16="http://schemas.microsoft.com/office/drawing/2014/main" id="{6943E2BA-65AC-56C3-0AE7-0BC7CE0A6BC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42834" y="640234"/>
            <a:ext cx="1715355" cy="529742"/>
          </a:xfrm>
          <a:prstGeom prst="rect">
            <a:avLst/>
          </a:prstGeom>
        </p:spPr>
      </p:pic>
      <p:cxnSp>
        <p:nvCxnSpPr>
          <p:cNvPr id="9" name="Straight Connector 8">
            <a:extLst>
              <a:ext uri="{FF2B5EF4-FFF2-40B4-BE49-F238E27FC236}">
                <a16:creationId xmlns:a16="http://schemas.microsoft.com/office/drawing/2014/main" id="{DA34A2DB-DD35-DA27-BE70-C3F816FC6D99}"/>
              </a:ext>
            </a:extLst>
          </p:cNvPr>
          <p:cNvCxnSpPr/>
          <p:nvPr/>
        </p:nvCxnSpPr>
        <p:spPr>
          <a:xfrm>
            <a:off x="609600" y="6211957"/>
            <a:ext cx="10621617"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80" name="Graphic 19">
            <a:extLst>
              <a:ext uri="{FF2B5EF4-FFF2-40B4-BE49-F238E27FC236}">
                <a16:creationId xmlns:a16="http://schemas.microsoft.com/office/drawing/2014/main" id="{AD892E06-CDF7-1A56-D6C8-85CA4C850F4D}"/>
              </a:ext>
            </a:extLst>
          </p:cNvPr>
          <p:cNvGrpSpPr/>
          <p:nvPr/>
        </p:nvGrpSpPr>
        <p:grpSpPr>
          <a:xfrm>
            <a:off x="6168028" y="2301315"/>
            <a:ext cx="856317" cy="672596"/>
            <a:chOff x="814434" y="4837930"/>
            <a:chExt cx="856317" cy="672596"/>
          </a:xfrm>
          <a:solidFill>
            <a:srgbClr val="A3AFBF">
              <a:alpha val="25000"/>
            </a:srgbClr>
          </a:solidFill>
        </p:grpSpPr>
        <p:sp>
          <p:nvSpPr>
            <p:cNvPr id="81" name="Freeform: Shape 80">
              <a:extLst>
                <a:ext uri="{FF2B5EF4-FFF2-40B4-BE49-F238E27FC236}">
                  <a16:creationId xmlns:a16="http://schemas.microsoft.com/office/drawing/2014/main" id="{A3763B2A-3993-BC46-977A-488F2D22C02C}"/>
                </a:ext>
              </a:extLst>
            </p:cNvPr>
            <p:cNvSpPr/>
            <p:nvPr/>
          </p:nvSpPr>
          <p:spPr>
            <a:xfrm>
              <a:off x="814434" y="4837930"/>
              <a:ext cx="532985" cy="672596"/>
            </a:xfrm>
            <a:custGeom>
              <a:avLst/>
              <a:gdLst>
                <a:gd name="connsiteX0" fmla="*/ 266493 w 532985"/>
                <a:gd name="connsiteY0" fmla="*/ 0 h 672596"/>
                <a:gd name="connsiteX1" fmla="*/ 532960 w 532985"/>
                <a:gd name="connsiteY1" fmla="*/ 335349 h 672596"/>
                <a:gd name="connsiteX2" fmla="*/ 266493 w 532985"/>
                <a:gd name="connsiteY2" fmla="*/ 672563 h 672596"/>
                <a:gd name="connsiteX3" fmla="*/ 26 w 532985"/>
                <a:gd name="connsiteY3" fmla="*/ 335349 h 672596"/>
                <a:gd name="connsiteX4" fmla="*/ 266493 w 532985"/>
                <a:gd name="connsiteY4" fmla="*/ 0 h 672596"/>
                <a:gd name="connsiteX5" fmla="*/ 347365 w 532985"/>
                <a:gd name="connsiteY5" fmla="*/ 203048 h 672596"/>
                <a:gd name="connsiteX6" fmla="*/ 266493 w 532985"/>
                <a:gd name="connsiteY6" fmla="*/ 148822 h 672596"/>
                <a:gd name="connsiteX7" fmla="*/ 185620 w 532985"/>
                <a:gd name="connsiteY7" fmla="*/ 203048 h 672596"/>
                <a:gd name="connsiteX8" fmla="*/ 159906 w 532985"/>
                <a:gd name="connsiteY8" fmla="*/ 334416 h 672596"/>
                <a:gd name="connsiteX9" fmla="*/ 185620 w 532985"/>
                <a:gd name="connsiteY9" fmla="*/ 468582 h 672596"/>
                <a:gd name="connsiteX10" fmla="*/ 266493 w 532985"/>
                <a:gd name="connsiteY10" fmla="*/ 523741 h 672596"/>
                <a:gd name="connsiteX11" fmla="*/ 347365 w 532985"/>
                <a:gd name="connsiteY11" fmla="*/ 468582 h 672596"/>
                <a:gd name="connsiteX12" fmla="*/ 373080 w 532985"/>
                <a:gd name="connsiteY12" fmla="*/ 334416 h 672596"/>
                <a:gd name="connsiteX13" fmla="*/ 347365 w 532985"/>
                <a:gd name="connsiteY13" fmla="*/ 203048 h 672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2985" h="672596">
                  <a:moveTo>
                    <a:pt x="266493" y="0"/>
                  </a:moveTo>
                  <a:cubicBezTo>
                    <a:pt x="437431" y="0"/>
                    <a:pt x="532960" y="146024"/>
                    <a:pt x="532960" y="335349"/>
                  </a:cubicBezTo>
                  <a:cubicBezTo>
                    <a:pt x="534825" y="522808"/>
                    <a:pt x="435566" y="675227"/>
                    <a:pt x="266493" y="672563"/>
                  </a:cubicBezTo>
                  <a:cubicBezTo>
                    <a:pt x="97419" y="675227"/>
                    <a:pt x="-1839" y="522675"/>
                    <a:pt x="26" y="335349"/>
                  </a:cubicBezTo>
                  <a:cubicBezTo>
                    <a:pt x="26" y="146024"/>
                    <a:pt x="95554" y="0"/>
                    <a:pt x="266493" y="0"/>
                  </a:cubicBezTo>
                  <a:close/>
                  <a:moveTo>
                    <a:pt x="347365" y="203048"/>
                  </a:moveTo>
                  <a:cubicBezTo>
                    <a:pt x="329912" y="167208"/>
                    <a:pt x="303265" y="148822"/>
                    <a:pt x="266493" y="148822"/>
                  </a:cubicBezTo>
                  <a:cubicBezTo>
                    <a:pt x="229720" y="148822"/>
                    <a:pt x="203074" y="167208"/>
                    <a:pt x="185620" y="203048"/>
                  </a:cubicBezTo>
                  <a:cubicBezTo>
                    <a:pt x="168166" y="238888"/>
                    <a:pt x="159906" y="282055"/>
                    <a:pt x="159906" y="334416"/>
                  </a:cubicBezTo>
                  <a:cubicBezTo>
                    <a:pt x="159906" y="386777"/>
                    <a:pt x="168166" y="431810"/>
                    <a:pt x="185620" y="468582"/>
                  </a:cubicBezTo>
                  <a:cubicBezTo>
                    <a:pt x="203074" y="505355"/>
                    <a:pt x="229720" y="523741"/>
                    <a:pt x="266493" y="523741"/>
                  </a:cubicBezTo>
                  <a:cubicBezTo>
                    <a:pt x="303265" y="523741"/>
                    <a:pt x="329912" y="505355"/>
                    <a:pt x="347365" y="468582"/>
                  </a:cubicBezTo>
                  <a:cubicBezTo>
                    <a:pt x="364819" y="431810"/>
                    <a:pt x="373080" y="386777"/>
                    <a:pt x="373080" y="334416"/>
                  </a:cubicBezTo>
                  <a:cubicBezTo>
                    <a:pt x="373080" y="282055"/>
                    <a:pt x="364819" y="238888"/>
                    <a:pt x="347365" y="203048"/>
                  </a:cubicBezTo>
                  <a:close/>
                </a:path>
              </a:pathLst>
            </a:custGeom>
            <a:grpFill/>
            <a:ln w="1331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82" name="Freeform: Shape 81">
              <a:extLst>
                <a:ext uri="{FF2B5EF4-FFF2-40B4-BE49-F238E27FC236}">
                  <a16:creationId xmlns:a16="http://schemas.microsoft.com/office/drawing/2014/main" id="{4B2FB995-B7D7-83D7-8315-F39407DE6E09}"/>
                </a:ext>
              </a:extLst>
            </p:cNvPr>
            <p:cNvSpPr/>
            <p:nvPr/>
          </p:nvSpPr>
          <p:spPr>
            <a:xfrm>
              <a:off x="1390561" y="4850854"/>
              <a:ext cx="280189" cy="644983"/>
            </a:xfrm>
            <a:custGeom>
              <a:avLst/>
              <a:gdLst>
                <a:gd name="connsiteX0" fmla="*/ 123108 w 280189"/>
                <a:gd name="connsiteY0" fmla="*/ 209443 h 644983"/>
                <a:gd name="connsiteX1" fmla="*/ 0 w 280189"/>
                <a:gd name="connsiteY1" fmla="*/ 209443 h 644983"/>
                <a:gd name="connsiteX2" fmla="*/ 148822 w 280189"/>
                <a:gd name="connsiteY2" fmla="*/ 0 h 644983"/>
                <a:gd name="connsiteX3" fmla="*/ 280190 w 280189"/>
                <a:gd name="connsiteY3" fmla="*/ 0 h 644983"/>
                <a:gd name="connsiteX4" fmla="*/ 280190 w 280189"/>
                <a:gd name="connsiteY4" fmla="*/ 644983 h 644983"/>
                <a:gd name="connsiteX5" fmla="*/ 123108 w 280189"/>
                <a:gd name="connsiteY5" fmla="*/ 644983 h 644983"/>
                <a:gd name="connsiteX6" fmla="*/ 123108 w 280189"/>
                <a:gd name="connsiteY6" fmla="*/ 209443 h 644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89" h="644983">
                  <a:moveTo>
                    <a:pt x="123108" y="209443"/>
                  </a:moveTo>
                  <a:lnTo>
                    <a:pt x="0" y="209443"/>
                  </a:lnTo>
                  <a:lnTo>
                    <a:pt x="148822" y="0"/>
                  </a:lnTo>
                  <a:lnTo>
                    <a:pt x="280190" y="0"/>
                  </a:lnTo>
                  <a:lnTo>
                    <a:pt x="280190" y="644983"/>
                  </a:lnTo>
                  <a:lnTo>
                    <a:pt x="123108" y="644983"/>
                  </a:lnTo>
                  <a:lnTo>
                    <a:pt x="123108" y="209443"/>
                  </a:lnTo>
                  <a:close/>
                </a:path>
              </a:pathLst>
            </a:custGeom>
            <a:grpFill/>
            <a:ln w="1331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grpSp>
      <p:grpSp>
        <p:nvGrpSpPr>
          <p:cNvPr id="83" name="Graphic 19">
            <a:extLst>
              <a:ext uri="{FF2B5EF4-FFF2-40B4-BE49-F238E27FC236}">
                <a16:creationId xmlns:a16="http://schemas.microsoft.com/office/drawing/2014/main" id="{1C4B852D-F9E3-4B19-78F2-A56F364185F4}"/>
              </a:ext>
            </a:extLst>
          </p:cNvPr>
          <p:cNvGrpSpPr/>
          <p:nvPr/>
        </p:nvGrpSpPr>
        <p:grpSpPr>
          <a:xfrm>
            <a:off x="2918368" y="2301315"/>
            <a:ext cx="1059094" cy="672600"/>
            <a:chOff x="3250078" y="4837930"/>
            <a:chExt cx="1059094" cy="672600"/>
          </a:xfrm>
          <a:solidFill>
            <a:srgbClr val="A3AFBF">
              <a:alpha val="25000"/>
            </a:srgbClr>
          </a:solidFill>
        </p:grpSpPr>
        <p:sp>
          <p:nvSpPr>
            <p:cNvPr id="84" name="Freeform: Shape 83">
              <a:extLst>
                <a:ext uri="{FF2B5EF4-FFF2-40B4-BE49-F238E27FC236}">
                  <a16:creationId xmlns:a16="http://schemas.microsoft.com/office/drawing/2014/main" id="{B3AE7956-08A7-E1B4-9A6D-4044D7671192}"/>
                </a:ext>
              </a:extLst>
            </p:cNvPr>
            <p:cNvSpPr/>
            <p:nvPr/>
          </p:nvSpPr>
          <p:spPr>
            <a:xfrm>
              <a:off x="3250078" y="4837930"/>
              <a:ext cx="532981" cy="672600"/>
            </a:xfrm>
            <a:custGeom>
              <a:avLst/>
              <a:gdLst>
                <a:gd name="connsiteX0" fmla="*/ 266489 w 532981"/>
                <a:gd name="connsiteY0" fmla="*/ 0 h 672600"/>
                <a:gd name="connsiteX1" fmla="*/ 532956 w 532981"/>
                <a:gd name="connsiteY1" fmla="*/ 335349 h 672600"/>
                <a:gd name="connsiteX2" fmla="*/ 266489 w 532981"/>
                <a:gd name="connsiteY2" fmla="*/ 672563 h 672600"/>
                <a:gd name="connsiteX3" fmla="*/ 22 w 532981"/>
                <a:gd name="connsiteY3" fmla="*/ 335349 h 672600"/>
                <a:gd name="connsiteX4" fmla="*/ 266489 w 532981"/>
                <a:gd name="connsiteY4" fmla="*/ 0 h 672600"/>
                <a:gd name="connsiteX5" fmla="*/ 347229 w 532981"/>
                <a:gd name="connsiteY5" fmla="*/ 203048 h 672600"/>
                <a:gd name="connsiteX6" fmla="*/ 266356 w 532981"/>
                <a:gd name="connsiteY6" fmla="*/ 148822 h 672600"/>
                <a:gd name="connsiteX7" fmla="*/ 185483 w 532981"/>
                <a:gd name="connsiteY7" fmla="*/ 203048 h 672600"/>
                <a:gd name="connsiteX8" fmla="*/ 159769 w 532981"/>
                <a:gd name="connsiteY8" fmla="*/ 334416 h 672600"/>
                <a:gd name="connsiteX9" fmla="*/ 185483 w 532981"/>
                <a:gd name="connsiteY9" fmla="*/ 468582 h 672600"/>
                <a:gd name="connsiteX10" fmla="*/ 266356 w 532981"/>
                <a:gd name="connsiteY10" fmla="*/ 523741 h 672600"/>
                <a:gd name="connsiteX11" fmla="*/ 347229 w 532981"/>
                <a:gd name="connsiteY11" fmla="*/ 468582 h 672600"/>
                <a:gd name="connsiteX12" fmla="*/ 372943 w 532981"/>
                <a:gd name="connsiteY12" fmla="*/ 334416 h 672600"/>
                <a:gd name="connsiteX13" fmla="*/ 347229 w 532981"/>
                <a:gd name="connsiteY13" fmla="*/ 203048 h 672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2981" h="672600">
                  <a:moveTo>
                    <a:pt x="266489" y="0"/>
                  </a:moveTo>
                  <a:cubicBezTo>
                    <a:pt x="437428" y="0"/>
                    <a:pt x="532956" y="146024"/>
                    <a:pt x="532956" y="335349"/>
                  </a:cubicBezTo>
                  <a:cubicBezTo>
                    <a:pt x="534821" y="522808"/>
                    <a:pt x="435563" y="675227"/>
                    <a:pt x="266489" y="672563"/>
                  </a:cubicBezTo>
                  <a:cubicBezTo>
                    <a:pt x="97416" y="675360"/>
                    <a:pt x="-1710" y="522808"/>
                    <a:pt x="22" y="335349"/>
                  </a:cubicBezTo>
                  <a:cubicBezTo>
                    <a:pt x="22" y="146157"/>
                    <a:pt x="95551" y="0"/>
                    <a:pt x="266489" y="0"/>
                  </a:cubicBezTo>
                  <a:close/>
                  <a:moveTo>
                    <a:pt x="347229" y="203048"/>
                  </a:moveTo>
                  <a:cubicBezTo>
                    <a:pt x="329775" y="167208"/>
                    <a:pt x="303128" y="148822"/>
                    <a:pt x="266356" y="148822"/>
                  </a:cubicBezTo>
                  <a:cubicBezTo>
                    <a:pt x="229584" y="148822"/>
                    <a:pt x="202937" y="167208"/>
                    <a:pt x="185483" y="203048"/>
                  </a:cubicBezTo>
                  <a:cubicBezTo>
                    <a:pt x="168030" y="238888"/>
                    <a:pt x="159769" y="282055"/>
                    <a:pt x="159769" y="334416"/>
                  </a:cubicBezTo>
                  <a:cubicBezTo>
                    <a:pt x="159769" y="386777"/>
                    <a:pt x="168030" y="431810"/>
                    <a:pt x="185483" y="468582"/>
                  </a:cubicBezTo>
                  <a:cubicBezTo>
                    <a:pt x="202937" y="505355"/>
                    <a:pt x="229584" y="523741"/>
                    <a:pt x="266356" y="523741"/>
                  </a:cubicBezTo>
                  <a:cubicBezTo>
                    <a:pt x="303128" y="523741"/>
                    <a:pt x="329775" y="505355"/>
                    <a:pt x="347229" y="468582"/>
                  </a:cubicBezTo>
                  <a:cubicBezTo>
                    <a:pt x="364682" y="431810"/>
                    <a:pt x="372943" y="386777"/>
                    <a:pt x="372943" y="334416"/>
                  </a:cubicBezTo>
                  <a:cubicBezTo>
                    <a:pt x="372943" y="282055"/>
                    <a:pt x="364682" y="238888"/>
                    <a:pt x="347229" y="203048"/>
                  </a:cubicBezTo>
                  <a:close/>
                </a:path>
              </a:pathLst>
            </a:custGeom>
            <a:grpFill/>
            <a:ln w="1331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85" name="Freeform: Shape 84">
              <a:extLst>
                <a:ext uri="{FF2B5EF4-FFF2-40B4-BE49-F238E27FC236}">
                  <a16:creationId xmlns:a16="http://schemas.microsoft.com/office/drawing/2014/main" id="{B19C8C42-365F-29DA-5A69-78F5978DF748}"/>
                </a:ext>
              </a:extLst>
            </p:cNvPr>
            <p:cNvSpPr/>
            <p:nvPr/>
          </p:nvSpPr>
          <p:spPr>
            <a:xfrm>
              <a:off x="3833263" y="4838063"/>
              <a:ext cx="475909" cy="657640"/>
            </a:xfrm>
            <a:custGeom>
              <a:avLst/>
              <a:gdLst>
                <a:gd name="connsiteX0" fmla="*/ 262070 w 475909"/>
                <a:gd name="connsiteY0" fmla="*/ 284720 h 657640"/>
                <a:gd name="connsiteX1" fmla="*/ 292447 w 475909"/>
                <a:gd name="connsiteY1" fmla="*/ 209443 h 657640"/>
                <a:gd name="connsiteX2" fmla="*/ 235424 w 475909"/>
                <a:gd name="connsiteY2" fmla="*/ 147889 h 657640"/>
                <a:gd name="connsiteX3" fmla="*/ 173870 w 475909"/>
                <a:gd name="connsiteY3" fmla="*/ 217703 h 657640"/>
                <a:gd name="connsiteX4" fmla="*/ 23183 w 475909"/>
                <a:gd name="connsiteY4" fmla="*/ 217703 h 657640"/>
                <a:gd name="connsiteX5" fmla="*/ 239021 w 475909"/>
                <a:gd name="connsiteY5" fmla="*/ 0 h 657640"/>
                <a:gd name="connsiteX6" fmla="*/ 452194 w 475909"/>
                <a:gd name="connsiteY6" fmla="*/ 190124 h 657640"/>
                <a:gd name="connsiteX7" fmla="*/ 386910 w 475909"/>
                <a:gd name="connsiteY7" fmla="*/ 348139 h 657640"/>
                <a:gd name="connsiteX8" fmla="*/ 269265 w 475909"/>
                <a:gd name="connsiteY8" fmla="*/ 512549 h 657640"/>
                <a:gd name="connsiteX9" fmla="*/ 475910 w 475909"/>
                <a:gd name="connsiteY9" fmla="*/ 512549 h 657640"/>
                <a:gd name="connsiteX10" fmla="*/ 475910 w 475909"/>
                <a:gd name="connsiteY10" fmla="*/ 657640 h 657640"/>
                <a:gd name="connsiteX11" fmla="*/ 0 w 475909"/>
                <a:gd name="connsiteY11" fmla="*/ 657640 h 657640"/>
                <a:gd name="connsiteX12" fmla="*/ 261804 w 475909"/>
                <a:gd name="connsiteY12" fmla="*/ 284587 h 657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5909" h="657640">
                  <a:moveTo>
                    <a:pt x="262070" y="284720"/>
                  </a:moveTo>
                  <a:cubicBezTo>
                    <a:pt x="281389" y="256208"/>
                    <a:pt x="292447" y="234224"/>
                    <a:pt x="292447" y="209443"/>
                  </a:cubicBezTo>
                  <a:cubicBezTo>
                    <a:pt x="292447" y="172671"/>
                    <a:pt x="269531" y="147889"/>
                    <a:pt x="235424" y="147889"/>
                  </a:cubicBezTo>
                  <a:cubicBezTo>
                    <a:pt x="195986" y="147889"/>
                    <a:pt x="172937" y="176401"/>
                    <a:pt x="173870" y="217703"/>
                  </a:cubicBezTo>
                  <a:lnTo>
                    <a:pt x="23183" y="217703"/>
                  </a:lnTo>
                  <a:cubicBezTo>
                    <a:pt x="19452" y="88201"/>
                    <a:pt x="107653" y="0"/>
                    <a:pt x="239021" y="0"/>
                  </a:cubicBezTo>
                  <a:cubicBezTo>
                    <a:pt x="359331" y="0"/>
                    <a:pt x="452194" y="77142"/>
                    <a:pt x="452194" y="190124"/>
                  </a:cubicBezTo>
                  <a:cubicBezTo>
                    <a:pt x="452194" y="242485"/>
                    <a:pt x="430211" y="289383"/>
                    <a:pt x="386910" y="348139"/>
                  </a:cubicBezTo>
                  <a:lnTo>
                    <a:pt x="269265" y="512549"/>
                  </a:lnTo>
                  <a:lnTo>
                    <a:pt x="475910" y="512549"/>
                  </a:lnTo>
                  <a:lnTo>
                    <a:pt x="475910" y="657640"/>
                  </a:lnTo>
                  <a:lnTo>
                    <a:pt x="0" y="657640"/>
                  </a:lnTo>
                  <a:lnTo>
                    <a:pt x="261804" y="284587"/>
                  </a:lnTo>
                  <a:close/>
                </a:path>
              </a:pathLst>
            </a:custGeom>
            <a:grpFill/>
            <a:ln w="1331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grpSp>
      <p:grpSp>
        <p:nvGrpSpPr>
          <p:cNvPr id="86" name="Graphic 19">
            <a:extLst>
              <a:ext uri="{FF2B5EF4-FFF2-40B4-BE49-F238E27FC236}">
                <a16:creationId xmlns:a16="http://schemas.microsoft.com/office/drawing/2014/main" id="{839A612C-127D-6793-CB92-8CCD600A5470}"/>
              </a:ext>
            </a:extLst>
          </p:cNvPr>
          <p:cNvGrpSpPr/>
          <p:nvPr/>
        </p:nvGrpSpPr>
        <p:grpSpPr>
          <a:xfrm>
            <a:off x="5947531" y="4339447"/>
            <a:ext cx="1076814" cy="672600"/>
            <a:chOff x="5949521" y="4837930"/>
            <a:chExt cx="1076814" cy="672600"/>
          </a:xfrm>
          <a:solidFill>
            <a:srgbClr val="A3AFBF">
              <a:alpha val="25000"/>
            </a:srgbClr>
          </a:solidFill>
        </p:grpSpPr>
        <p:sp>
          <p:nvSpPr>
            <p:cNvPr id="87" name="Freeform: Shape 86">
              <a:extLst>
                <a:ext uri="{FF2B5EF4-FFF2-40B4-BE49-F238E27FC236}">
                  <a16:creationId xmlns:a16="http://schemas.microsoft.com/office/drawing/2014/main" id="{992D47D6-59B0-9FA6-B5A6-1B6358BB2590}"/>
                </a:ext>
              </a:extLst>
            </p:cNvPr>
            <p:cNvSpPr/>
            <p:nvPr/>
          </p:nvSpPr>
          <p:spPr>
            <a:xfrm>
              <a:off x="5949521" y="4837930"/>
              <a:ext cx="532981" cy="672600"/>
            </a:xfrm>
            <a:custGeom>
              <a:avLst/>
              <a:gdLst>
                <a:gd name="connsiteX0" fmla="*/ 266489 w 532981"/>
                <a:gd name="connsiteY0" fmla="*/ 0 h 672600"/>
                <a:gd name="connsiteX1" fmla="*/ 532956 w 532981"/>
                <a:gd name="connsiteY1" fmla="*/ 335349 h 672600"/>
                <a:gd name="connsiteX2" fmla="*/ 266489 w 532981"/>
                <a:gd name="connsiteY2" fmla="*/ 672563 h 672600"/>
                <a:gd name="connsiteX3" fmla="*/ 22 w 532981"/>
                <a:gd name="connsiteY3" fmla="*/ 335349 h 672600"/>
                <a:gd name="connsiteX4" fmla="*/ 266489 w 532981"/>
                <a:gd name="connsiteY4" fmla="*/ 0 h 672600"/>
                <a:gd name="connsiteX5" fmla="*/ 347362 w 532981"/>
                <a:gd name="connsiteY5" fmla="*/ 203048 h 672600"/>
                <a:gd name="connsiteX6" fmla="*/ 266489 w 532981"/>
                <a:gd name="connsiteY6" fmla="*/ 148822 h 672600"/>
                <a:gd name="connsiteX7" fmla="*/ 185616 w 532981"/>
                <a:gd name="connsiteY7" fmla="*/ 203048 h 672600"/>
                <a:gd name="connsiteX8" fmla="*/ 159902 w 532981"/>
                <a:gd name="connsiteY8" fmla="*/ 334416 h 672600"/>
                <a:gd name="connsiteX9" fmla="*/ 185616 w 532981"/>
                <a:gd name="connsiteY9" fmla="*/ 468582 h 672600"/>
                <a:gd name="connsiteX10" fmla="*/ 266489 w 532981"/>
                <a:gd name="connsiteY10" fmla="*/ 523741 h 672600"/>
                <a:gd name="connsiteX11" fmla="*/ 347362 w 532981"/>
                <a:gd name="connsiteY11" fmla="*/ 468582 h 672600"/>
                <a:gd name="connsiteX12" fmla="*/ 373076 w 532981"/>
                <a:gd name="connsiteY12" fmla="*/ 334416 h 672600"/>
                <a:gd name="connsiteX13" fmla="*/ 347362 w 532981"/>
                <a:gd name="connsiteY13" fmla="*/ 203048 h 672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2981" h="672600">
                  <a:moveTo>
                    <a:pt x="266489" y="0"/>
                  </a:moveTo>
                  <a:cubicBezTo>
                    <a:pt x="437428" y="0"/>
                    <a:pt x="532956" y="146024"/>
                    <a:pt x="532956" y="335349"/>
                  </a:cubicBezTo>
                  <a:cubicBezTo>
                    <a:pt x="534821" y="522808"/>
                    <a:pt x="435562" y="675227"/>
                    <a:pt x="266489" y="672563"/>
                  </a:cubicBezTo>
                  <a:cubicBezTo>
                    <a:pt x="97416" y="675360"/>
                    <a:pt x="-1710" y="522808"/>
                    <a:pt x="22" y="335349"/>
                  </a:cubicBezTo>
                  <a:cubicBezTo>
                    <a:pt x="22" y="146157"/>
                    <a:pt x="95550" y="0"/>
                    <a:pt x="266489" y="0"/>
                  </a:cubicBezTo>
                  <a:close/>
                  <a:moveTo>
                    <a:pt x="347362" y="203048"/>
                  </a:moveTo>
                  <a:cubicBezTo>
                    <a:pt x="329908" y="167208"/>
                    <a:pt x="303261" y="148822"/>
                    <a:pt x="266489" y="148822"/>
                  </a:cubicBezTo>
                  <a:cubicBezTo>
                    <a:pt x="229717" y="148822"/>
                    <a:pt x="203070" y="167208"/>
                    <a:pt x="185616" y="203048"/>
                  </a:cubicBezTo>
                  <a:cubicBezTo>
                    <a:pt x="168163" y="238888"/>
                    <a:pt x="159902" y="282055"/>
                    <a:pt x="159902" y="334416"/>
                  </a:cubicBezTo>
                  <a:cubicBezTo>
                    <a:pt x="159902" y="386777"/>
                    <a:pt x="168163" y="431810"/>
                    <a:pt x="185616" y="468582"/>
                  </a:cubicBezTo>
                  <a:cubicBezTo>
                    <a:pt x="203070" y="505355"/>
                    <a:pt x="229717" y="523741"/>
                    <a:pt x="266489" y="523741"/>
                  </a:cubicBezTo>
                  <a:cubicBezTo>
                    <a:pt x="303261" y="523741"/>
                    <a:pt x="329908" y="505355"/>
                    <a:pt x="347362" y="468582"/>
                  </a:cubicBezTo>
                  <a:cubicBezTo>
                    <a:pt x="364815" y="431810"/>
                    <a:pt x="373076" y="386777"/>
                    <a:pt x="373076" y="334416"/>
                  </a:cubicBezTo>
                  <a:cubicBezTo>
                    <a:pt x="373076" y="282055"/>
                    <a:pt x="364815" y="238888"/>
                    <a:pt x="347362" y="203048"/>
                  </a:cubicBezTo>
                  <a:close/>
                </a:path>
              </a:pathLst>
            </a:custGeom>
            <a:grpFill/>
            <a:ln w="1331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88" name="Freeform: Shape 87">
              <a:extLst>
                <a:ext uri="{FF2B5EF4-FFF2-40B4-BE49-F238E27FC236}">
                  <a16:creationId xmlns:a16="http://schemas.microsoft.com/office/drawing/2014/main" id="{563A8C47-ADD5-9ABA-9444-48FA645A0B88}"/>
                </a:ext>
              </a:extLst>
            </p:cNvPr>
            <p:cNvSpPr/>
            <p:nvPr/>
          </p:nvSpPr>
          <p:spPr>
            <a:xfrm>
              <a:off x="6532173" y="4852586"/>
              <a:ext cx="494162" cy="657773"/>
            </a:xfrm>
            <a:custGeom>
              <a:avLst/>
              <a:gdLst>
                <a:gd name="connsiteX0" fmla="*/ 122975 w 494162"/>
                <a:gd name="connsiteY0" fmla="*/ 431810 h 657773"/>
                <a:gd name="connsiteX1" fmla="*/ 235024 w 494162"/>
                <a:gd name="connsiteY1" fmla="*/ 510817 h 657773"/>
                <a:gd name="connsiteX2" fmla="*/ 334283 w 494162"/>
                <a:gd name="connsiteY2" fmla="*/ 419819 h 657773"/>
                <a:gd name="connsiteX3" fmla="*/ 233292 w 494162"/>
                <a:gd name="connsiteY3" fmla="*/ 329753 h 657773"/>
                <a:gd name="connsiteX4" fmla="*/ 145091 w 494162"/>
                <a:gd name="connsiteY4" fmla="*/ 329753 h 657773"/>
                <a:gd name="connsiteX5" fmla="*/ 233292 w 494162"/>
                <a:gd name="connsiteY5" fmla="*/ 144159 h 657773"/>
                <a:gd name="connsiteX6" fmla="*/ 59689 w 494162"/>
                <a:gd name="connsiteY6" fmla="*/ 144159 h 657773"/>
                <a:gd name="connsiteX7" fmla="*/ 59689 w 494162"/>
                <a:gd name="connsiteY7" fmla="*/ 0 h 657773"/>
                <a:gd name="connsiteX8" fmla="*/ 447398 w 494162"/>
                <a:gd name="connsiteY8" fmla="*/ 0 h 657773"/>
                <a:gd name="connsiteX9" fmla="*/ 339879 w 494162"/>
                <a:gd name="connsiteY9" fmla="*/ 226897 h 657773"/>
                <a:gd name="connsiteX10" fmla="*/ 494163 w 494162"/>
                <a:gd name="connsiteY10" fmla="*/ 424482 h 657773"/>
                <a:gd name="connsiteX11" fmla="*/ 241552 w 494162"/>
                <a:gd name="connsiteY11" fmla="*/ 657774 h 657773"/>
                <a:gd name="connsiteX12" fmla="*/ 0 w 494162"/>
                <a:gd name="connsiteY12" fmla="*/ 504289 h 657773"/>
                <a:gd name="connsiteX13" fmla="*/ 123108 w 494162"/>
                <a:gd name="connsiteY13" fmla="*/ 431676 h 65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4162" h="657773">
                  <a:moveTo>
                    <a:pt x="122975" y="431810"/>
                  </a:moveTo>
                  <a:cubicBezTo>
                    <a:pt x="140428" y="475910"/>
                    <a:pt x="180798" y="510817"/>
                    <a:pt x="235024" y="510817"/>
                  </a:cubicBezTo>
                  <a:cubicBezTo>
                    <a:pt x="292847" y="510817"/>
                    <a:pt x="334283" y="471380"/>
                    <a:pt x="334283" y="419819"/>
                  </a:cubicBezTo>
                  <a:cubicBezTo>
                    <a:pt x="334283" y="368257"/>
                    <a:pt x="292981" y="329753"/>
                    <a:pt x="233292" y="329753"/>
                  </a:cubicBezTo>
                  <a:lnTo>
                    <a:pt x="145091" y="329753"/>
                  </a:lnTo>
                  <a:lnTo>
                    <a:pt x="233292" y="144159"/>
                  </a:lnTo>
                  <a:lnTo>
                    <a:pt x="59689" y="144159"/>
                  </a:lnTo>
                  <a:lnTo>
                    <a:pt x="59689" y="0"/>
                  </a:lnTo>
                  <a:lnTo>
                    <a:pt x="447398" y="0"/>
                  </a:lnTo>
                  <a:lnTo>
                    <a:pt x="339879" y="226897"/>
                  </a:lnTo>
                  <a:cubicBezTo>
                    <a:pt x="431810" y="253543"/>
                    <a:pt x="494163" y="322425"/>
                    <a:pt x="494163" y="424482"/>
                  </a:cubicBezTo>
                  <a:cubicBezTo>
                    <a:pt x="494163" y="559581"/>
                    <a:pt x="383979" y="657774"/>
                    <a:pt x="241552" y="657774"/>
                  </a:cubicBezTo>
                  <a:cubicBezTo>
                    <a:pt x="123108" y="657774"/>
                    <a:pt x="33975" y="593422"/>
                    <a:pt x="0" y="504289"/>
                  </a:cubicBezTo>
                  <a:lnTo>
                    <a:pt x="123108" y="431676"/>
                  </a:lnTo>
                  <a:close/>
                </a:path>
              </a:pathLst>
            </a:custGeom>
            <a:grpFill/>
            <a:ln w="1331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grpSp>
      <p:grpSp>
        <p:nvGrpSpPr>
          <p:cNvPr id="89" name="Graphic 19">
            <a:extLst>
              <a:ext uri="{FF2B5EF4-FFF2-40B4-BE49-F238E27FC236}">
                <a16:creationId xmlns:a16="http://schemas.microsoft.com/office/drawing/2014/main" id="{27EB9D6A-64EB-54D0-2EC9-1DCD0B41923C}"/>
              </a:ext>
            </a:extLst>
          </p:cNvPr>
          <p:cNvGrpSpPr/>
          <p:nvPr/>
        </p:nvGrpSpPr>
        <p:grpSpPr>
          <a:xfrm>
            <a:off x="2907043" y="4339447"/>
            <a:ext cx="1070419" cy="672600"/>
            <a:chOff x="8936082" y="4837930"/>
            <a:chExt cx="1070419" cy="672600"/>
          </a:xfrm>
          <a:solidFill>
            <a:srgbClr val="A3AFBF">
              <a:alpha val="25000"/>
            </a:srgbClr>
          </a:solidFill>
        </p:grpSpPr>
        <p:sp>
          <p:nvSpPr>
            <p:cNvPr id="90" name="Freeform: Shape 89">
              <a:extLst>
                <a:ext uri="{FF2B5EF4-FFF2-40B4-BE49-F238E27FC236}">
                  <a16:creationId xmlns:a16="http://schemas.microsoft.com/office/drawing/2014/main" id="{94DE12BD-E377-054A-86DC-9BF1F5EC1AF5}"/>
                </a:ext>
              </a:extLst>
            </p:cNvPr>
            <p:cNvSpPr/>
            <p:nvPr/>
          </p:nvSpPr>
          <p:spPr>
            <a:xfrm>
              <a:off x="8936082" y="4837930"/>
              <a:ext cx="532981" cy="672600"/>
            </a:xfrm>
            <a:custGeom>
              <a:avLst/>
              <a:gdLst>
                <a:gd name="connsiteX0" fmla="*/ 266489 w 532981"/>
                <a:gd name="connsiteY0" fmla="*/ 0 h 672600"/>
                <a:gd name="connsiteX1" fmla="*/ 532956 w 532981"/>
                <a:gd name="connsiteY1" fmla="*/ 335349 h 672600"/>
                <a:gd name="connsiteX2" fmla="*/ 266489 w 532981"/>
                <a:gd name="connsiteY2" fmla="*/ 672563 h 672600"/>
                <a:gd name="connsiteX3" fmla="*/ 22 w 532981"/>
                <a:gd name="connsiteY3" fmla="*/ 335349 h 672600"/>
                <a:gd name="connsiteX4" fmla="*/ 266489 w 532981"/>
                <a:gd name="connsiteY4" fmla="*/ 0 h 672600"/>
                <a:gd name="connsiteX5" fmla="*/ 347362 w 532981"/>
                <a:gd name="connsiteY5" fmla="*/ 203048 h 672600"/>
                <a:gd name="connsiteX6" fmla="*/ 266489 w 532981"/>
                <a:gd name="connsiteY6" fmla="*/ 148822 h 672600"/>
                <a:gd name="connsiteX7" fmla="*/ 185616 w 532981"/>
                <a:gd name="connsiteY7" fmla="*/ 203048 h 672600"/>
                <a:gd name="connsiteX8" fmla="*/ 159902 w 532981"/>
                <a:gd name="connsiteY8" fmla="*/ 334416 h 672600"/>
                <a:gd name="connsiteX9" fmla="*/ 185616 w 532981"/>
                <a:gd name="connsiteY9" fmla="*/ 468582 h 672600"/>
                <a:gd name="connsiteX10" fmla="*/ 266489 w 532981"/>
                <a:gd name="connsiteY10" fmla="*/ 523741 h 672600"/>
                <a:gd name="connsiteX11" fmla="*/ 347362 w 532981"/>
                <a:gd name="connsiteY11" fmla="*/ 468582 h 672600"/>
                <a:gd name="connsiteX12" fmla="*/ 373076 w 532981"/>
                <a:gd name="connsiteY12" fmla="*/ 334416 h 672600"/>
                <a:gd name="connsiteX13" fmla="*/ 347362 w 532981"/>
                <a:gd name="connsiteY13" fmla="*/ 203048 h 672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2981" h="672600">
                  <a:moveTo>
                    <a:pt x="266489" y="0"/>
                  </a:moveTo>
                  <a:cubicBezTo>
                    <a:pt x="437427" y="0"/>
                    <a:pt x="532956" y="146024"/>
                    <a:pt x="532956" y="335349"/>
                  </a:cubicBezTo>
                  <a:cubicBezTo>
                    <a:pt x="534821" y="522808"/>
                    <a:pt x="435563" y="675227"/>
                    <a:pt x="266489" y="672563"/>
                  </a:cubicBezTo>
                  <a:cubicBezTo>
                    <a:pt x="97416" y="675360"/>
                    <a:pt x="-1710" y="522808"/>
                    <a:pt x="22" y="335349"/>
                  </a:cubicBezTo>
                  <a:cubicBezTo>
                    <a:pt x="22" y="146157"/>
                    <a:pt x="95550" y="0"/>
                    <a:pt x="266489" y="0"/>
                  </a:cubicBezTo>
                  <a:close/>
                  <a:moveTo>
                    <a:pt x="347362" y="203048"/>
                  </a:moveTo>
                  <a:cubicBezTo>
                    <a:pt x="329909" y="167208"/>
                    <a:pt x="303262" y="148822"/>
                    <a:pt x="266489" y="148822"/>
                  </a:cubicBezTo>
                  <a:cubicBezTo>
                    <a:pt x="229717" y="148822"/>
                    <a:pt x="203070" y="167208"/>
                    <a:pt x="185616" y="203048"/>
                  </a:cubicBezTo>
                  <a:cubicBezTo>
                    <a:pt x="168163" y="238888"/>
                    <a:pt x="159902" y="282055"/>
                    <a:pt x="159902" y="334416"/>
                  </a:cubicBezTo>
                  <a:cubicBezTo>
                    <a:pt x="159902" y="386777"/>
                    <a:pt x="168163" y="431810"/>
                    <a:pt x="185616" y="468582"/>
                  </a:cubicBezTo>
                  <a:cubicBezTo>
                    <a:pt x="203070" y="505355"/>
                    <a:pt x="229717" y="523741"/>
                    <a:pt x="266489" y="523741"/>
                  </a:cubicBezTo>
                  <a:cubicBezTo>
                    <a:pt x="303262" y="523741"/>
                    <a:pt x="329909" y="505355"/>
                    <a:pt x="347362" y="468582"/>
                  </a:cubicBezTo>
                  <a:cubicBezTo>
                    <a:pt x="364816" y="431810"/>
                    <a:pt x="373076" y="386777"/>
                    <a:pt x="373076" y="334416"/>
                  </a:cubicBezTo>
                  <a:cubicBezTo>
                    <a:pt x="373076" y="282055"/>
                    <a:pt x="364816" y="238888"/>
                    <a:pt x="347362" y="203048"/>
                  </a:cubicBezTo>
                  <a:close/>
                </a:path>
              </a:pathLst>
            </a:custGeom>
            <a:grpFill/>
            <a:ln w="1331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91" name="Freeform: Shape 90">
              <a:extLst>
                <a:ext uri="{FF2B5EF4-FFF2-40B4-BE49-F238E27FC236}">
                  <a16:creationId xmlns:a16="http://schemas.microsoft.com/office/drawing/2014/main" id="{8BF384E3-98D5-3AF5-B3F7-046E4A92C6F5}"/>
                </a:ext>
              </a:extLst>
            </p:cNvPr>
            <p:cNvSpPr/>
            <p:nvPr/>
          </p:nvSpPr>
          <p:spPr>
            <a:xfrm>
              <a:off x="9506743" y="4852586"/>
              <a:ext cx="499758" cy="643117"/>
            </a:xfrm>
            <a:custGeom>
              <a:avLst/>
              <a:gdLst>
                <a:gd name="connsiteX0" fmla="*/ 350937 w 499758"/>
                <a:gd name="connsiteY0" fmla="*/ 643118 h 643117"/>
                <a:gd name="connsiteX1" fmla="*/ 350937 w 499758"/>
                <a:gd name="connsiteY1" fmla="*/ 571438 h 643117"/>
                <a:gd name="connsiteX2" fmla="*/ 0 w 499758"/>
                <a:gd name="connsiteY2" fmla="*/ 571438 h 643117"/>
                <a:gd name="connsiteX3" fmla="*/ 252611 w 499758"/>
                <a:gd name="connsiteY3" fmla="*/ 0 h 643117"/>
                <a:gd name="connsiteX4" fmla="*/ 409693 w 499758"/>
                <a:gd name="connsiteY4" fmla="*/ 0 h 643117"/>
                <a:gd name="connsiteX5" fmla="*/ 218637 w 499758"/>
                <a:gd name="connsiteY5" fmla="*/ 441935 h 643117"/>
                <a:gd name="connsiteX6" fmla="*/ 350937 w 499758"/>
                <a:gd name="connsiteY6" fmla="*/ 441935 h 643117"/>
                <a:gd name="connsiteX7" fmla="*/ 350937 w 499758"/>
                <a:gd name="connsiteY7" fmla="*/ 321626 h 643117"/>
                <a:gd name="connsiteX8" fmla="*/ 499759 w 499758"/>
                <a:gd name="connsiteY8" fmla="*/ 321626 h 643117"/>
                <a:gd name="connsiteX9" fmla="*/ 499759 w 499758"/>
                <a:gd name="connsiteY9" fmla="*/ 643118 h 643117"/>
                <a:gd name="connsiteX10" fmla="*/ 350937 w 499758"/>
                <a:gd name="connsiteY10" fmla="*/ 643118 h 64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9758" h="643117">
                  <a:moveTo>
                    <a:pt x="350937" y="643118"/>
                  </a:moveTo>
                  <a:lnTo>
                    <a:pt x="350937" y="571438"/>
                  </a:lnTo>
                  <a:lnTo>
                    <a:pt x="0" y="571438"/>
                  </a:lnTo>
                  <a:lnTo>
                    <a:pt x="252611" y="0"/>
                  </a:lnTo>
                  <a:lnTo>
                    <a:pt x="409693" y="0"/>
                  </a:lnTo>
                  <a:lnTo>
                    <a:pt x="218637" y="441935"/>
                  </a:lnTo>
                  <a:lnTo>
                    <a:pt x="350937" y="441935"/>
                  </a:lnTo>
                  <a:lnTo>
                    <a:pt x="350937" y="321626"/>
                  </a:lnTo>
                  <a:lnTo>
                    <a:pt x="499759" y="321626"/>
                  </a:lnTo>
                  <a:lnTo>
                    <a:pt x="499759" y="643118"/>
                  </a:lnTo>
                  <a:lnTo>
                    <a:pt x="350937" y="643118"/>
                  </a:lnTo>
                  <a:close/>
                </a:path>
              </a:pathLst>
            </a:custGeom>
            <a:grpFill/>
            <a:ln w="1331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grpSp>
      <p:sp>
        <p:nvSpPr>
          <p:cNvPr id="5" name="TextBox 4">
            <a:extLst>
              <a:ext uri="{FF2B5EF4-FFF2-40B4-BE49-F238E27FC236}">
                <a16:creationId xmlns:a16="http://schemas.microsoft.com/office/drawing/2014/main" id="{2EFB2DD9-8203-DA7E-2450-A76014EF4F53}"/>
              </a:ext>
            </a:extLst>
          </p:cNvPr>
          <p:cNvSpPr txBox="1"/>
          <p:nvPr/>
        </p:nvSpPr>
        <p:spPr>
          <a:xfrm flipH="1">
            <a:off x="4130962" y="2301361"/>
            <a:ext cx="2387093" cy="986360"/>
          </a:xfrm>
          <a:prstGeom prst="rect">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wrap="square" lIns="91440" tIns="91440" rIns="91440" bIns="91440" rtlCol="0" anchor="ctr">
            <a:spAutoFit/>
          </a:bodyPr>
          <a:lstStyle>
            <a:defPPr>
              <a:defRPr lang="en-US"/>
            </a:defPPr>
            <a:lvl1pPr>
              <a:defRPr sz="1100">
                <a:solidFill>
                  <a:schemeClr val="accen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1200" b="0" i="0" u="none" strike="noStrike" kern="1200" cap="none" spc="0" normalizeH="0" baseline="0" noProof="0" dirty="0">
                <a:ln>
                  <a:noFill/>
                </a:ln>
                <a:solidFill>
                  <a:srgbClr val="12171B"/>
                </a:solidFill>
                <a:effectLst/>
                <a:uLnTx/>
                <a:uFillTx/>
                <a:latin typeface="Graphit"/>
                <a:ea typeface="+mn-ea"/>
              </a:rPr>
              <a:t>نعمل كنقطة اتصال واحدة تجمع بين تقديم الخدمات وتوريد المواد</a:t>
            </a:r>
            <a:endParaRPr kumimoji="0" lang="en-US" sz="1200" b="0" i="0" u="none" strike="noStrike" kern="1200" cap="none" spc="0" normalizeH="0" baseline="0" noProof="0" dirty="0">
              <a:ln>
                <a:noFill/>
              </a:ln>
              <a:solidFill>
                <a:srgbClr val="12171B"/>
              </a:solidFill>
              <a:effectLst/>
              <a:uLnTx/>
              <a:uFillTx/>
              <a:latin typeface="Graphit"/>
              <a:ea typeface="+mn-ea"/>
            </a:endParaRPr>
          </a:p>
        </p:txBody>
      </p:sp>
      <p:sp>
        <p:nvSpPr>
          <p:cNvPr id="21" name="Freeform: Shape 20">
            <a:extLst>
              <a:ext uri="{FF2B5EF4-FFF2-40B4-BE49-F238E27FC236}">
                <a16:creationId xmlns:a16="http://schemas.microsoft.com/office/drawing/2014/main" id="{C38B1012-E607-60A9-91EF-035931D66D6E}"/>
              </a:ext>
            </a:extLst>
          </p:cNvPr>
          <p:cNvSpPr>
            <a:spLocks noChangeAspect="1"/>
          </p:cNvSpPr>
          <p:nvPr/>
        </p:nvSpPr>
        <p:spPr>
          <a:xfrm>
            <a:off x="4369471" y="1804775"/>
            <a:ext cx="207048" cy="365760"/>
          </a:xfrm>
          <a:custGeom>
            <a:avLst/>
            <a:gdLst>
              <a:gd name="connsiteX0" fmla="*/ 0 w 148955"/>
              <a:gd name="connsiteY0" fmla="*/ 263136 h 263136"/>
              <a:gd name="connsiteX1" fmla="*/ 74478 w 148955"/>
              <a:gd name="connsiteY1" fmla="*/ 220235 h 263136"/>
              <a:gd name="connsiteX2" fmla="*/ 74478 w 148955"/>
              <a:gd name="connsiteY2" fmla="*/ 128970 h 263136"/>
              <a:gd name="connsiteX3" fmla="*/ 148955 w 148955"/>
              <a:gd name="connsiteY3" fmla="*/ 85936 h 263136"/>
              <a:gd name="connsiteX4" fmla="*/ 148955 w 148955"/>
              <a:gd name="connsiteY4" fmla="*/ 0 h 263136"/>
              <a:gd name="connsiteX5" fmla="*/ 0 w 148955"/>
              <a:gd name="connsiteY5" fmla="*/ 85936 h 263136"/>
              <a:gd name="connsiteX6" fmla="*/ 0 w 148955"/>
              <a:gd name="connsiteY6" fmla="*/ 263136 h 263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955" h="263136">
                <a:moveTo>
                  <a:pt x="0" y="263136"/>
                </a:moveTo>
                <a:lnTo>
                  <a:pt x="74478" y="220235"/>
                </a:lnTo>
                <a:lnTo>
                  <a:pt x="74478" y="128970"/>
                </a:lnTo>
                <a:lnTo>
                  <a:pt x="148955" y="85936"/>
                </a:lnTo>
                <a:lnTo>
                  <a:pt x="148955" y="0"/>
                </a:lnTo>
                <a:lnTo>
                  <a:pt x="0" y="85936"/>
                </a:lnTo>
                <a:lnTo>
                  <a:pt x="0" y="263136"/>
                </a:lnTo>
                <a:close/>
              </a:path>
            </a:pathLst>
          </a:custGeom>
          <a:solidFill>
            <a:schemeClr val="accent1"/>
          </a:solidFill>
          <a:ln w="13319" cap="flat">
            <a:noFill/>
            <a:prstDash val="solid"/>
            <a:miter/>
          </a:ln>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pic>
        <p:nvPicPr>
          <p:cNvPr id="33" name="Graphic 32">
            <a:extLst>
              <a:ext uri="{FF2B5EF4-FFF2-40B4-BE49-F238E27FC236}">
                <a16:creationId xmlns:a16="http://schemas.microsoft.com/office/drawing/2014/main" id="{AB20A271-4955-7D00-B453-4D76BB532FD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6400828" y="1875683"/>
            <a:ext cx="473707" cy="324470"/>
          </a:xfrm>
          <a:prstGeom prst="rect">
            <a:avLst/>
          </a:prstGeom>
        </p:spPr>
      </p:pic>
      <p:sp>
        <p:nvSpPr>
          <p:cNvPr id="2" name="TextBox 1">
            <a:extLst>
              <a:ext uri="{FF2B5EF4-FFF2-40B4-BE49-F238E27FC236}">
                <a16:creationId xmlns:a16="http://schemas.microsoft.com/office/drawing/2014/main" id="{98480584-4B0D-58A4-D560-602E1312C9C1}"/>
              </a:ext>
            </a:extLst>
          </p:cNvPr>
          <p:cNvSpPr txBox="1"/>
          <p:nvPr/>
        </p:nvSpPr>
        <p:spPr>
          <a:xfrm flipH="1">
            <a:off x="1072492" y="2301361"/>
            <a:ext cx="2387093" cy="986360"/>
          </a:xfrm>
          <a:prstGeom prst="rect">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wrap="square" lIns="91440" tIns="91440" rIns="91440" bIns="91440" rtlCol="0" anchor="ctr">
            <a:spAutoFit/>
          </a:bodyPr>
          <a:lstStyle>
            <a:defPPr>
              <a:defRPr lang="en-US"/>
            </a:defPPr>
            <a:lvl1pPr>
              <a:defRPr sz="1600">
                <a:solidFill>
                  <a:schemeClr val="accen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1200" b="0" i="0" u="none" strike="noStrike" kern="1200" cap="none" spc="0" normalizeH="0" baseline="0" noProof="0" dirty="0">
                <a:ln>
                  <a:noFill/>
                </a:ln>
                <a:solidFill>
                  <a:srgbClr val="12171B"/>
                </a:solidFill>
                <a:effectLst/>
                <a:uLnTx/>
                <a:uFillTx/>
                <a:latin typeface="Graphit"/>
                <a:ea typeface="+mn-ea"/>
              </a:rPr>
              <a:t>نقلّل الحاجة إلى التعامل مع عدة موردين، مما يسهّل إدارة المشروع وتنسيق أعماله.</a:t>
            </a:r>
            <a:endParaRPr kumimoji="0" lang="en-US" sz="1200" b="0" i="0" u="none" strike="noStrike" kern="1200" cap="none" spc="0" normalizeH="0" baseline="0" noProof="0" dirty="0">
              <a:ln>
                <a:noFill/>
              </a:ln>
              <a:solidFill>
                <a:srgbClr val="12171B"/>
              </a:solidFill>
              <a:effectLst/>
              <a:uLnTx/>
              <a:uFillTx/>
              <a:latin typeface="Graphit"/>
              <a:ea typeface="+mn-ea"/>
            </a:endParaRPr>
          </a:p>
        </p:txBody>
      </p:sp>
      <p:sp>
        <p:nvSpPr>
          <p:cNvPr id="22" name="Freeform: Shape 21">
            <a:extLst>
              <a:ext uri="{FF2B5EF4-FFF2-40B4-BE49-F238E27FC236}">
                <a16:creationId xmlns:a16="http://schemas.microsoft.com/office/drawing/2014/main" id="{497E1028-EDAD-1CC8-1A0E-444103803BB1}"/>
              </a:ext>
            </a:extLst>
          </p:cNvPr>
          <p:cNvSpPr>
            <a:spLocks noChangeAspect="1"/>
          </p:cNvSpPr>
          <p:nvPr/>
        </p:nvSpPr>
        <p:spPr>
          <a:xfrm>
            <a:off x="1311001" y="1804775"/>
            <a:ext cx="207048" cy="365760"/>
          </a:xfrm>
          <a:custGeom>
            <a:avLst/>
            <a:gdLst>
              <a:gd name="connsiteX0" fmla="*/ 0 w 148955"/>
              <a:gd name="connsiteY0" fmla="*/ 263136 h 263136"/>
              <a:gd name="connsiteX1" fmla="*/ 74478 w 148955"/>
              <a:gd name="connsiteY1" fmla="*/ 220235 h 263136"/>
              <a:gd name="connsiteX2" fmla="*/ 74478 w 148955"/>
              <a:gd name="connsiteY2" fmla="*/ 128970 h 263136"/>
              <a:gd name="connsiteX3" fmla="*/ 148955 w 148955"/>
              <a:gd name="connsiteY3" fmla="*/ 85936 h 263136"/>
              <a:gd name="connsiteX4" fmla="*/ 148955 w 148955"/>
              <a:gd name="connsiteY4" fmla="*/ 0 h 263136"/>
              <a:gd name="connsiteX5" fmla="*/ 0 w 148955"/>
              <a:gd name="connsiteY5" fmla="*/ 85936 h 263136"/>
              <a:gd name="connsiteX6" fmla="*/ 0 w 148955"/>
              <a:gd name="connsiteY6" fmla="*/ 263136 h 263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955" h="263136">
                <a:moveTo>
                  <a:pt x="0" y="263136"/>
                </a:moveTo>
                <a:lnTo>
                  <a:pt x="74478" y="220235"/>
                </a:lnTo>
                <a:lnTo>
                  <a:pt x="74478" y="128970"/>
                </a:lnTo>
                <a:lnTo>
                  <a:pt x="148955" y="85936"/>
                </a:lnTo>
                <a:lnTo>
                  <a:pt x="148955" y="0"/>
                </a:lnTo>
                <a:lnTo>
                  <a:pt x="0" y="85936"/>
                </a:lnTo>
                <a:lnTo>
                  <a:pt x="0" y="263136"/>
                </a:lnTo>
                <a:close/>
              </a:path>
            </a:pathLst>
          </a:custGeom>
          <a:solidFill>
            <a:schemeClr val="accent1"/>
          </a:solidFill>
          <a:ln w="13319" cap="flat">
            <a:noFill/>
            <a:prstDash val="solid"/>
            <a:miter/>
          </a:ln>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pic>
        <p:nvPicPr>
          <p:cNvPr id="71" name="Graphic 70">
            <a:extLst>
              <a:ext uri="{FF2B5EF4-FFF2-40B4-BE49-F238E27FC236}">
                <a16:creationId xmlns:a16="http://schemas.microsoft.com/office/drawing/2014/main" id="{8CF5DA14-86EB-E5B9-8215-0E229E8C340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3393155" y="1788673"/>
            <a:ext cx="409773" cy="411480"/>
          </a:xfrm>
          <a:prstGeom prst="rect">
            <a:avLst/>
          </a:prstGeom>
        </p:spPr>
      </p:pic>
      <p:sp>
        <p:nvSpPr>
          <p:cNvPr id="8" name="TextBox 7">
            <a:extLst>
              <a:ext uri="{FF2B5EF4-FFF2-40B4-BE49-F238E27FC236}">
                <a16:creationId xmlns:a16="http://schemas.microsoft.com/office/drawing/2014/main" id="{FD802D0D-D053-764D-8B7D-0D6CFE67B5BC}"/>
              </a:ext>
            </a:extLst>
          </p:cNvPr>
          <p:cNvSpPr txBox="1"/>
          <p:nvPr/>
        </p:nvSpPr>
        <p:spPr>
          <a:xfrm flipH="1">
            <a:off x="4130962" y="4343997"/>
            <a:ext cx="2387093" cy="1263359"/>
          </a:xfrm>
          <a:prstGeom prst="rect">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wrap="square" lIns="91440" tIns="91440" rIns="91440" bIns="91440" rtlCol="0" anchor="ctr">
            <a:spAutoFit/>
          </a:bodyPr>
          <a:lstStyle>
            <a:defPPr>
              <a:defRPr lang="en-US"/>
            </a:defPPr>
            <a:lvl1pPr>
              <a:defRPr sz="1100">
                <a:solidFill>
                  <a:schemeClr val="accen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1200" b="0" i="0" u="none" strike="noStrike" kern="1200" cap="none" spc="0" normalizeH="0" baseline="0" noProof="0" dirty="0">
                <a:ln>
                  <a:noFill/>
                </a:ln>
                <a:solidFill>
                  <a:srgbClr val="12171B"/>
                </a:solidFill>
                <a:effectLst/>
                <a:uLnTx/>
                <a:uFillTx/>
                <a:latin typeface="Graphit"/>
                <a:ea typeface="+mn-ea"/>
              </a:rPr>
              <a:t>يسهم نهجنا المتكامل في ضبط التكاليف، وتحسين الجدولة، والحد من التأخير الناتج عن فجوات التنسيق.</a:t>
            </a:r>
            <a:endParaRPr kumimoji="0" lang="en-US" sz="1200" b="0" i="0" u="none" strike="noStrike" kern="1200" cap="none" spc="0" normalizeH="0" baseline="0" noProof="0" dirty="0">
              <a:ln>
                <a:noFill/>
              </a:ln>
              <a:solidFill>
                <a:srgbClr val="12171B"/>
              </a:solidFill>
              <a:effectLst/>
              <a:uLnTx/>
              <a:uFillTx/>
              <a:latin typeface="Graphit"/>
              <a:ea typeface="+mn-ea"/>
            </a:endParaRPr>
          </a:p>
        </p:txBody>
      </p:sp>
      <p:sp>
        <p:nvSpPr>
          <p:cNvPr id="25" name="Freeform: Shape 24">
            <a:extLst>
              <a:ext uri="{FF2B5EF4-FFF2-40B4-BE49-F238E27FC236}">
                <a16:creationId xmlns:a16="http://schemas.microsoft.com/office/drawing/2014/main" id="{9950A5FA-51EB-32C7-30CB-57D8C4DBECA4}"/>
              </a:ext>
            </a:extLst>
          </p:cNvPr>
          <p:cNvSpPr>
            <a:spLocks noChangeAspect="1"/>
          </p:cNvSpPr>
          <p:nvPr/>
        </p:nvSpPr>
        <p:spPr>
          <a:xfrm>
            <a:off x="4369471" y="3841697"/>
            <a:ext cx="207048" cy="365760"/>
          </a:xfrm>
          <a:custGeom>
            <a:avLst/>
            <a:gdLst>
              <a:gd name="connsiteX0" fmla="*/ 0 w 148955"/>
              <a:gd name="connsiteY0" fmla="*/ 263136 h 263136"/>
              <a:gd name="connsiteX1" fmla="*/ 74478 w 148955"/>
              <a:gd name="connsiteY1" fmla="*/ 220235 h 263136"/>
              <a:gd name="connsiteX2" fmla="*/ 74478 w 148955"/>
              <a:gd name="connsiteY2" fmla="*/ 128970 h 263136"/>
              <a:gd name="connsiteX3" fmla="*/ 148955 w 148955"/>
              <a:gd name="connsiteY3" fmla="*/ 85936 h 263136"/>
              <a:gd name="connsiteX4" fmla="*/ 148955 w 148955"/>
              <a:gd name="connsiteY4" fmla="*/ 0 h 263136"/>
              <a:gd name="connsiteX5" fmla="*/ 0 w 148955"/>
              <a:gd name="connsiteY5" fmla="*/ 85936 h 263136"/>
              <a:gd name="connsiteX6" fmla="*/ 0 w 148955"/>
              <a:gd name="connsiteY6" fmla="*/ 263136 h 263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955" h="263136">
                <a:moveTo>
                  <a:pt x="0" y="263136"/>
                </a:moveTo>
                <a:lnTo>
                  <a:pt x="74478" y="220235"/>
                </a:lnTo>
                <a:lnTo>
                  <a:pt x="74478" y="128970"/>
                </a:lnTo>
                <a:lnTo>
                  <a:pt x="148955" y="85936"/>
                </a:lnTo>
                <a:lnTo>
                  <a:pt x="148955" y="0"/>
                </a:lnTo>
                <a:lnTo>
                  <a:pt x="0" y="85936"/>
                </a:lnTo>
                <a:lnTo>
                  <a:pt x="0" y="263136"/>
                </a:lnTo>
                <a:close/>
              </a:path>
            </a:pathLst>
          </a:custGeom>
          <a:solidFill>
            <a:schemeClr val="accent1"/>
          </a:solidFill>
          <a:ln w="13319" cap="flat">
            <a:noFill/>
            <a:prstDash val="solid"/>
            <a:miter/>
          </a:ln>
        </p:spPr>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pic>
        <p:nvPicPr>
          <p:cNvPr id="73" name="Graphic 72">
            <a:extLst>
              <a:ext uri="{FF2B5EF4-FFF2-40B4-BE49-F238E27FC236}">
                <a16:creationId xmlns:a16="http://schemas.microsoft.com/office/drawing/2014/main" id="{93181AAD-522B-0842-ED42-FEFEE4AAF4B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15721" y="3810705"/>
            <a:ext cx="446806" cy="426370"/>
          </a:xfrm>
          <a:prstGeom prst="rect">
            <a:avLst/>
          </a:prstGeom>
        </p:spPr>
      </p:pic>
      <p:sp>
        <p:nvSpPr>
          <p:cNvPr id="12" name="TextBox 11">
            <a:extLst>
              <a:ext uri="{FF2B5EF4-FFF2-40B4-BE49-F238E27FC236}">
                <a16:creationId xmlns:a16="http://schemas.microsoft.com/office/drawing/2014/main" id="{98CA6D18-B29D-90F8-A5EF-540AD3527E81}"/>
              </a:ext>
            </a:extLst>
          </p:cNvPr>
          <p:cNvSpPr txBox="1"/>
          <p:nvPr/>
        </p:nvSpPr>
        <p:spPr>
          <a:xfrm flipH="1">
            <a:off x="1072492" y="4343997"/>
            <a:ext cx="2387093" cy="1263359"/>
          </a:xfrm>
          <a:prstGeom prst="rect">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wrap="square" lIns="91440" tIns="91440" rIns="91440" bIns="91440" rtlCol="0" anchor="ctr">
            <a:spAutoFit/>
          </a:bodyPr>
          <a:lstStyle>
            <a:defPPr>
              <a:defRPr lang="en-US"/>
            </a:defPPr>
            <a:lvl1pPr>
              <a:defRPr sz="1100">
                <a:solidFill>
                  <a:schemeClr val="accen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1200" b="0" i="0" u="none" strike="noStrike" kern="1200" cap="none" spc="0" normalizeH="0" baseline="0" noProof="0" dirty="0">
                <a:ln>
                  <a:noFill/>
                </a:ln>
                <a:solidFill>
                  <a:srgbClr val="12171B"/>
                </a:solidFill>
                <a:effectLst/>
                <a:uLnTx/>
                <a:uFillTx/>
                <a:latin typeface="Graphit"/>
                <a:ea typeface="+mn-ea"/>
              </a:rPr>
              <a:t>نكيّف نطاق عملنا وفق متطلبات كل مشروع، سواء كان توريداً فقط، أو خدمات فقط، أو نطاقاً متكاملاً يجمع بينهما.</a:t>
            </a:r>
            <a:endParaRPr kumimoji="0" lang="en-US" sz="1200" b="0" i="0" u="none" strike="noStrike" kern="1200" cap="none" spc="0" normalizeH="0" baseline="0" noProof="0" dirty="0">
              <a:ln>
                <a:noFill/>
              </a:ln>
              <a:solidFill>
                <a:srgbClr val="12171B"/>
              </a:solidFill>
              <a:effectLst/>
              <a:uLnTx/>
              <a:uFillTx/>
              <a:latin typeface="Graphit"/>
              <a:ea typeface="+mn-ea"/>
            </a:endParaRPr>
          </a:p>
        </p:txBody>
      </p:sp>
      <p:sp>
        <p:nvSpPr>
          <p:cNvPr id="29" name="Freeform: Shape 28">
            <a:extLst>
              <a:ext uri="{FF2B5EF4-FFF2-40B4-BE49-F238E27FC236}">
                <a16:creationId xmlns:a16="http://schemas.microsoft.com/office/drawing/2014/main" id="{514B8EA1-CDCE-43F1-75DC-CE4A9E959C2E}"/>
              </a:ext>
            </a:extLst>
          </p:cNvPr>
          <p:cNvSpPr>
            <a:spLocks noChangeAspect="1"/>
          </p:cNvSpPr>
          <p:nvPr/>
        </p:nvSpPr>
        <p:spPr>
          <a:xfrm>
            <a:off x="1311001" y="3841697"/>
            <a:ext cx="207048" cy="365760"/>
          </a:xfrm>
          <a:custGeom>
            <a:avLst/>
            <a:gdLst>
              <a:gd name="connsiteX0" fmla="*/ 0 w 148955"/>
              <a:gd name="connsiteY0" fmla="*/ 263136 h 263136"/>
              <a:gd name="connsiteX1" fmla="*/ 74478 w 148955"/>
              <a:gd name="connsiteY1" fmla="*/ 220235 h 263136"/>
              <a:gd name="connsiteX2" fmla="*/ 74478 w 148955"/>
              <a:gd name="connsiteY2" fmla="*/ 128970 h 263136"/>
              <a:gd name="connsiteX3" fmla="*/ 148955 w 148955"/>
              <a:gd name="connsiteY3" fmla="*/ 85936 h 263136"/>
              <a:gd name="connsiteX4" fmla="*/ 148955 w 148955"/>
              <a:gd name="connsiteY4" fmla="*/ 0 h 263136"/>
              <a:gd name="connsiteX5" fmla="*/ 0 w 148955"/>
              <a:gd name="connsiteY5" fmla="*/ 85936 h 263136"/>
              <a:gd name="connsiteX6" fmla="*/ 0 w 148955"/>
              <a:gd name="connsiteY6" fmla="*/ 263136 h 263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955" h="263136">
                <a:moveTo>
                  <a:pt x="0" y="263136"/>
                </a:moveTo>
                <a:lnTo>
                  <a:pt x="74478" y="220235"/>
                </a:lnTo>
                <a:lnTo>
                  <a:pt x="74478" y="128970"/>
                </a:lnTo>
                <a:lnTo>
                  <a:pt x="148955" y="85936"/>
                </a:lnTo>
                <a:lnTo>
                  <a:pt x="148955" y="0"/>
                </a:lnTo>
                <a:lnTo>
                  <a:pt x="0" y="85936"/>
                </a:lnTo>
                <a:lnTo>
                  <a:pt x="0" y="263136"/>
                </a:lnTo>
                <a:close/>
              </a:path>
            </a:pathLst>
          </a:custGeom>
          <a:solidFill>
            <a:schemeClr val="accent1"/>
          </a:solidFill>
          <a:ln w="13319" cap="flat">
            <a:noFill/>
            <a:prstDash val="solid"/>
            <a:miter/>
          </a:ln>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pic>
        <p:nvPicPr>
          <p:cNvPr id="75" name="Graphic 74">
            <a:extLst>
              <a:ext uri="{FF2B5EF4-FFF2-40B4-BE49-F238E27FC236}">
                <a16:creationId xmlns:a16="http://schemas.microsoft.com/office/drawing/2014/main" id="{F9AFC716-DD5A-5893-D2CA-F612FC9A44D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flipH="1">
            <a:off x="3286382" y="3781780"/>
            <a:ext cx="503552" cy="455295"/>
          </a:xfrm>
          <a:prstGeom prst="rect">
            <a:avLst/>
          </a:prstGeom>
        </p:spPr>
      </p:pic>
      <p:sp>
        <p:nvSpPr>
          <p:cNvPr id="11" name="TextBox 10">
            <a:extLst>
              <a:ext uri="{FF2B5EF4-FFF2-40B4-BE49-F238E27FC236}">
                <a16:creationId xmlns:a16="http://schemas.microsoft.com/office/drawing/2014/main" id="{33A3B6FE-9B89-5E28-1912-82AD63363141}"/>
              </a:ext>
            </a:extLst>
          </p:cNvPr>
          <p:cNvSpPr txBox="1"/>
          <p:nvPr/>
        </p:nvSpPr>
        <p:spPr>
          <a:xfrm>
            <a:off x="7201320" y="1377157"/>
            <a:ext cx="4357923" cy="4491038"/>
          </a:xfrm>
          <a:prstGeom prst="rect">
            <a:avLst/>
          </a:prstGeom>
          <a:noFill/>
        </p:spPr>
        <p:txBody>
          <a:bodyPr wrap="square" rtlCol="0">
            <a:spAutoFit/>
          </a:bodyPr>
          <a:lstStyle>
            <a:defPPr>
              <a:defRPr lang="en-US"/>
            </a:defPPr>
            <a:lvl1pPr>
              <a:lnSpc>
                <a:spcPts val="6600"/>
              </a:lnSpc>
              <a:defRPr sz="6600" b="1">
                <a:solidFill>
                  <a:schemeClr val="accent5">
                    <a:alpha val="50000"/>
                  </a:schemeClr>
                </a:solidFill>
                <a:latin typeface="+mj-lt"/>
              </a:defRPr>
            </a:lvl1pPr>
          </a:lstStyle>
          <a:p>
            <a:pPr algn="r" rtl="1">
              <a:lnSpc>
                <a:spcPct val="150000"/>
              </a:lnSpc>
            </a:pPr>
            <a:r>
              <a:rPr lang="ar-SA" dirty="0">
                <a:latin typeface="Alexandria" pitchFamily="2" charset="-78"/>
                <a:cs typeface="Alexandria" pitchFamily="2" charset="-78"/>
              </a:rPr>
              <a:t>نم</a:t>
            </a:r>
            <a:r>
              <a:rPr lang="ar-EG" dirty="0">
                <a:latin typeface="Alexandria" pitchFamily="2" charset="-78"/>
                <a:cs typeface="Alexandria" pitchFamily="2" charset="-78"/>
              </a:rPr>
              <a:t>ــــ</a:t>
            </a:r>
            <a:r>
              <a:rPr lang="ar-SA" dirty="0" err="1">
                <a:latin typeface="Alexandria" pitchFamily="2" charset="-78"/>
                <a:cs typeface="Alexandria" pitchFamily="2" charset="-78"/>
              </a:rPr>
              <a:t>وذج</a:t>
            </a:r>
            <a:r>
              <a:rPr lang="ar-SA" dirty="0">
                <a:latin typeface="Alexandria" pitchFamily="2" charset="-78"/>
                <a:cs typeface="Alexandria" pitchFamily="2" charset="-78"/>
              </a:rPr>
              <a:t> تق</a:t>
            </a:r>
            <a:r>
              <a:rPr lang="ar-EG" dirty="0">
                <a:latin typeface="Alexandria" pitchFamily="2" charset="-78"/>
                <a:cs typeface="Alexandria" pitchFamily="2" charset="-78"/>
              </a:rPr>
              <a:t>ـــــ</a:t>
            </a:r>
            <a:r>
              <a:rPr lang="ar-SA" dirty="0">
                <a:latin typeface="Alexandria" pitchFamily="2" charset="-78"/>
                <a:cs typeface="Alexandria" pitchFamily="2" charset="-78"/>
              </a:rPr>
              <a:t>ديم الخدمات</a:t>
            </a:r>
          </a:p>
        </p:txBody>
      </p:sp>
      <p:sp>
        <p:nvSpPr>
          <p:cNvPr id="6" name="TextBox 5">
            <a:extLst>
              <a:ext uri="{FF2B5EF4-FFF2-40B4-BE49-F238E27FC236}">
                <a16:creationId xmlns:a16="http://schemas.microsoft.com/office/drawing/2014/main" id="{82955906-3450-2DAF-B939-72FFEEA4D521}"/>
              </a:ext>
            </a:extLst>
          </p:cNvPr>
          <p:cNvSpPr txBox="1"/>
          <p:nvPr/>
        </p:nvSpPr>
        <p:spPr>
          <a:xfrm>
            <a:off x="4586005" y="1580448"/>
            <a:ext cx="1582023" cy="704424"/>
          </a:xfrm>
          <a:prstGeom prst="rect">
            <a:avLst/>
          </a:prstGeom>
          <a:noFill/>
        </p:spPr>
        <p:txBody>
          <a:bodyPr wrap="square">
            <a:spAutoFit/>
          </a:bodyPr>
          <a:lstStyle/>
          <a:p>
            <a:pPr algn="r">
              <a:lnSpc>
                <a:spcPct val="150000"/>
              </a:lnSpc>
            </a:pPr>
            <a:r>
              <a:rPr kumimoji="0" lang="ar-SA" sz="1400" b="1" i="0" u="none" strike="noStrike" kern="1200" cap="none" spc="0" normalizeH="0" baseline="0" noProof="0" dirty="0">
                <a:ln>
                  <a:noFill/>
                </a:ln>
                <a:solidFill>
                  <a:schemeClr val="accent1"/>
                </a:solidFill>
                <a:effectLst/>
                <a:uLnTx/>
                <a:uFillTx/>
                <a:latin typeface="Graphit"/>
                <a:ea typeface="+mn-ea"/>
              </a:rPr>
              <a:t>نقطة اتصال موحّدة</a:t>
            </a:r>
            <a:endParaRPr lang="en-US" sz="1400" dirty="0"/>
          </a:p>
        </p:txBody>
      </p:sp>
      <p:sp>
        <p:nvSpPr>
          <p:cNvPr id="10" name="TextBox 9">
            <a:extLst>
              <a:ext uri="{FF2B5EF4-FFF2-40B4-BE49-F238E27FC236}">
                <a16:creationId xmlns:a16="http://schemas.microsoft.com/office/drawing/2014/main" id="{4E48261E-D341-7CD3-3466-28034D3C7423}"/>
              </a:ext>
            </a:extLst>
          </p:cNvPr>
          <p:cNvSpPr txBox="1"/>
          <p:nvPr/>
        </p:nvSpPr>
        <p:spPr>
          <a:xfrm>
            <a:off x="1521373" y="1580448"/>
            <a:ext cx="1582023" cy="704424"/>
          </a:xfrm>
          <a:prstGeom prst="rect">
            <a:avLst/>
          </a:prstGeom>
          <a:noFill/>
        </p:spPr>
        <p:txBody>
          <a:bodyPr wrap="square">
            <a:spAutoFit/>
          </a:bodyPr>
          <a:lstStyle/>
          <a:p>
            <a:pPr algn="r">
              <a:lnSpc>
                <a:spcPct val="150000"/>
              </a:lnSpc>
            </a:pPr>
            <a:r>
              <a:rPr kumimoji="0" lang="ar-SA" sz="1400" b="1" i="0" u="none" strike="noStrike" kern="1200" cap="none" spc="0" normalizeH="0" baseline="0" noProof="0" dirty="0">
                <a:ln>
                  <a:noFill/>
                </a:ln>
                <a:solidFill>
                  <a:schemeClr val="accent1"/>
                </a:solidFill>
                <a:effectLst/>
                <a:uLnTx/>
                <a:uFillTx/>
                <a:latin typeface="Graphit"/>
                <a:ea typeface="+mn-ea"/>
              </a:rPr>
              <a:t>إدارة أكثر</a:t>
            </a:r>
            <a:br>
              <a:rPr kumimoji="0" lang="en-US" sz="1400" b="1" i="0" u="none" strike="noStrike" kern="1200" cap="none" spc="0" normalizeH="0" baseline="0" noProof="0" dirty="0">
                <a:ln>
                  <a:noFill/>
                </a:ln>
                <a:solidFill>
                  <a:schemeClr val="accent1"/>
                </a:solidFill>
                <a:effectLst/>
                <a:uLnTx/>
                <a:uFillTx/>
                <a:latin typeface="Graphit"/>
                <a:ea typeface="+mn-ea"/>
              </a:rPr>
            </a:br>
            <a:r>
              <a:rPr kumimoji="0" lang="ar-SA" sz="1400" b="1" i="0" u="none" strike="noStrike" kern="1200" cap="none" spc="0" normalizeH="0" baseline="0" noProof="0" dirty="0">
                <a:ln>
                  <a:noFill/>
                </a:ln>
                <a:solidFill>
                  <a:schemeClr val="accent1"/>
                </a:solidFill>
                <a:effectLst/>
                <a:uLnTx/>
                <a:uFillTx/>
                <a:latin typeface="Graphit"/>
                <a:ea typeface="+mn-ea"/>
              </a:rPr>
              <a:t>كفاءة</a:t>
            </a:r>
            <a:endParaRPr lang="en-US" sz="1400" dirty="0"/>
          </a:p>
        </p:txBody>
      </p:sp>
      <p:sp>
        <p:nvSpPr>
          <p:cNvPr id="13" name="TextBox 12">
            <a:extLst>
              <a:ext uri="{FF2B5EF4-FFF2-40B4-BE49-F238E27FC236}">
                <a16:creationId xmlns:a16="http://schemas.microsoft.com/office/drawing/2014/main" id="{74E9E0FF-6858-A281-C212-7D592143CA21}"/>
              </a:ext>
            </a:extLst>
          </p:cNvPr>
          <p:cNvSpPr txBox="1"/>
          <p:nvPr/>
        </p:nvSpPr>
        <p:spPr>
          <a:xfrm>
            <a:off x="4586005" y="3635023"/>
            <a:ext cx="1582023" cy="704424"/>
          </a:xfrm>
          <a:prstGeom prst="rect">
            <a:avLst/>
          </a:prstGeom>
          <a:noFill/>
        </p:spPr>
        <p:txBody>
          <a:bodyPr wrap="square">
            <a:spAutoFit/>
          </a:bodyPr>
          <a:lstStyle/>
          <a:p>
            <a:pPr algn="r">
              <a:lnSpc>
                <a:spcPct val="150000"/>
              </a:lnSpc>
            </a:pPr>
            <a:r>
              <a:rPr kumimoji="0" lang="ar-SA" sz="1400" b="1" i="0" u="none" strike="noStrike" kern="1200" cap="none" spc="0" normalizeH="0" baseline="0" noProof="0" dirty="0">
                <a:ln>
                  <a:noFill/>
                </a:ln>
                <a:solidFill>
                  <a:schemeClr val="accent1"/>
                </a:solidFill>
                <a:effectLst/>
                <a:uLnTx/>
                <a:uFillTx/>
                <a:latin typeface="Graphit"/>
                <a:ea typeface="+mn-ea"/>
              </a:rPr>
              <a:t>تكامل يرفع كفاءة التنفيذ</a:t>
            </a:r>
            <a:endParaRPr lang="en-US" sz="1400" dirty="0"/>
          </a:p>
        </p:txBody>
      </p:sp>
      <p:sp>
        <p:nvSpPr>
          <p:cNvPr id="14" name="TextBox 13">
            <a:extLst>
              <a:ext uri="{FF2B5EF4-FFF2-40B4-BE49-F238E27FC236}">
                <a16:creationId xmlns:a16="http://schemas.microsoft.com/office/drawing/2014/main" id="{88B1D4BF-5E81-0559-8BE6-4E9972A141F0}"/>
              </a:ext>
            </a:extLst>
          </p:cNvPr>
          <p:cNvSpPr txBox="1"/>
          <p:nvPr/>
        </p:nvSpPr>
        <p:spPr>
          <a:xfrm>
            <a:off x="1521373" y="3635023"/>
            <a:ext cx="1582023" cy="704424"/>
          </a:xfrm>
          <a:prstGeom prst="rect">
            <a:avLst/>
          </a:prstGeom>
          <a:noFill/>
        </p:spPr>
        <p:txBody>
          <a:bodyPr wrap="square">
            <a:spAutoFit/>
          </a:bodyPr>
          <a:lstStyle/>
          <a:p>
            <a:pPr algn="r">
              <a:lnSpc>
                <a:spcPct val="150000"/>
              </a:lnSpc>
            </a:pPr>
            <a:r>
              <a:rPr kumimoji="0" lang="ar-SA" sz="1400" b="1" i="0" u="none" strike="noStrike" kern="1200" cap="none" spc="0" normalizeH="0" baseline="0" noProof="0" dirty="0">
                <a:ln>
                  <a:noFill/>
                </a:ln>
                <a:solidFill>
                  <a:schemeClr val="accent1"/>
                </a:solidFill>
                <a:effectLst/>
                <a:uLnTx/>
                <a:uFillTx/>
                <a:latin typeface="Graphit"/>
                <a:ea typeface="+mn-ea"/>
              </a:rPr>
              <a:t>نطاق عمل</a:t>
            </a:r>
            <a:br>
              <a:rPr kumimoji="0" lang="en-US" sz="1400" b="1" i="0" u="none" strike="noStrike" kern="1200" cap="none" spc="0" normalizeH="0" baseline="0" noProof="0" dirty="0">
                <a:ln>
                  <a:noFill/>
                </a:ln>
                <a:solidFill>
                  <a:schemeClr val="accent1"/>
                </a:solidFill>
                <a:effectLst/>
                <a:uLnTx/>
                <a:uFillTx/>
                <a:latin typeface="Graphit"/>
                <a:ea typeface="+mn-ea"/>
              </a:rPr>
            </a:br>
            <a:r>
              <a:rPr kumimoji="0" lang="ar-SA" sz="1400" b="1" i="0" u="none" strike="noStrike" kern="1200" cap="none" spc="0" normalizeH="0" baseline="0" noProof="0" dirty="0">
                <a:ln>
                  <a:noFill/>
                </a:ln>
                <a:solidFill>
                  <a:schemeClr val="accent1"/>
                </a:solidFill>
                <a:effectLst/>
                <a:uLnTx/>
                <a:uFillTx/>
                <a:latin typeface="Graphit"/>
                <a:ea typeface="+mn-ea"/>
              </a:rPr>
              <a:t>مرن</a:t>
            </a:r>
            <a:endParaRPr lang="en-US" sz="1400" dirty="0"/>
          </a:p>
        </p:txBody>
      </p:sp>
    </p:spTree>
    <p:extLst>
      <p:ext uri="{BB962C8B-B14F-4D97-AF65-F5344CB8AC3E}">
        <p14:creationId xmlns:p14="http://schemas.microsoft.com/office/powerpoint/2010/main" val="12167595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9B64A191-7F19-7273-8742-D182B8771A15}"/>
              </a:ext>
            </a:extLst>
          </p:cNvPr>
          <p:cNvGrpSpPr/>
          <p:nvPr/>
        </p:nvGrpSpPr>
        <p:grpSpPr>
          <a:xfrm flipH="1">
            <a:off x="0" y="0"/>
            <a:ext cx="12192000" cy="6858000"/>
            <a:chOff x="0" y="0"/>
            <a:chExt cx="12192000" cy="6858000"/>
          </a:xfrm>
        </p:grpSpPr>
        <p:pic>
          <p:nvPicPr>
            <p:cNvPr id="13" name="Picture 12" descr="A construction site with cranes&#10;&#10;AI-generated content may be incorrect.">
              <a:extLst>
                <a:ext uri="{FF2B5EF4-FFF2-40B4-BE49-F238E27FC236}">
                  <a16:creationId xmlns:a16="http://schemas.microsoft.com/office/drawing/2014/main" id="{2EF3F724-8E41-DBB4-84A4-9FD15E4E7487}"/>
                </a:ext>
              </a:extLst>
            </p:cNvPr>
            <p:cNvPicPr>
              <a:picLocks noChangeAspect="1"/>
            </p:cNvPicPr>
            <p:nvPr/>
          </p:nvPicPr>
          <p:blipFill>
            <a:blip r:embed="rId2">
              <a:extLst>
                <a:ext uri="{28A0092B-C50C-407E-A947-70E740481C1C}">
                  <a14:useLocalDpi xmlns:a14="http://schemas.microsoft.com/office/drawing/2010/main" val="0"/>
                </a:ext>
              </a:extLst>
            </a:blip>
            <a:srcRect l="892" t="1361" r="680" b="1357"/>
            <a:stretch/>
          </p:blipFill>
          <p:spPr>
            <a:xfrm>
              <a:off x="0" y="0"/>
              <a:ext cx="8841658" cy="6858000"/>
            </a:xfrm>
            <a:prstGeom prst="rect">
              <a:avLst/>
            </a:prstGeom>
          </p:spPr>
        </p:pic>
        <p:sp>
          <p:nvSpPr>
            <p:cNvPr id="3" name="Rectangle 2">
              <a:extLst>
                <a:ext uri="{FF2B5EF4-FFF2-40B4-BE49-F238E27FC236}">
                  <a16:creationId xmlns:a16="http://schemas.microsoft.com/office/drawing/2014/main" id="{C25AA86A-5B32-A752-FDC4-027792040D6F}"/>
                </a:ext>
              </a:extLst>
            </p:cNvPr>
            <p:cNvSpPr/>
            <p:nvPr/>
          </p:nvSpPr>
          <p:spPr>
            <a:xfrm>
              <a:off x="8841658" y="0"/>
              <a:ext cx="3350342" cy="6846365"/>
            </a:xfrm>
            <a:prstGeom prst="rect">
              <a:avLst/>
            </a:prstGeom>
            <a:solidFill>
              <a:schemeClr val="accent6">
                <a:alpha val="3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raphit"/>
                <a:ea typeface="+mn-ea"/>
              </a:endParaRPr>
            </a:p>
          </p:txBody>
        </p:sp>
      </p:grpSp>
      <p:pic>
        <p:nvPicPr>
          <p:cNvPr id="7" name="Graphic 6">
            <a:extLst>
              <a:ext uri="{FF2B5EF4-FFF2-40B4-BE49-F238E27FC236}">
                <a16:creationId xmlns:a16="http://schemas.microsoft.com/office/drawing/2014/main" id="{6943E2BA-65AC-56C3-0AE7-0BC7CE0A6BC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42834" y="640234"/>
            <a:ext cx="1715355" cy="529742"/>
          </a:xfrm>
          <a:prstGeom prst="rect">
            <a:avLst/>
          </a:prstGeom>
        </p:spPr>
      </p:pic>
      <p:cxnSp>
        <p:nvCxnSpPr>
          <p:cNvPr id="9" name="Straight Connector 8">
            <a:extLst>
              <a:ext uri="{FF2B5EF4-FFF2-40B4-BE49-F238E27FC236}">
                <a16:creationId xmlns:a16="http://schemas.microsoft.com/office/drawing/2014/main" id="{DA34A2DB-DD35-DA27-BE70-C3F816FC6D99}"/>
              </a:ext>
            </a:extLst>
          </p:cNvPr>
          <p:cNvCxnSpPr/>
          <p:nvPr/>
        </p:nvCxnSpPr>
        <p:spPr>
          <a:xfrm>
            <a:off x="609600" y="6211957"/>
            <a:ext cx="10621617"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77" name="Graphic 60">
            <a:extLst>
              <a:ext uri="{FF2B5EF4-FFF2-40B4-BE49-F238E27FC236}">
                <a16:creationId xmlns:a16="http://schemas.microsoft.com/office/drawing/2014/main" id="{1877E1D0-9009-CF59-9C45-C80C5B985908}"/>
              </a:ext>
            </a:extLst>
          </p:cNvPr>
          <p:cNvGrpSpPr/>
          <p:nvPr/>
        </p:nvGrpSpPr>
        <p:grpSpPr>
          <a:xfrm>
            <a:off x="7257774" y="2681953"/>
            <a:ext cx="385617" cy="367496"/>
            <a:chOff x="5499971" y="4401932"/>
            <a:chExt cx="385617" cy="367496"/>
          </a:xfrm>
          <a:solidFill>
            <a:srgbClr val="CDDDFF"/>
          </a:solidFill>
        </p:grpSpPr>
        <p:sp>
          <p:nvSpPr>
            <p:cNvPr id="78" name="Freeform: Shape 77">
              <a:extLst>
                <a:ext uri="{FF2B5EF4-FFF2-40B4-BE49-F238E27FC236}">
                  <a16:creationId xmlns:a16="http://schemas.microsoft.com/office/drawing/2014/main" id="{9B9EFEBB-F606-3189-F9DA-0037477A076F}"/>
                </a:ext>
              </a:extLst>
            </p:cNvPr>
            <p:cNvSpPr/>
            <p:nvPr/>
          </p:nvSpPr>
          <p:spPr>
            <a:xfrm>
              <a:off x="5545718" y="4575796"/>
              <a:ext cx="92761" cy="92761"/>
            </a:xfrm>
            <a:custGeom>
              <a:avLst/>
              <a:gdLst>
                <a:gd name="connsiteX0" fmla="*/ 61841 w 92761"/>
                <a:gd name="connsiteY0" fmla="*/ 0 h 92761"/>
                <a:gd name="connsiteX1" fmla="*/ 61841 w 92761"/>
                <a:gd name="connsiteY1" fmla="*/ 37890 h 92761"/>
                <a:gd name="connsiteX2" fmla="*/ 30794 w 92761"/>
                <a:gd name="connsiteY2" fmla="*/ 37890 h 92761"/>
                <a:gd name="connsiteX3" fmla="*/ 30794 w 92761"/>
                <a:gd name="connsiteY3" fmla="*/ 0 h 92761"/>
                <a:gd name="connsiteX4" fmla="*/ 0 w 92761"/>
                <a:gd name="connsiteY4" fmla="*/ 0 h 92761"/>
                <a:gd name="connsiteX5" fmla="*/ 0 w 92761"/>
                <a:gd name="connsiteY5" fmla="*/ 86552 h 92761"/>
                <a:gd name="connsiteX6" fmla="*/ 6209 w 92761"/>
                <a:gd name="connsiteY6" fmla="*/ 92761 h 92761"/>
                <a:gd name="connsiteX7" fmla="*/ 86552 w 92761"/>
                <a:gd name="connsiteY7" fmla="*/ 92761 h 92761"/>
                <a:gd name="connsiteX8" fmla="*/ 92761 w 92761"/>
                <a:gd name="connsiteY8" fmla="*/ 86552 h 92761"/>
                <a:gd name="connsiteX9" fmla="*/ 92761 w 92761"/>
                <a:gd name="connsiteY9" fmla="*/ 0 h 92761"/>
                <a:gd name="connsiteX10" fmla="*/ 61967 w 92761"/>
                <a:gd name="connsiteY10" fmla="*/ 0 h 92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761" h="92761">
                  <a:moveTo>
                    <a:pt x="61841" y="0"/>
                  </a:moveTo>
                  <a:lnTo>
                    <a:pt x="61841" y="37890"/>
                  </a:lnTo>
                  <a:lnTo>
                    <a:pt x="30794" y="37890"/>
                  </a:lnTo>
                  <a:lnTo>
                    <a:pt x="30794" y="0"/>
                  </a:lnTo>
                  <a:lnTo>
                    <a:pt x="0" y="0"/>
                  </a:lnTo>
                  <a:lnTo>
                    <a:pt x="0" y="86552"/>
                  </a:lnTo>
                  <a:cubicBezTo>
                    <a:pt x="0" y="89973"/>
                    <a:pt x="2788" y="92761"/>
                    <a:pt x="6209" y="92761"/>
                  </a:cubicBezTo>
                  <a:lnTo>
                    <a:pt x="86552" y="92761"/>
                  </a:lnTo>
                  <a:cubicBezTo>
                    <a:pt x="89973" y="92761"/>
                    <a:pt x="92761" y="89973"/>
                    <a:pt x="92761" y="86552"/>
                  </a:cubicBezTo>
                  <a:lnTo>
                    <a:pt x="92761" y="0"/>
                  </a:lnTo>
                  <a:lnTo>
                    <a:pt x="61967" y="0"/>
                  </a:lnTo>
                  <a:close/>
                </a:path>
              </a:pathLst>
            </a:custGeom>
            <a:solidFill>
              <a:srgbClr val="CDDDFF"/>
            </a:solidFill>
            <a:ln w="12656" cap="flat">
              <a:noFill/>
              <a:prstDash val="solid"/>
              <a:miter/>
            </a:ln>
          </p:spPr>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79" name="Freeform: Shape 78">
              <a:extLst>
                <a:ext uri="{FF2B5EF4-FFF2-40B4-BE49-F238E27FC236}">
                  <a16:creationId xmlns:a16="http://schemas.microsoft.com/office/drawing/2014/main" id="{61B4DB43-5880-7F3A-1A1A-FD963CE51822}"/>
                </a:ext>
              </a:extLst>
            </p:cNvPr>
            <p:cNvSpPr/>
            <p:nvPr/>
          </p:nvSpPr>
          <p:spPr>
            <a:xfrm>
              <a:off x="5646590" y="4676668"/>
              <a:ext cx="92761" cy="92761"/>
            </a:xfrm>
            <a:custGeom>
              <a:avLst/>
              <a:gdLst>
                <a:gd name="connsiteX0" fmla="*/ 61841 w 92761"/>
                <a:gd name="connsiteY0" fmla="*/ 37890 h 92761"/>
                <a:gd name="connsiteX1" fmla="*/ 30794 w 92761"/>
                <a:gd name="connsiteY1" fmla="*/ 37890 h 92761"/>
                <a:gd name="connsiteX2" fmla="*/ 30794 w 92761"/>
                <a:gd name="connsiteY2" fmla="*/ 0 h 92761"/>
                <a:gd name="connsiteX3" fmla="*/ 0 w 92761"/>
                <a:gd name="connsiteY3" fmla="*/ 0 h 92761"/>
                <a:gd name="connsiteX4" fmla="*/ 0 w 92761"/>
                <a:gd name="connsiteY4" fmla="*/ 86552 h 92761"/>
                <a:gd name="connsiteX5" fmla="*/ 6209 w 92761"/>
                <a:gd name="connsiteY5" fmla="*/ 92761 h 92761"/>
                <a:gd name="connsiteX6" fmla="*/ 86552 w 92761"/>
                <a:gd name="connsiteY6" fmla="*/ 92761 h 92761"/>
                <a:gd name="connsiteX7" fmla="*/ 92761 w 92761"/>
                <a:gd name="connsiteY7" fmla="*/ 86552 h 92761"/>
                <a:gd name="connsiteX8" fmla="*/ 92761 w 92761"/>
                <a:gd name="connsiteY8" fmla="*/ 0 h 92761"/>
                <a:gd name="connsiteX9" fmla="*/ 61968 w 92761"/>
                <a:gd name="connsiteY9" fmla="*/ 0 h 92761"/>
                <a:gd name="connsiteX10" fmla="*/ 61968 w 92761"/>
                <a:gd name="connsiteY10" fmla="*/ 37890 h 92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761" h="92761">
                  <a:moveTo>
                    <a:pt x="61841" y="37890"/>
                  </a:moveTo>
                  <a:lnTo>
                    <a:pt x="30794" y="37890"/>
                  </a:lnTo>
                  <a:lnTo>
                    <a:pt x="30794" y="0"/>
                  </a:lnTo>
                  <a:lnTo>
                    <a:pt x="0" y="0"/>
                  </a:lnTo>
                  <a:lnTo>
                    <a:pt x="0" y="86552"/>
                  </a:lnTo>
                  <a:cubicBezTo>
                    <a:pt x="0" y="89973"/>
                    <a:pt x="2788" y="92761"/>
                    <a:pt x="6209" y="92761"/>
                  </a:cubicBezTo>
                  <a:lnTo>
                    <a:pt x="86552" y="92761"/>
                  </a:lnTo>
                  <a:cubicBezTo>
                    <a:pt x="89973" y="92761"/>
                    <a:pt x="92761" y="89973"/>
                    <a:pt x="92761" y="86552"/>
                  </a:cubicBezTo>
                  <a:lnTo>
                    <a:pt x="92761" y="0"/>
                  </a:lnTo>
                  <a:lnTo>
                    <a:pt x="61968" y="0"/>
                  </a:lnTo>
                  <a:lnTo>
                    <a:pt x="61968" y="37890"/>
                  </a:lnTo>
                  <a:close/>
                </a:path>
              </a:pathLst>
            </a:custGeom>
            <a:solidFill>
              <a:srgbClr val="CDDDFF"/>
            </a:solidFill>
            <a:ln w="12656" cap="flat">
              <a:noFill/>
              <a:prstDash val="solid"/>
              <a:miter/>
            </a:ln>
          </p:spPr>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80" name="Freeform: Shape 79">
              <a:extLst>
                <a:ext uri="{FF2B5EF4-FFF2-40B4-BE49-F238E27FC236}">
                  <a16:creationId xmlns:a16="http://schemas.microsoft.com/office/drawing/2014/main" id="{68B9E2DF-2382-BF12-5C6F-1E64F90D31EC}"/>
                </a:ext>
              </a:extLst>
            </p:cNvPr>
            <p:cNvSpPr/>
            <p:nvPr/>
          </p:nvSpPr>
          <p:spPr>
            <a:xfrm>
              <a:off x="5545718" y="4676668"/>
              <a:ext cx="92761" cy="92761"/>
            </a:xfrm>
            <a:custGeom>
              <a:avLst/>
              <a:gdLst>
                <a:gd name="connsiteX0" fmla="*/ 61841 w 92761"/>
                <a:gd name="connsiteY0" fmla="*/ 0 h 92761"/>
                <a:gd name="connsiteX1" fmla="*/ 61841 w 92761"/>
                <a:gd name="connsiteY1" fmla="*/ 37890 h 92761"/>
                <a:gd name="connsiteX2" fmla="*/ 30794 w 92761"/>
                <a:gd name="connsiteY2" fmla="*/ 37890 h 92761"/>
                <a:gd name="connsiteX3" fmla="*/ 30794 w 92761"/>
                <a:gd name="connsiteY3" fmla="*/ 0 h 92761"/>
                <a:gd name="connsiteX4" fmla="*/ 0 w 92761"/>
                <a:gd name="connsiteY4" fmla="*/ 0 h 92761"/>
                <a:gd name="connsiteX5" fmla="*/ 0 w 92761"/>
                <a:gd name="connsiteY5" fmla="*/ 86552 h 92761"/>
                <a:gd name="connsiteX6" fmla="*/ 6209 w 92761"/>
                <a:gd name="connsiteY6" fmla="*/ 92761 h 92761"/>
                <a:gd name="connsiteX7" fmla="*/ 86552 w 92761"/>
                <a:gd name="connsiteY7" fmla="*/ 92761 h 92761"/>
                <a:gd name="connsiteX8" fmla="*/ 92761 w 92761"/>
                <a:gd name="connsiteY8" fmla="*/ 86552 h 92761"/>
                <a:gd name="connsiteX9" fmla="*/ 92761 w 92761"/>
                <a:gd name="connsiteY9" fmla="*/ 0 h 92761"/>
                <a:gd name="connsiteX10" fmla="*/ 61967 w 92761"/>
                <a:gd name="connsiteY10" fmla="*/ 0 h 92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761" h="92761">
                  <a:moveTo>
                    <a:pt x="61841" y="0"/>
                  </a:moveTo>
                  <a:lnTo>
                    <a:pt x="61841" y="37890"/>
                  </a:lnTo>
                  <a:lnTo>
                    <a:pt x="30794" y="37890"/>
                  </a:lnTo>
                  <a:lnTo>
                    <a:pt x="30794" y="0"/>
                  </a:lnTo>
                  <a:lnTo>
                    <a:pt x="0" y="0"/>
                  </a:lnTo>
                  <a:lnTo>
                    <a:pt x="0" y="86552"/>
                  </a:lnTo>
                  <a:cubicBezTo>
                    <a:pt x="0" y="89973"/>
                    <a:pt x="2788" y="92761"/>
                    <a:pt x="6209" y="92761"/>
                  </a:cubicBezTo>
                  <a:lnTo>
                    <a:pt x="86552" y="92761"/>
                  </a:lnTo>
                  <a:cubicBezTo>
                    <a:pt x="89973" y="92761"/>
                    <a:pt x="92761" y="89973"/>
                    <a:pt x="92761" y="86552"/>
                  </a:cubicBezTo>
                  <a:lnTo>
                    <a:pt x="92761" y="0"/>
                  </a:lnTo>
                  <a:lnTo>
                    <a:pt x="61967" y="0"/>
                  </a:lnTo>
                  <a:close/>
                </a:path>
              </a:pathLst>
            </a:custGeom>
            <a:solidFill>
              <a:srgbClr val="CDDDFF"/>
            </a:solidFill>
            <a:ln w="12656" cap="flat">
              <a:noFill/>
              <a:prstDash val="solid"/>
              <a:miter/>
            </a:ln>
          </p:spPr>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81" name="Freeform: Shape 80">
              <a:extLst>
                <a:ext uri="{FF2B5EF4-FFF2-40B4-BE49-F238E27FC236}">
                  <a16:creationId xmlns:a16="http://schemas.microsoft.com/office/drawing/2014/main" id="{3E82E3A1-FFD1-B507-2A7E-57B10A9A6D61}"/>
                </a:ext>
              </a:extLst>
            </p:cNvPr>
            <p:cNvSpPr/>
            <p:nvPr/>
          </p:nvSpPr>
          <p:spPr>
            <a:xfrm>
              <a:off x="5747334" y="4575796"/>
              <a:ext cx="92761" cy="92761"/>
            </a:xfrm>
            <a:custGeom>
              <a:avLst/>
              <a:gdLst>
                <a:gd name="connsiteX0" fmla="*/ 61841 w 92761"/>
                <a:gd name="connsiteY0" fmla="*/ 37890 h 92761"/>
                <a:gd name="connsiteX1" fmla="*/ 30794 w 92761"/>
                <a:gd name="connsiteY1" fmla="*/ 37890 h 92761"/>
                <a:gd name="connsiteX2" fmla="*/ 30794 w 92761"/>
                <a:gd name="connsiteY2" fmla="*/ 0 h 92761"/>
                <a:gd name="connsiteX3" fmla="*/ 0 w 92761"/>
                <a:gd name="connsiteY3" fmla="*/ 0 h 92761"/>
                <a:gd name="connsiteX4" fmla="*/ 0 w 92761"/>
                <a:gd name="connsiteY4" fmla="*/ 86552 h 92761"/>
                <a:gd name="connsiteX5" fmla="*/ 6209 w 92761"/>
                <a:gd name="connsiteY5" fmla="*/ 92761 h 92761"/>
                <a:gd name="connsiteX6" fmla="*/ 86552 w 92761"/>
                <a:gd name="connsiteY6" fmla="*/ 92761 h 92761"/>
                <a:gd name="connsiteX7" fmla="*/ 92761 w 92761"/>
                <a:gd name="connsiteY7" fmla="*/ 86552 h 92761"/>
                <a:gd name="connsiteX8" fmla="*/ 92761 w 92761"/>
                <a:gd name="connsiteY8" fmla="*/ 0 h 92761"/>
                <a:gd name="connsiteX9" fmla="*/ 61967 w 92761"/>
                <a:gd name="connsiteY9" fmla="*/ 0 h 92761"/>
                <a:gd name="connsiteX10" fmla="*/ 61967 w 92761"/>
                <a:gd name="connsiteY10" fmla="*/ 37890 h 92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761" h="92761">
                  <a:moveTo>
                    <a:pt x="61841" y="37890"/>
                  </a:moveTo>
                  <a:lnTo>
                    <a:pt x="30794" y="37890"/>
                  </a:lnTo>
                  <a:lnTo>
                    <a:pt x="30794" y="0"/>
                  </a:lnTo>
                  <a:lnTo>
                    <a:pt x="0" y="0"/>
                  </a:lnTo>
                  <a:lnTo>
                    <a:pt x="0" y="86552"/>
                  </a:lnTo>
                  <a:cubicBezTo>
                    <a:pt x="0" y="89973"/>
                    <a:pt x="2788" y="92761"/>
                    <a:pt x="6209" y="92761"/>
                  </a:cubicBezTo>
                  <a:lnTo>
                    <a:pt x="86552" y="92761"/>
                  </a:lnTo>
                  <a:cubicBezTo>
                    <a:pt x="89973" y="92761"/>
                    <a:pt x="92761" y="89973"/>
                    <a:pt x="92761" y="86552"/>
                  </a:cubicBezTo>
                  <a:lnTo>
                    <a:pt x="92761" y="0"/>
                  </a:lnTo>
                  <a:lnTo>
                    <a:pt x="61967" y="0"/>
                  </a:lnTo>
                  <a:lnTo>
                    <a:pt x="61967" y="37890"/>
                  </a:lnTo>
                  <a:close/>
                </a:path>
              </a:pathLst>
            </a:custGeom>
            <a:solidFill>
              <a:srgbClr val="CDDDFF"/>
            </a:solidFill>
            <a:ln w="12656" cap="flat">
              <a:noFill/>
              <a:prstDash val="solid"/>
              <a:miter/>
            </a:ln>
          </p:spPr>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82" name="Freeform: Shape 81">
              <a:extLst>
                <a:ext uri="{FF2B5EF4-FFF2-40B4-BE49-F238E27FC236}">
                  <a16:creationId xmlns:a16="http://schemas.microsoft.com/office/drawing/2014/main" id="{09C059E0-DA3D-0F67-8EA6-FFF05BF11C3D}"/>
                </a:ext>
              </a:extLst>
            </p:cNvPr>
            <p:cNvSpPr/>
            <p:nvPr/>
          </p:nvSpPr>
          <p:spPr>
            <a:xfrm>
              <a:off x="5499971" y="4401932"/>
              <a:ext cx="385617" cy="367496"/>
            </a:xfrm>
            <a:custGeom>
              <a:avLst/>
              <a:gdLst>
                <a:gd name="connsiteX0" fmla="*/ 192872 w 385617"/>
                <a:gd name="connsiteY0" fmla="*/ 0 h 367496"/>
                <a:gd name="connsiteX1" fmla="*/ 0 w 385617"/>
                <a:gd name="connsiteY1" fmla="*/ 76414 h 367496"/>
                <a:gd name="connsiteX2" fmla="*/ 0 w 385617"/>
                <a:gd name="connsiteY2" fmla="*/ 367496 h 367496"/>
                <a:gd name="connsiteX3" fmla="*/ 29527 w 385617"/>
                <a:gd name="connsiteY3" fmla="*/ 367496 h 367496"/>
                <a:gd name="connsiteX4" fmla="*/ 29527 w 385617"/>
                <a:gd name="connsiteY4" fmla="*/ 105687 h 367496"/>
                <a:gd name="connsiteX5" fmla="*/ 356091 w 385617"/>
                <a:gd name="connsiteY5" fmla="*/ 105687 h 367496"/>
                <a:gd name="connsiteX6" fmla="*/ 356091 w 385617"/>
                <a:gd name="connsiteY6" fmla="*/ 367496 h 367496"/>
                <a:gd name="connsiteX7" fmla="*/ 385618 w 385617"/>
                <a:gd name="connsiteY7" fmla="*/ 367496 h 367496"/>
                <a:gd name="connsiteX8" fmla="*/ 385618 w 385617"/>
                <a:gd name="connsiteY8" fmla="*/ 76414 h 367496"/>
                <a:gd name="connsiteX9" fmla="*/ 192746 w 385617"/>
                <a:gd name="connsiteY9" fmla="*/ 0 h 367496"/>
                <a:gd name="connsiteX10" fmla="*/ 239253 w 385617"/>
                <a:gd name="connsiteY10" fmla="*/ 76794 h 367496"/>
                <a:gd name="connsiteX11" fmla="*/ 234437 w 385617"/>
                <a:gd name="connsiteY11" fmla="*/ 81610 h 367496"/>
                <a:gd name="connsiteX12" fmla="*/ 151307 w 385617"/>
                <a:gd name="connsiteY12" fmla="*/ 81610 h 367496"/>
                <a:gd name="connsiteX13" fmla="*/ 146492 w 385617"/>
                <a:gd name="connsiteY13" fmla="*/ 76794 h 367496"/>
                <a:gd name="connsiteX14" fmla="*/ 146492 w 385617"/>
                <a:gd name="connsiteY14" fmla="*/ 62474 h 367496"/>
                <a:gd name="connsiteX15" fmla="*/ 151307 w 385617"/>
                <a:gd name="connsiteY15" fmla="*/ 57659 h 367496"/>
                <a:gd name="connsiteX16" fmla="*/ 234437 w 385617"/>
                <a:gd name="connsiteY16" fmla="*/ 57659 h 367496"/>
                <a:gd name="connsiteX17" fmla="*/ 239253 w 385617"/>
                <a:gd name="connsiteY17" fmla="*/ 62474 h 367496"/>
                <a:gd name="connsiteX18" fmla="*/ 239253 w 385617"/>
                <a:gd name="connsiteY18" fmla="*/ 76794 h 36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85617" h="367496">
                  <a:moveTo>
                    <a:pt x="192872" y="0"/>
                  </a:moveTo>
                  <a:lnTo>
                    <a:pt x="0" y="76414"/>
                  </a:lnTo>
                  <a:lnTo>
                    <a:pt x="0" y="367496"/>
                  </a:lnTo>
                  <a:lnTo>
                    <a:pt x="29527" y="367496"/>
                  </a:lnTo>
                  <a:lnTo>
                    <a:pt x="29527" y="105687"/>
                  </a:lnTo>
                  <a:lnTo>
                    <a:pt x="356091" y="105687"/>
                  </a:lnTo>
                  <a:lnTo>
                    <a:pt x="356091" y="367496"/>
                  </a:lnTo>
                  <a:lnTo>
                    <a:pt x="385618" y="367496"/>
                  </a:lnTo>
                  <a:lnTo>
                    <a:pt x="385618" y="76414"/>
                  </a:lnTo>
                  <a:lnTo>
                    <a:pt x="192746" y="0"/>
                  </a:lnTo>
                  <a:close/>
                  <a:moveTo>
                    <a:pt x="239253" y="76794"/>
                  </a:moveTo>
                  <a:cubicBezTo>
                    <a:pt x="239253" y="79455"/>
                    <a:pt x="237099" y="81610"/>
                    <a:pt x="234437" y="81610"/>
                  </a:cubicBezTo>
                  <a:lnTo>
                    <a:pt x="151307" y="81610"/>
                  </a:lnTo>
                  <a:cubicBezTo>
                    <a:pt x="148646" y="81610"/>
                    <a:pt x="146492" y="79455"/>
                    <a:pt x="146492" y="76794"/>
                  </a:cubicBezTo>
                  <a:lnTo>
                    <a:pt x="146492" y="62474"/>
                  </a:lnTo>
                  <a:cubicBezTo>
                    <a:pt x="146492" y="59813"/>
                    <a:pt x="148646" y="57659"/>
                    <a:pt x="151307" y="57659"/>
                  </a:cubicBezTo>
                  <a:lnTo>
                    <a:pt x="234437" y="57659"/>
                  </a:lnTo>
                  <a:cubicBezTo>
                    <a:pt x="237099" y="57659"/>
                    <a:pt x="239253" y="59813"/>
                    <a:pt x="239253" y="62474"/>
                  </a:cubicBezTo>
                  <a:lnTo>
                    <a:pt x="239253" y="76794"/>
                  </a:lnTo>
                  <a:close/>
                </a:path>
              </a:pathLst>
            </a:custGeom>
            <a:solidFill>
              <a:srgbClr val="CDDDFF"/>
            </a:solidFill>
            <a:ln w="12656" cap="flat">
              <a:noFill/>
              <a:prstDash val="solid"/>
              <a:miter/>
            </a:ln>
          </p:spPr>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83" name="Freeform: Shape 82">
              <a:extLst>
                <a:ext uri="{FF2B5EF4-FFF2-40B4-BE49-F238E27FC236}">
                  <a16:creationId xmlns:a16="http://schemas.microsoft.com/office/drawing/2014/main" id="{AA043720-C7B0-2419-4DF3-43E250B4BDF7}"/>
                </a:ext>
              </a:extLst>
            </p:cNvPr>
            <p:cNvSpPr/>
            <p:nvPr/>
          </p:nvSpPr>
          <p:spPr>
            <a:xfrm>
              <a:off x="5747334" y="4676668"/>
              <a:ext cx="92761" cy="92761"/>
            </a:xfrm>
            <a:custGeom>
              <a:avLst/>
              <a:gdLst>
                <a:gd name="connsiteX0" fmla="*/ 61841 w 92761"/>
                <a:gd name="connsiteY0" fmla="*/ 37890 h 92761"/>
                <a:gd name="connsiteX1" fmla="*/ 30794 w 92761"/>
                <a:gd name="connsiteY1" fmla="*/ 37890 h 92761"/>
                <a:gd name="connsiteX2" fmla="*/ 30794 w 92761"/>
                <a:gd name="connsiteY2" fmla="*/ 0 h 92761"/>
                <a:gd name="connsiteX3" fmla="*/ 0 w 92761"/>
                <a:gd name="connsiteY3" fmla="*/ 0 h 92761"/>
                <a:gd name="connsiteX4" fmla="*/ 0 w 92761"/>
                <a:gd name="connsiteY4" fmla="*/ 86552 h 92761"/>
                <a:gd name="connsiteX5" fmla="*/ 6209 w 92761"/>
                <a:gd name="connsiteY5" fmla="*/ 92761 h 92761"/>
                <a:gd name="connsiteX6" fmla="*/ 86552 w 92761"/>
                <a:gd name="connsiteY6" fmla="*/ 92761 h 92761"/>
                <a:gd name="connsiteX7" fmla="*/ 92761 w 92761"/>
                <a:gd name="connsiteY7" fmla="*/ 86552 h 92761"/>
                <a:gd name="connsiteX8" fmla="*/ 92761 w 92761"/>
                <a:gd name="connsiteY8" fmla="*/ 0 h 92761"/>
                <a:gd name="connsiteX9" fmla="*/ 61967 w 92761"/>
                <a:gd name="connsiteY9" fmla="*/ 0 h 92761"/>
                <a:gd name="connsiteX10" fmla="*/ 61967 w 92761"/>
                <a:gd name="connsiteY10" fmla="*/ 37890 h 92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761" h="92761">
                  <a:moveTo>
                    <a:pt x="61841" y="37890"/>
                  </a:moveTo>
                  <a:lnTo>
                    <a:pt x="30794" y="37890"/>
                  </a:lnTo>
                  <a:lnTo>
                    <a:pt x="30794" y="0"/>
                  </a:lnTo>
                  <a:lnTo>
                    <a:pt x="0" y="0"/>
                  </a:lnTo>
                  <a:lnTo>
                    <a:pt x="0" y="86552"/>
                  </a:lnTo>
                  <a:cubicBezTo>
                    <a:pt x="0" y="89973"/>
                    <a:pt x="2788" y="92761"/>
                    <a:pt x="6209" y="92761"/>
                  </a:cubicBezTo>
                  <a:lnTo>
                    <a:pt x="86552" y="92761"/>
                  </a:lnTo>
                  <a:cubicBezTo>
                    <a:pt x="89973" y="92761"/>
                    <a:pt x="92761" y="89973"/>
                    <a:pt x="92761" y="86552"/>
                  </a:cubicBezTo>
                  <a:lnTo>
                    <a:pt x="92761" y="0"/>
                  </a:lnTo>
                  <a:lnTo>
                    <a:pt x="61967" y="0"/>
                  </a:lnTo>
                  <a:lnTo>
                    <a:pt x="61967" y="37890"/>
                  </a:lnTo>
                  <a:close/>
                </a:path>
              </a:pathLst>
            </a:custGeom>
            <a:solidFill>
              <a:srgbClr val="CDDDFF"/>
            </a:solidFill>
            <a:ln w="12656" cap="flat">
              <a:noFill/>
              <a:prstDash val="solid"/>
              <a:miter/>
            </a:ln>
          </p:spPr>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grpSp>
      <p:sp>
        <p:nvSpPr>
          <p:cNvPr id="2" name="TextBox 1">
            <a:extLst>
              <a:ext uri="{FF2B5EF4-FFF2-40B4-BE49-F238E27FC236}">
                <a16:creationId xmlns:a16="http://schemas.microsoft.com/office/drawing/2014/main" id="{F5F9F563-C0E0-633C-7CF9-B65FF770E102}"/>
              </a:ext>
            </a:extLst>
          </p:cNvPr>
          <p:cNvSpPr txBox="1"/>
          <p:nvPr/>
        </p:nvSpPr>
        <p:spPr>
          <a:xfrm flipH="1">
            <a:off x="7847070" y="5194893"/>
            <a:ext cx="3428648" cy="33855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600" b="0" i="0" u="none" strike="noStrike" kern="1200" cap="none" spc="0" normalizeH="0" baseline="0" noProof="0" dirty="0">
                <a:ln>
                  <a:noFill/>
                </a:ln>
                <a:solidFill>
                  <a:prstClr val="white"/>
                </a:solidFill>
                <a:effectLst/>
                <a:uLnTx/>
                <a:uFillTx/>
                <a:latin typeface="Graphit"/>
                <a:ea typeface="+mn-ea"/>
              </a:rPr>
              <a:t>ضمان الجودة</a:t>
            </a:r>
            <a:endParaRPr kumimoji="0" lang="en-US" sz="1600" b="0" i="0" u="none" strike="noStrike" kern="1200" cap="none" spc="0" normalizeH="0" baseline="0" noProof="0" dirty="0">
              <a:ln>
                <a:noFill/>
              </a:ln>
              <a:solidFill>
                <a:prstClr val="white"/>
              </a:solidFill>
              <a:effectLst/>
              <a:uLnTx/>
              <a:uFillTx/>
              <a:latin typeface="Graphit"/>
              <a:ea typeface="+mn-ea"/>
            </a:endParaRPr>
          </a:p>
        </p:txBody>
      </p:sp>
      <p:sp>
        <p:nvSpPr>
          <p:cNvPr id="64" name="Freeform: Shape 63">
            <a:extLst>
              <a:ext uri="{FF2B5EF4-FFF2-40B4-BE49-F238E27FC236}">
                <a16:creationId xmlns:a16="http://schemas.microsoft.com/office/drawing/2014/main" id="{CCB53627-5C9A-E72B-25D9-C520DE65586E}"/>
              </a:ext>
            </a:extLst>
          </p:cNvPr>
          <p:cNvSpPr/>
          <p:nvPr/>
        </p:nvSpPr>
        <p:spPr>
          <a:xfrm>
            <a:off x="11383033" y="5190604"/>
            <a:ext cx="367376" cy="454288"/>
          </a:xfrm>
          <a:custGeom>
            <a:avLst/>
            <a:gdLst>
              <a:gd name="connsiteX0" fmla="*/ 221341 w 367376"/>
              <a:gd name="connsiteY0" fmla="*/ 376652 h 454288"/>
              <a:gd name="connsiteX1" fmla="*/ 256570 w 367376"/>
              <a:gd name="connsiteY1" fmla="*/ 452306 h 454288"/>
              <a:gd name="connsiteX2" fmla="*/ 262653 w 367376"/>
              <a:gd name="connsiteY2" fmla="*/ 452559 h 454288"/>
              <a:gd name="connsiteX3" fmla="*/ 289264 w 367376"/>
              <a:gd name="connsiteY3" fmla="*/ 406685 h 454288"/>
              <a:gd name="connsiteX4" fmla="*/ 341601 w 367376"/>
              <a:gd name="connsiteY4" fmla="*/ 415809 h 454288"/>
              <a:gd name="connsiteX5" fmla="*/ 345276 w 367376"/>
              <a:gd name="connsiteY5" fmla="*/ 410994 h 454288"/>
              <a:gd name="connsiteX6" fmla="*/ 303584 w 367376"/>
              <a:gd name="connsiteY6" fmla="*/ 321401 h 454288"/>
              <a:gd name="connsiteX7" fmla="*/ 279000 w 367376"/>
              <a:gd name="connsiteY7" fmla="*/ 353715 h 454288"/>
              <a:gd name="connsiteX8" fmla="*/ 221214 w 367376"/>
              <a:gd name="connsiteY8" fmla="*/ 376652 h 454288"/>
              <a:gd name="connsiteX9" fmla="*/ 221214 w 367376"/>
              <a:gd name="connsiteY9" fmla="*/ 376652 h 454288"/>
              <a:gd name="connsiteX10" fmla="*/ 188646 w 367376"/>
              <a:gd name="connsiteY10" fmla="*/ 193031 h 454288"/>
              <a:gd name="connsiteX11" fmla="*/ 331083 w 367376"/>
              <a:gd name="connsiteY11" fmla="*/ 29051 h 454288"/>
              <a:gd name="connsiteX12" fmla="*/ 358582 w 367376"/>
              <a:gd name="connsiteY12" fmla="*/ 29051 h 454288"/>
              <a:gd name="connsiteX13" fmla="*/ 358582 w 367376"/>
              <a:gd name="connsiteY13" fmla="*/ 56550 h 454288"/>
              <a:gd name="connsiteX14" fmla="*/ 202332 w 367376"/>
              <a:gd name="connsiteY14" fmla="*/ 234469 h 454288"/>
              <a:gd name="connsiteX15" fmla="*/ 174707 w 367376"/>
              <a:gd name="connsiteY15" fmla="*/ 234469 h 454288"/>
              <a:gd name="connsiteX16" fmla="*/ 120596 w 367376"/>
              <a:gd name="connsiteY16" fmla="*/ 180358 h 454288"/>
              <a:gd name="connsiteX17" fmla="*/ 120596 w 367376"/>
              <a:gd name="connsiteY17" fmla="*/ 152733 h 454288"/>
              <a:gd name="connsiteX18" fmla="*/ 148222 w 367376"/>
              <a:gd name="connsiteY18" fmla="*/ 152733 h 454288"/>
              <a:gd name="connsiteX19" fmla="*/ 188520 w 367376"/>
              <a:gd name="connsiteY19" fmla="*/ 193031 h 454288"/>
              <a:gd name="connsiteX20" fmla="*/ 206895 w 367376"/>
              <a:gd name="connsiteY20" fmla="*/ 7762 h 454288"/>
              <a:gd name="connsiteX21" fmla="*/ 280394 w 367376"/>
              <a:gd name="connsiteY21" fmla="*/ 34500 h 454288"/>
              <a:gd name="connsiteX22" fmla="*/ 300796 w 367376"/>
              <a:gd name="connsiteY22" fmla="*/ 41597 h 454288"/>
              <a:gd name="connsiteX23" fmla="*/ 257710 w 367376"/>
              <a:gd name="connsiteY23" fmla="*/ 90892 h 454288"/>
              <a:gd name="connsiteX24" fmla="*/ 183577 w 367376"/>
              <a:gd name="connsiteY24" fmla="*/ 64407 h 454288"/>
              <a:gd name="connsiteX25" fmla="*/ 66486 w 367376"/>
              <a:gd name="connsiteY25" fmla="*/ 181499 h 454288"/>
              <a:gd name="connsiteX26" fmla="*/ 183577 w 367376"/>
              <a:gd name="connsiteY26" fmla="*/ 298591 h 454288"/>
              <a:gd name="connsiteX27" fmla="*/ 300669 w 367376"/>
              <a:gd name="connsiteY27" fmla="*/ 181499 h 454288"/>
              <a:gd name="connsiteX28" fmla="*/ 296614 w 367376"/>
              <a:gd name="connsiteY28" fmla="*/ 150705 h 454288"/>
              <a:gd name="connsiteX29" fmla="*/ 331717 w 367376"/>
              <a:gd name="connsiteY29" fmla="*/ 110154 h 454288"/>
              <a:gd name="connsiteX30" fmla="*/ 355034 w 367376"/>
              <a:gd name="connsiteY30" fmla="*/ 132204 h 454288"/>
              <a:gd name="connsiteX31" fmla="*/ 363144 w 367376"/>
              <a:gd name="connsiteY31" fmla="*/ 177951 h 454288"/>
              <a:gd name="connsiteX32" fmla="*/ 349584 w 367376"/>
              <a:gd name="connsiteY32" fmla="*/ 254998 h 454288"/>
              <a:gd name="connsiteX33" fmla="*/ 326394 w 367376"/>
              <a:gd name="connsiteY33" fmla="*/ 295169 h 454288"/>
              <a:gd name="connsiteX34" fmla="*/ 266454 w 367376"/>
              <a:gd name="connsiteY34" fmla="*/ 345478 h 454288"/>
              <a:gd name="connsiteX35" fmla="*/ 222862 w 367376"/>
              <a:gd name="connsiteY35" fmla="*/ 361319 h 454288"/>
              <a:gd name="connsiteX36" fmla="*/ 144674 w 367376"/>
              <a:gd name="connsiteY36" fmla="*/ 361319 h 454288"/>
              <a:gd name="connsiteX37" fmla="*/ 101081 w 367376"/>
              <a:gd name="connsiteY37" fmla="*/ 345478 h 454288"/>
              <a:gd name="connsiteX38" fmla="*/ 41141 w 367376"/>
              <a:gd name="connsiteY38" fmla="*/ 295169 h 454288"/>
              <a:gd name="connsiteX39" fmla="*/ 17951 w 367376"/>
              <a:gd name="connsiteY39" fmla="*/ 254998 h 454288"/>
              <a:gd name="connsiteX40" fmla="*/ 21372 w 367376"/>
              <a:gd name="connsiteY40" fmla="*/ 226105 h 454288"/>
              <a:gd name="connsiteX41" fmla="*/ 17444 w 367376"/>
              <a:gd name="connsiteY41" fmla="*/ 204055 h 454288"/>
              <a:gd name="connsiteX42" fmla="*/ 4265 w 367376"/>
              <a:gd name="connsiteY42" fmla="*/ 178077 h 454288"/>
              <a:gd name="connsiteX43" fmla="*/ 12375 w 367376"/>
              <a:gd name="connsiteY43" fmla="*/ 132330 h 454288"/>
              <a:gd name="connsiteX44" fmla="*/ 51532 w 367376"/>
              <a:gd name="connsiteY44" fmla="*/ 64534 h 454288"/>
              <a:gd name="connsiteX45" fmla="*/ 87141 w 367376"/>
              <a:gd name="connsiteY45" fmla="*/ 34627 h 454288"/>
              <a:gd name="connsiteX46" fmla="*/ 160641 w 367376"/>
              <a:gd name="connsiteY46" fmla="*/ 7889 h 454288"/>
              <a:gd name="connsiteX47" fmla="*/ 207021 w 367376"/>
              <a:gd name="connsiteY47" fmla="*/ 7889 h 454288"/>
              <a:gd name="connsiteX48" fmla="*/ 207021 w 367376"/>
              <a:gd name="connsiteY48" fmla="*/ 7889 h 454288"/>
              <a:gd name="connsiteX49" fmla="*/ 146068 w 367376"/>
              <a:gd name="connsiteY49" fmla="*/ 376652 h 454288"/>
              <a:gd name="connsiteX50" fmla="*/ 88282 w 367376"/>
              <a:gd name="connsiteY50" fmla="*/ 353715 h 454288"/>
              <a:gd name="connsiteX51" fmla="*/ 63698 w 367376"/>
              <a:gd name="connsiteY51" fmla="*/ 321401 h 454288"/>
              <a:gd name="connsiteX52" fmla="*/ 22006 w 367376"/>
              <a:gd name="connsiteY52" fmla="*/ 410994 h 454288"/>
              <a:gd name="connsiteX53" fmla="*/ 25681 w 367376"/>
              <a:gd name="connsiteY53" fmla="*/ 415809 h 454288"/>
              <a:gd name="connsiteX54" fmla="*/ 78017 w 367376"/>
              <a:gd name="connsiteY54" fmla="*/ 406685 h 454288"/>
              <a:gd name="connsiteX55" fmla="*/ 104629 w 367376"/>
              <a:gd name="connsiteY55" fmla="*/ 452559 h 454288"/>
              <a:gd name="connsiteX56" fmla="*/ 110712 w 367376"/>
              <a:gd name="connsiteY56" fmla="*/ 452306 h 454288"/>
              <a:gd name="connsiteX57" fmla="*/ 145941 w 367376"/>
              <a:gd name="connsiteY57" fmla="*/ 376652 h 454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367376" h="454288">
                <a:moveTo>
                  <a:pt x="221341" y="376652"/>
                </a:moveTo>
                <a:lnTo>
                  <a:pt x="256570" y="452306"/>
                </a:lnTo>
                <a:cubicBezTo>
                  <a:pt x="257710" y="454840"/>
                  <a:pt x="261259" y="454967"/>
                  <a:pt x="262653" y="452559"/>
                </a:cubicBezTo>
                <a:lnTo>
                  <a:pt x="289264" y="406685"/>
                </a:lnTo>
                <a:lnTo>
                  <a:pt x="341601" y="415809"/>
                </a:lnTo>
                <a:cubicBezTo>
                  <a:pt x="344389" y="416316"/>
                  <a:pt x="346543" y="413528"/>
                  <a:pt x="345276" y="410994"/>
                </a:cubicBezTo>
                <a:lnTo>
                  <a:pt x="303584" y="321401"/>
                </a:lnTo>
                <a:cubicBezTo>
                  <a:pt x="294967" y="325836"/>
                  <a:pt x="284576" y="345098"/>
                  <a:pt x="279000" y="353715"/>
                </a:cubicBezTo>
                <a:cubicBezTo>
                  <a:pt x="266328" y="373104"/>
                  <a:pt x="243391" y="381974"/>
                  <a:pt x="221214" y="376652"/>
                </a:cubicBezTo>
                <a:lnTo>
                  <a:pt x="221214" y="376652"/>
                </a:lnTo>
                <a:close/>
                <a:moveTo>
                  <a:pt x="188646" y="193031"/>
                </a:moveTo>
                <a:lnTo>
                  <a:pt x="331083" y="29051"/>
                </a:lnTo>
                <a:cubicBezTo>
                  <a:pt x="338686" y="21448"/>
                  <a:pt x="350978" y="21448"/>
                  <a:pt x="358582" y="29051"/>
                </a:cubicBezTo>
                <a:cubicBezTo>
                  <a:pt x="366185" y="36655"/>
                  <a:pt x="366185" y="48947"/>
                  <a:pt x="358582" y="56550"/>
                </a:cubicBezTo>
                <a:cubicBezTo>
                  <a:pt x="332604" y="82782"/>
                  <a:pt x="228437" y="208491"/>
                  <a:pt x="202332" y="234469"/>
                </a:cubicBezTo>
                <a:cubicBezTo>
                  <a:pt x="194729" y="242072"/>
                  <a:pt x="182310" y="242072"/>
                  <a:pt x="174707" y="234469"/>
                </a:cubicBezTo>
                <a:lnTo>
                  <a:pt x="120596" y="180358"/>
                </a:lnTo>
                <a:cubicBezTo>
                  <a:pt x="112993" y="172755"/>
                  <a:pt x="112993" y="160336"/>
                  <a:pt x="120596" y="152733"/>
                </a:cubicBezTo>
                <a:cubicBezTo>
                  <a:pt x="128200" y="145129"/>
                  <a:pt x="140618" y="145129"/>
                  <a:pt x="148222" y="152733"/>
                </a:cubicBezTo>
                <a:lnTo>
                  <a:pt x="188520" y="193031"/>
                </a:lnTo>
                <a:close/>
                <a:moveTo>
                  <a:pt x="206895" y="7762"/>
                </a:moveTo>
                <a:cubicBezTo>
                  <a:pt x="240983" y="33233"/>
                  <a:pt x="235914" y="32093"/>
                  <a:pt x="280394" y="34500"/>
                </a:cubicBezTo>
                <a:cubicBezTo>
                  <a:pt x="287997" y="34880"/>
                  <a:pt x="294967" y="37415"/>
                  <a:pt x="300796" y="41597"/>
                </a:cubicBezTo>
                <a:lnTo>
                  <a:pt x="257710" y="90892"/>
                </a:lnTo>
                <a:cubicBezTo>
                  <a:pt x="237561" y="74418"/>
                  <a:pt x="211710" y="64407"/>
                  <a:pt x="183577" y="64407"/>
                </a:cubicBezTo>
                <a:cubicBezTo>
                  <a:pt x="118949" y="64407"/>
                  <a:pt x="66486" y="116870"/>
                  <a:pt x="66486" y="181499"/>
                </a:cubicBezTo>
                <a:cubicBezTo>
                  <a:pt x="66486" y="246127"/>
                  <a:pt x="118949" y="298591"/>
                  <a:pt x="183577" y="298591"/>
                </a:cubicBezTo>
                <a:cubicBezTo>
                  <a:pt x="248206" y="298591"/>
                  <a:pt x="300669" y="246127"/>
                  <a:pt x="300669" y="181499"/>
                </a:cubicBezTo>
                <a:cubicBezTo>
                  <a:pt x="300669" y="170854"/>
                  <a:pt x="299276" y="160463"/>
                  <a:pt x="296614" y="150705"/>
                </a:cubicBezTo>
                <a:cubicBezTo>
                  <a:pt x="308273" y="137146"/>
                  <a:pt x="319931" y="123586"/>
                  <a:pt x="331717" y="110154"/>
                </a:cubicBezTo>
                <a:lnTo>
                  <a:pt x="355034" y="132204"/>
                </a:lnTo>
                <a:cubicBezTo>
                  <a:pt x="367706" y="144242"/>
                  <a:pt x="371001" y="162364"/>
                  <a:pt x="363144" y="177951"/>
                </a:cubicBezTo>
                <a:cubicBezTo>
                  <a:pt x="342615" y="218502"/>
                  <a:pt x="344135" y="209885"/>
                  <a:pt x="349584" y="254998"/>
                </a:cubicBezTo>
                <a:cubicBezTo>
                  <a:pt x="351612" y="272359"/>
                  <a:pt x="342361" y="288326"/>
                  <a:pt x="326394" y="295169"/>
                </a:cubicBezTo>
                <a:cubicBezTo>
                  <a:pt x="284576" y="313037"/>
                  <a:pt x="291292" y="307461"/>
                  <a:pt x="266454" y="345478"/>
                </a:cubicBezTo>
                <a:cubicBezTo>
                  <a:pt x="256950" y="360051"/>
                  <a:pt x="239589" y="366388"/>
                  <a:pt x="222862" y="361319"/>
                </a:cubicBezTo>
                <a:cubicBezTo>
                  <a:pt x="179396" y="348139"/>
                  <a:pt x="188140" y="348139"/>
                  <a:pt x="144674" y="361319"/>
                </a:cubicBezTo>
                <a:cubicBezTo>
                  <a:pt x="127946" y="366388"/>
                  <a:pt x="110585" y="360051"/>
                  <a:pt x="101081" y="345478"/>
                </a:cubicBezTo>
                <a:cubicBezTo>
                  <a:pt x="76243" y="307461"/>
                  <a:pt x="82960" y="313037"/>
                  <a:pt x="41141" y="295169"/>
                </a:cubicBezTo>
                <a:cubicBezTo>
                  <a:pt x="25047" y="288326"/>
                  <a:pt x="15796" y="272232"/>
                  <a:pt x="17951" y="254998"/>
                </a:cubicBezTo>
                <a:lnTo>
                  <a:pt x="21372" y="226105"/>
                </a:lnTo>
                <a:cubicBezTo>
                  <a:pt x="22259" y="218248"/>
                  <a:pt x="21119" y="211152"/>
                  <a:pt x="17444" y="204055"/>
                </a:cubicBezTo>
                <a:lnTo>
                  <a:pt x="4265" y="178077"/>
                </a:lnTo>
                <a:cubicBezTo>
                  <a:pt x="-3592" y="162490"/>
                  <a:pt x="-424" y="144242"/>
                  <a:pt x="12375" y="132330"/>
                </a:cubicBezTo>
                <a:cubicBezTo>
                  <a:pt x="45576" y="101283"/>
                  <a:pt x="41141" y="108887"/>
                  <a:pt x="51532" y="64534"/>
                </a:cubicBezTo>
                <a:cubicBezTo>
                  <a:pt x="55461" y="47553"/>
                  <a:pt x="69654" y="35641"/>
                  <a:pt x="87141" y="34627"/>
                </a:cubicBezTo>
                <a:cubicBezTo>
                  <a:pt x="132508" y="32093"/>
                  <a:pt x="124271" y="35134"/>
                  <a:pt x="160641" y="7889"/>
                </a:cubicBezTo>
                <a:cubicBezTo>
                  <a:pt x="174580" y="-2630"/>
                  <a:pt x="193082" y="-2630"/>
                  <a:pt x="207021" y="7889"/>
                </a:cubicBezTo>
                <a:lnTo>
                  <a:pt x="207021" y="7889"/>
                </a:lnTo>
                <a:close/>
                <a:moveTo>
                  <a:pt x="146068" y="376652"/>
                </a:moveTo>
                <a:cubicBezTo>
                  <a:pt x="123891" y="382101"/>
                  <a:pt x="100954" y="373104"/>
                  <a:pt x="88282" y="353715"/>
                </a:cubicBezTo>
                <a:cubicBezTo>
                  <a:pt x="82706" y="345225"/>
                  <a:pt x="72315" y="325836"/>
                  <a:pt x="63698" y="321401"/>
                </a:cubicBezTo>
                <a:lnTo>
                  <a:pt x="22006" y="410994"/>
                </a:lnTo>
                <a:cubicBezTo>
                  <a:pt x="20865" y="413528"/>
                  <a:pt x="23020" y="416316"/>
                  <a:pt x="25681" y="415809"/>
                </a:cubicBezTo>
                <a:lnTo>
                  <a:pt x="78017" y="406685"/>
                </a:lnTo>
                <a:lnTo>
                  <a:pt x="104629" y="452559"/>
                </a:lnTo>
                <a:cubicBezTo>
                  <a:pt x="106023" y="454967"/>
                  <a:pt x="109571" y="454840"/>
                  <a:pt x="110712" y="452306"/>
                </a:cubicBezTo>
                <a:lnTo>
                  <a:pt x="145941" y="376652"/>
                </a:lnTo>
                <a:close/>
              </a:path>
            </a:pathLst>
          </a:custGeom>
          <a:solidFill>
            <a:srgbClr val="CDDDFF"/>
          </a:solidFill>
          <a:ln w="12656" cap="flat">
            <a:noFill/>
            <a:prstDash val="solid"/>
            <a:miter/>
          </a:ln>
        </p:spPr>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12" name="Rectangle: Rounded Corners 11">
            <a:extLst>
              <a:ext uri="{FF2B5EF4-FFF2-40B4-BE49-F238E27FC236}">
                <a16:creationId xmlns:a16="http://schemas.microsoft.com/office/drawing/2014/main" id="{F52A2376-AF02-854D-5A0B-05A75BDC4BF9}"/>
              </a:ext>
            </a:extLst>
          </p:cNvPr>
          <p:cNvSpPr/>
          <p:nvPr/>
        </p:nvSpPr>
        <p:spPr>
          <a:xfrm flipH="1">
            <a:off x="7847070" y="5568448"/>
            <a:ext cx="3428647" cy="832352"/>
          </a:xfrm>
          <a:prstGeom prst="roundRect">
            <a:avLst>
              <a:gd name="adj" fmla="val 5877"/>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182880" tIns="0" rIns="182880" bIns="0" rtlCol="0" anchor="ct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1100" b="0" i="0" u="none" strike="noStrike" kern="1200" cap="none" spc="0" normalizeH="0" baseline="0" noProof="0" dirty="0">
                <a:ln>
                  <a:noFill/>
                </a:ln>
                <a:solidFill>
                  <a:prstClr val="white"/>
                </a:solidFill>
                <a:effectLst/>
                <a:uLnTx/>
                <a:uFillTx/>
                <a:latin typeface="Graphit"/>
                <a:ea typeface="+mn-ea"/>
              </a:rPr>
              <a:t>نحرص على أن تتوافق المواد الموردة مع معايير الجودة المعتمدة، مع تطبيق إجراءات التحقق من الجودة قبل التوريد.</a:t>
            </a:r>
            <a:endParaRPr kumimoji="0" lang="en-US" sz="1100" b="0" i="0" u="none" strike="noStrike" kern="1200" cap="none" spc="0" normalizeH="0" baseline="0" noProof="0" dirty="0">
              <a:ln>
                <a:noFill/>
              </a:ln>
              <a:solidFill>
                <a:prstClr val="white"/>
              </a:solidFill>
              <a:effectLst/>
              <a:uLnTx/>
              <a:uFillTx/>
              <a:latin typeface="Graphit"/>
              <a:ea typeface="+mn-ea"/>
            </a:endParaRPr>
          </a:p>
        </p:txBody>
      </p:sp>
      <p:sp>
        <p:nvSpPr>
          <p:cNvPr id="16" name="TextBox 15">
            <a:extLst>
              <a:ext uri="{FF2B5EF4-FFF2-40B4-BE49-F238E27FC236}">
                <a16:creationId xmlns:a16="http://schemas.microsoft.com/office/drawing/2014/main" id="{097911CB-A721-6E6F-5143-27A175A09243}"/>
              </a:ext>
            </a:extLst>
          </p:cNvPr>
          <p:cNvSpPr txBox="1"/>
          <p:nvPr/>
        </p:nvSpPr>
        <p:spPr>
          <a:xfrm flipH="1">
            <a:off x="7847070" y="2727770"/>
            <a:ext cx="3428648" cy="33855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600" b="0" i="0" u="none" strike="noStrike" kern="1200" cap="none" spc="0" normalizeH="0" baseline="0" noProof="0" dirty="0">
                <a:ln>
                  <a:noFill/>
                </a:ln>
                <a:solidFill>
                  <a:prstClr val="white"/>
                </a:solidFill>
                <a:effectLst/>
                <a:uLnTx/>
                <a:uFillTx/>
                <a:latin typeface="Graphit"/>
                <a:ea typeface="+mn-ea"/>
              </a:rPr>
              <a:t>التوريد وفق المواصفات</a:t>
            </a:r>
            <a:endParaRPr kumimoji="0" lang="en-US" sz="1600" b="0" i="0" u="none" strike="noStrike" kern="1200" cap="none" spc="0" normalizeH="0" baseline="0" noProof="0" dirty="0">
              <a:ln>
                <a:noFill/>
              </a:ln>
              <a:solidFill>
                <a:prstClr val="white"/>
              </a:solidFill>
              <a:effectLst/>
              <a:uLnTx/>
              <a:uFillTx/>
              <a:latin typeface="Graphit"/>
              <a:ea typeface="+mn-ea"/>
            </a:endParaRPr>
          </a:p>
        </p:txBody>
      </p:sp>
      <p:sp>
        <p:nvSpPr>
          <p:cNvPr id="6" name="TextBox 5">
            <a:extLst>
              <a:ext uri="{FF2B5EF4-FFF2-40B4-BE49-F238E27FC236}">
                <a16:creationId xmlns:a16="http://schemas.microsoft.com/office/drawing/2014/main" id="{7311A64B-ADDE-79AD-D391-27CC6FC62C27}"/>
              </a:ext>
            </a:extLst>
          </p:cNvPr>
          <p:cNvSpPr txBox="1"/>
          <p:nvPr/>
        </p:nvSpPr>
        <p:spPr>
          <a:xfrm flipH="1">
            <a:off x="4216362" y="2727770"/>
            <a:ext cx="2989457" cy="33855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600" b="0" i="0" u="none" strike="noStrike" kern="1200" cap="none" spc="0" normalizeH="0" baseline="0" noProof="0" dirty="0">
                <a:ln>
                  <a:noFill/>
                </a:ln>
                <a:solidFill>
                  <a:prstClr val="white"/>
                </a:solidFill>
                <a:effectLst/>
                <a:uLnTx/>
                <a:uFillTx/>
                <a:latin typeface="Graphit"/>
                <a:ea typeface="+mn-ea"/>
              </a:rPr>
              <a:t>تنوع خيارات التوريد</a:t>
            </a:r>
            <a:endParaRPr kumimoji="0" lang="en-US" sz="1600" b="0" i="0" u="none" strike="noStrike" kern="1200" cap="none" spc="0" normalizeH="0" baseline="0" noProof="0" dirty="0">
              <a:ln>
                <a:noFill/>
              </a:ln>
              <a:solidFill>
                <a:prstClr val="white"/>
              </a:solidFill>
              <a:effectLst/>
              <a:uLnTx/>
              <a:uFillTx/>
              <a:latin typeface="Graphit"/>
              <a:ea typeface="+mn-ea"/>
            </a:endParaRPr>
          </a:p>
        </p:txBody>
      </p:sp>
      <p:sp>
        <p:nvSpPr>
          <p:cNvPr id="63" name="Freeform: Shape 62">
            <a:extLst>
              <a:ext uri="{FF2B5EF4-FFF2-40B4-BE49-F238E27FC236}">
                <a16:creationId xmlns:a16="http://schemas.microsoft.com/office/drawing/2014/main" id="{30705AF9-19E8-147E-8206-B37F967BEDE7}"/>
              </a:ext>
            </a:extLst>
          </p:cNvPr>
          <p:cNvSpPr/>
          <p:nvPr/>
        </p:nvSpPr>
        <p:spPr>
          <a:xfrm>
            <a:off x="11382973" y="2716047"/>
            <a:ext cx="367496" cy="367369"/>
          </a:xfrm>
          <a:custGeom>
            <a:avLst/>
            <a:gdLst>
              <a:gd name="connsiteX0" fmla="*/ 28893 w 367496"/>
              <a:gd name="connsiteY0" fmla="*/ 178553 h 367369"/>
              <a:gd name="connsiteX1" fmla="*/ 17995 w 367496"/>
              <a:gd name="connsiteY1" fmla="*/ 177919 h 367369"/>
              <a:gd name="connsiteX2" fmla="*/ 2154 w 367496"/>
              <a:gd name="connsiteY2" fmla="*/ 150674 h 367369"/>
              <a:gd name="connsiteX3" fmla="*/ 4435 w 367496"/>
              <a:gd name="connsiteY3" fmla="*/ 142056 h 367369"/>
              <a:gd name="connsiteX4" fmla="*/ 13052 w 367496"/>
              <a:gd name="connsiteY4" fmla="*/ 144337 h 367369"/>
              <a:gd name="connsiteX5" fmla="*/ 18628 w 367496"/>
              <a:gd name="connsiteY5" fmla="*/ 153968 h 367369"/>
              <a:gd name="connsiteX6" fmla="*/ 192492 w 367496"/>
              <a:gd name="connsiteY6" fmla="*/ 0 h 367369"/>
              <a:gd name="connsiteX7" fmla="*/ 367496 w 367496"/>
              <a:gd name="connsiteY7" fmla="*/ 175004 h 367369"/>
              <a:gd name="connsiteX8" fmla="*/ 316174 w 367496"/>
              <a:gd name="connsiteY8" fmla="*/ 298813 h 367369"/>
              <a:gd name="connsiteX9" fmla="*/ 307303 w 367496"/>
              <a:gd name="connsiteY9" fmla="*/ 298813 h 367369"/>
              <a:gd name="connsiteX10" fmla="*/ 307303 w 367496"/>
              <a:gd name="connsiteY10" fmla="*/ 289942 h 367369"/>
              <a:gd name="connsiteX11" fmla="*/ 307303 w 367496"/>
              <a:gd name="connsiteY11" fmla="*/ 60193 h 367369"/>
              <a:gd name="connsiteX12" fmla="*/ 77554 w 367496"/>
              <a:gd name="connsiteY12" fmla="*/ 60193 h 367369"/>
              <a:gd name="connsiteX13" fmla="*/ 31174 w 367496"/>
              <a:gd name="connsiteY13" fmla="*/ 155362 h 367369"/>
              <a:gd name="connsiteX14" fmla="*/ 38397 w 367496"/>
              <a:gd name="connsiteY14" fmla="*/ 146111 h 367369"/>
              <a:gd name="connsiteX15" fmla="*/ 47141 w 367496"/>
              <a:gd name="connsiteY15" fmla="*/ 144971 h 367369"/>
              <a:gd name="connsiteX16" fmla="*/ 48281 w 367496"/>
              <a:gd name="connsiteY16" fmla="*/ 153715 h 367369"/>
              <a:gd name="connsiteX17" fmla="*/ 29020 w 367496"/>
              <a:gd name="connsiteY17" fmla="*/ 178426 h 367369"/>
              <a:gd name="connsiteX18" fmla="*/ 0 w 367496"/>
              <a:gd name="connsiteY18" fmla="*/ 201109 h 367369"/>
              <a:gd name="connsiteX19" fmla="*/ 0 w 367496"/>
              <a:gd name="connsiteY19" fmla="*/ 346460 h 367369"/>
              <a:gd name="connsiteX20" fmla="*/ 29020 w 367496"/>
              <a:gd name="connsiteY20" fmla="*/ 346460 h 367369"/>
              <a:gd name="connsiteX21" fmla="*/ 56392 w 367496"/>
              <a:gd name="connsiteY21" fmla="*/ 319088 h 367369"/>
              <a:gd name="connsiteX22" fmla="*/ 83764 w 367496"/>
              <a:gd name="connsiteY22" fmla="*/ 346460 h 367369"/>
              <a:gd name="connsiteX23" fmla="*/ 164486 w 367496"/>
              <a:gd name="connsiteY23" fmla="*/ 346460 h 367369"/>
              <a:gd name="connsiteX24" fmla="*/ 164486 w 367496"/>
              <a:gd name="connsiteY24" fmla="*/ 319468 h 367369"/>
              <a:gd name="connsiteX25" fmla="*/ 132425 w 367496"/>
              <a:gd name="connsiteY25" fmla="*/ 319468 h 367369"/>
              <a:gd name="connsiteX26" fmla="*/ 126216 w 367496"/>
              <a:gd name="connsiteY26" fmla="*/ 313259 h 367369"/>
              <a:gd name="connsiteX27" fmla="*/ 132425 w 367496"/>
              <a:gd name="connsiteY27" fmla="*/ 307050 h 367369"/>
              <a:gd name="connsiteX28" fmla="*/ 164486 w 367496"/>
              <a:gd name="connsiteY28" fmla="*/ 307050 h 367369"/>
              <a:gd name="connsiteX29" fmla="*/ 164486 w 367496"/>
              <a:gd name="connsiteY29" fmla="*/ 301220 h 367369"/>
              <a:gd name="connsiteX30" fmla="*/ 93775 w 367496"/>
              <a:gd name="connsiteY30" fmla="*/ 301220 h 367369"/>
              <a:gd name="connsiteX31" fmla="*/ 87566 w 367496"/>
              <a:gd name="connsiteY31" fmla="*/ 295011 h 367369"/>
              <a:gd name="connsiteX32" fmla="*/ 93775 w 367496"/>
              <a:gd name="connsiteY32" fmla="*/ 288801 h 367369"/>
              <a:gd name="connsiteX33" fmla="*/ 164486 w 367496"/>
              <a:gd name="connsiteY33" fmla="*/ 288801 h 367369"/>
              <a:gd name="connsiteX34" fmla="*/ 164486 w 367496"/>
              <a:gd name="connsiteY34" fmla="*/ 201236 h 367369"/>
              <a:gd name="connsiteX35" fmla="*/ 110502 w 367496"/>
              <a:gd name="connsiteY35" fmla="*/ 201236 h 367369"/>
              <a:gd name="connsiteX36" fmla="*/ 110502 w 367496"/>
              <a:gd name="connsiteY36" fmla="*/ 250911 h 367369"/>
              <a:gd name="connsiteX37" fmla="*/ 99477 w 367496"/>
              <a:gd name="connsiteY37" fmla="*/ 254966 h 367369"/>
              <a:gd name="connsiteX38" fmla="*/ 85665 w 367496"/>
              <a:gd name="connsiteY38" fmla="*/ 240900 h 367369"/>
              <a:gd name="connsiteX39" fmla="*/ 71472 w 367496"/>
              <a:gd name="connsiteY39" fmla="*/ 255347 h 367369"/>
              <a:gd name="connsiteX40" fmla="*/ 60700 w 367496"/>
              <a:gd name="connsiteY40" fmla="*/ 250911 h 367369"/>
              <a:gd name="connsiteX41" fmla="*/ 60700 w 367496"/>
              <a:gd name="connsiteY41" fmla="*/ 250911 h 367369"/>
              <a:gd name="connsiteX42" fmla="*/ 60700 w 367496"/>
              <a:gd name="connsiteY42" fmla="*/ 201236 h 367369"/>
              <a:gd name="connsiteX43" fmla="*/ 0 w 367496"/>
              <a:gd name="connsiteY43" fmla="*/ 201236 h 367369"/>
              <a:gd name="connsiteX44" fmla="*/ 66910 w 367496"/>
              <a:gd name="connsiteY44" fmla="*/ 201109 h 367369"/>
              <a:gd name="connsiteX45" fmla="*/ 66910 w 367496"/>
              <a:gd name="connsiteY45" fmla="*/ 250785 h 367369"/>
              <a:gd name="connsiteX46" fmla="*/ 85538 w 367496"/>
              <a:gd name="connsiteY46" fmla="*/ 231776 h 367369"/>
              <a:gd name="connsiteX47" fmla="*/ 104166 w 367496"/>
              <a:gd name="connsiteY47" fmla="*/ 250785 h 367369"/>
              <a:gd name="connsiteX48" fmla="*/ 104166 w 367496"/>
              <a:gd name="connsiteY48" fmla="*/ 201109 h 367369"/>
              <a:gd name="connsiteX49" fmla="*/ 66910 w 367496"/>
              <a:gd name="connsiteY49" fmla="*/ 201109 h 367369"/>
              <a:gd name="connsiteX50" fmla="*/ 185776 w 367496"/>
              <a:gd name="connsiteY50" fmla="*/ 294757 h 367369"/>
              <a:gd name="connsiteX51" fmla="*/ 230889 w 367496"/>
              <a:gd name="connsiteY51" fmla="*/ 294757 h 367369"/>
              <a:gd name="connsiteX52" fmla="*/ 213275 w 367496"/>
              <a:gd name="connsiteY52" fmla="*/ 259528 h 367369"/>
              <a:gd name="connsiteX53" fmla="*/ 185776 w 367496"/>
              <a:gd name="connsiteY53" fmla="*/ 259528 h 367369"/>
              <a:gd name="connsiteX54" fmla="*/ 185776 w 367496"/>
              <a:gd name="connsiteY54" fmla="*/ 294757 h 367369"/>
              <a:gd name="connsiteX55" fmla="*/ 209853 w 367496"/>
              <a:gd name="connsiteY55" fmla="*/ 325298 h 367369"/>
              <a:gd name="connsiteX56" fmla="*/ 188817 w 367496"/>
              <a:gd name="connsiteY56" fmla="*/ 346334 h 367369"/>
              <a:gd name="connsiteX57" fmla="*/ 209853 w 367496"/>
              <a:gd name="connsiteY57" fmla="*/ 367370 h 367369"/>
              <a:gd name="connsiteX58" fmla="*/ 230889 w 367496"/>
              <a:gd name="connsiteY58" fmla="*/ 346334 h 367369"/>
              <a:gd name="connsiteX59" fmla="*/ 209853 w 367496"/>
              <a:gd name="connsiteY59" fmla="*/ 325298 h 367369"/>
              <a:gd name="connsiteX60" fmla="*/ 209853 w 367496"/>
              <a:gd name="connsiteY60" fmla="*/ 337716 h 367369"/>
              <a:gd name="connsiteX61" fmla="*/ 218470 w 367496"/>
              <a:gd name="connsiteY61" fmla="*/ 346334 h 367369"/>
              <a:gd name="connsiteX62" fmla="*/ 209853 w 367496"/>
              <a:gd name="connsiteY62" fmla="*/ 354951 h 367369"/>
              <a:gd name="connsiteX63" fmla="*/ 201236 w 367496"/>
              <a:gd name="connsiteY63" fmla="*/ 346334 h 367369"/>
              <a:gd name="connsiteX64" fmla="*/ 209853 w 367496"/>
              <a:gd name="connsiteY64" fmla="*/ 337716 h 367369"/>
              <a:gd name="connsiteX65" fmla="*/ 56392 w 367496"/>
              <a:gd name="connsiteY65" fmla="*/ 325298 h 367369"/>
              <a:gd name="connsiteX66" fmla="*/ 77428 w 367496"/>
              <a:gd name="connsiteY66" fmla="*/ 346334 h 367369"/>
              <a:gd name="connsiteX67" fmla="*/ 56392 w 367496"/>
              <a:gd name="connsiteY67" fmla="*/ 367370 h 367369"/>
              <a:gd name="connsiteX68" fmla="*/ 35356 w 367496"/>
              <a:gd name="connsiteY68" fmla="*/ 346334 h 367369"/>
              <a:gd name="connsiteX69" fmla="*/ 56392 w 367496"/>
              <a:gd name="connsiteY69" fmla="*/ 325298 h 367369"/>
              <a:gd name="connsiteX70" fmla="*/ 56392 w 367496"/>
              <a:gd name="connsiteY70" fmla="*/ 337716 h 367369"/>
              <a:gd name="connsiteX71" fmla="*/ 65009 w 367496"/>
              <a:gd name="connsiteY71" fmla="*/ 346334 h 367369"/>
              <a:gd name="connsiteX72" fmla="*/ 56392 w 367496"/>
              <a:gd name="connsiteY72" fmla="*/ 354951 h 367369"/>
              <a:gd name="connsiteX73" fmla="*/ 47775 w 367496"/>
              <a:gd name="connsiteY73" fmla="*/ 346334 h 367369"/>
              <a:gd name="connsiteX74" fmla="*/ 56392 w 367496"/>
              <a:gd name="connsiteY74" fmla="*/ 337716 h 367369"/>
              <a:gd name="connsiteX75" fmla="*/ 222779 w 367496"/>
              <a:gd name="connsiteY75" fmla="*/ 243181 h 367369"/>
              <a:gd name="connsiteX76" fmla="*/ 171203 w 367496"/>
              <a:gd name="connsiteY76" fmla="*/ 243181 h 367369"/>
              <a:gd name="connsiteX77" fmla="*/ 171203 w 367496"/>
              <a:gd name="connsiteY77" fmla="*/ 346334 h 367369"/>
              <a:gd name="connsiteX78" fmla="*/ 182481 w 367496"/>
              <a:gd name="connsiteY78" fmla="*/ 346334 h 367369"/>
              <a:gd name="connsiteX79" fmla="*/ 209853 w 367496"/>
              <a:gd name="connsiteY79" fmla="*/ 318961 h 367369"/>
              <a:gd name="connsiteX80" fmla="*/ 237225 w 367496"/>
              <a:gd name="connsiteY80" fmla="*/ 346334 h 367369"/>
              <a:gd name="connsiteX81" fmla="*/ 249391 w 367496"/>
              <a:gd name="connsiteY81" fmla="*/ 346334 h 367369"/>
              <a:gd name="connsiteX82" fmla="*/ 249391 w 367496"/>
              <a:gd name="connsiteY82" fmla="*/ 296532 h 367369"/>
              <a:gd name="connsiteX83" fmla="*/ 222779 w 367496"/>
              <a:gd name="connsiteY83" fmla="*/ 243181 h 367369"/>
              <a:gd name="connsiteX84" fmla="*/ 230889 w 367496"/>
              <a:gd name="connsiteY84" fmla="*/ 301094 h 367369"/>
              <a:gd name="connsiteX85" fmla="*/ 236211 w 367496"/>
              <a:gd name="connsiteY85" fmla="*/ 291463 h 367369"/>
              <a:gd name="connsiteX86" fmla="*/ 218850 w 367496"/>
              <a:gd name="connsiteY86" fmla="*/ 256741 h 367369"/>
              <a:gd name="connsiteX87" fmla="*/ 213275 w 367496"/>
              <a:gd name="connsiteY87" fmla="*/ 253319 h 367369"/>
              <a:gd name="connsiteX88" fmla="*/ 213275 w 367496"/>
              <a:gd name="connsiteY88" fmla="*/ 253319 h 367369"/>
              <a:gd name="connsiteX89" fmla="*/ 185776 w 367496"/>
              <a:gd name="connsiteY89" fmla="*/ 253319 h 367369"/>
              <a:gd name="connsiteX90" fmla="*/ 179440 w 367496"/>
              <a:gd name="connsiteY90" fmla="*/ 259655 h 367369"/>
              <a:gd name="connsiteX91" fmla="*/ 179440 w 367496"/>
              <a:gd name="connsiteY91" fmla="*/ 294884 h 367369"/>
              <a:gd name="connsiteX92" fmla="*/ 185776 w 367496"/>
              <a:gd name="connsiteY92" fmla="*/ 301220 h 367369"/>
              <a:gd name="connsiteX93" fmla="*/ 230889 w 367496"/>
              <a:gd name="connsiteY93" fmla="*/ 301220 h 367369"/>
              <a:gd name="connsiteX94" fmla="*/ 230889 w 367496"/>
              <a:gd name="connsiteY94" fmla="*/ 301220 h 367369"/>
              <a:gd name="connsiteX95" fmla="*/ 198701 w 367496"/>
              <a:gd name="connsiteY95" fmla="*/ 51830 h 367369"/>
              <a:gd name="connsiteX96" fmla="*/ 198701 w 367496"/>
              <a:gd name="connsiteY96" fmla="*/ 96816 h 367369"/>
              <a:gd name="connsiteX97" fmla="*/ 241914 w 367496"/>
              <a:gd name="connsiteY97" fmla="*/ 92634 h 367369"/>
              <a:gd name="connsiteX98" fmla="*/ 198701 w 367496"/>
              <a:gd name="connsiteY98" fmla="*/ 51830 h 367369"/>
              <a:gd name="connsiteX99" fmla="*/ 162966 w 367496"/>
              <a:gd name="connsiteY99" fmla="*/ 48155 h 367369"/>
              <a:gd name="connsiteX100" fmla="*/ 102012 w 367496"/>
              <a:gd name="connsiteY100" fmla="*/ 80596 h 367369"/>
              <a:gd name="connsiteX101" fmla="*/ 130398 w 367496"/>
              <a:gd name="connsiteY101" fmla="*/ 89847 h 367369"/>
              <a:gd name="connsiteX102" fmla="*/ 163092 w 367496"/>
              <a:gd name="connsiteY102" fmla="*/ 48155 h 367369"/>
              <a:gd name="connsiteX103" fmla="*/ 93015 w 367496"/>
              <a:gd name="connsiteY103" fmla="*/ 89973 h 367369"/>
              <a:gd name="connsiteX104" fmla="*/ 60574 w 367496"/>
              <a:gd name="connsiteY104" fmla="*/ 188437 h 367369"/>
              <a:gd name="connsiteX105" fmla="*/ 113037 w 367496"/>
              <a:gd name="connsiteY105" fmla="*/ 188437 h 367369"/>
              <a:gd name="connsiteX106" fmla="*/ 112910 w 367496"/>
              <a:gd name="connsiteY106" fmla="*/ 183495 h 367369"/>
              <a:gd name="connsiteX107" fmla="*/ 97323 w 367496"/>
              <a:gd name="connsiteY107" fmla="*/ 183495 h 367369"/>
              <a:gd name="connsiteX108" fmla="*/ 90987 w 367496"/>
              <a:gd name="connsiteY108" fmla="*/ 177159 h 367369"/>
              <a:gd name="connsiteX109" fmla="*/ 97323 w 367496"/>
              <a:gd name="connsiteY109" fmla="*/ 170822 h 367369"/>
              <a:gd name="connsiteX110" fmla="*/ 112910 w 367496"/>
              <a:gd name="connsiteY110" fmla="*/ 170822 h 367369"/>
              <a:gd name="connsiteX111" fmla="*/ 125582 w 367496"/>
              <a:gd name="connsiteY111" fmla="*/ 101505 h 367369"/>
              <a:gd name="connsiteX112" fmla="*/ 94662 w 367496"/>
              <a:gd name="connsiteY112" fmla="*/ 90860 h 367369"/>
              <a:gd name="connsiteX113" fmla="*/ 93015 w 367496"/>
              <a:gd name="connsiteY113" fmla="*/ 89720 h 367369"/>
              <a:gd name="connsiteX114" fmla="*/ 93015 w 367496"/>
              <a:gd name="connsiteY114" fmla="*/ 89720 h 367369"/>
              <a:gd name="connsiteX115" fmla="*/ 260542 w 367496"/>
              <a:gd name="connsiteY115" fmla="*/ 290702 h 367369"/>
              <a:gd name="connsiteX116" fmla="*/ 324664 w 367496"/>
              <a:gd name="connsiteY116" fmla="*/ 183495 h 367369"/>
              <a:gd name="connsiteX117" fmla="*/ 272074 w 367496"/>
              <a:gd name="connsiteY117" fmla="*/ 183495 h 367369"/>
              <a:gd name="connsiteX118" fmla="*/ 259402 w 367496"/>
              <a:gd name="connsiteY118" fmla="*/ 252812 h 367369"/>
              <a:gd name="connsiteX119" fmla="*/ 270553 w 367496"/>
              <a:gd name="connsiteY119" fmla="*/ 255980 h 367369"/>
              <a:gd name="connsiteX120" fmla="*/ 274735 w 367496"/>
              <a:gd name="connsiteY120" fmla="*/ 263837 h 367369"/>
              <a:gd name="connsiteX121" fmla="*/ 266878 w 367496"/>
              <a:gd name="connsiteY121" fmla="*/ 268019 h 367369"/>
              <a:gd name="connsiteX122" fmla="*/ 254586 w 367496"/>
              <a:gd name="connsiteY122" fmla="*/ 264597 h 367369"/>
              <a:gd name="connsiteX123" fmla="*/ 251038 w 367496"/>
              <a:gd name="connsiteY123" fmla="*/ 271694 h 367369"/>
              <a:gd name="connsiteX124" fmla="*/ 260542 w 367496"/>
              <a:gd name="connsiteY124" fmla="*/ 290829 h 367369"/>
              <a:gd name="connsiteX125" fmla="*/ 324537 w 367496"/>
              <a:gd name="connsiteY125" fmla="*/ 170949 h 367369"/>
              <a:gd name="connsiteX126" fmla="*/ 221765 w 367496"/>
              <a:gd name="connsiteY126" fmla="*/ 48155 h 367369"/>
              <a:gd name="connsiteX127" fmla="*/ 254460 w 367496"/>
              <a:gd name="connsiteY127" fmla="*/ 89847 h 367369"/>
              <a:gd name="connsiteX128" fmla="*/ 266752 w 367496"/>
              <a:gd name="connsiteY128" fmla="*/ 86425 h 367369"/>
              <a:gd name="connsiteX129" fmla="*/ 274608 w 367496"/>
              <a:gd name="connsiteY129" fmla="*/ 90607 h 367369"/>
              <a:gd name="connsiteX130" fmla="*/ 270427 w 367496"/>
              <a:gd name="connsiteY130" fmla="*/ 98464 h 367369"/>
              <a:gd name="connsiteX131" fmla="*/ 259275 w 367496"/>
              <a:gd name="connsiteY131" fmla="*/ 101632 h 367369"/>
              <a:gd name="connsiteX132" fmla="*/ 271947 w 367496"/>
              <a:gd name="connsiteY132" fmla="*/ 170949 h 367369"/>
              <a:gd name="connsiteX133" fmla="*/ 324537 w 367496"/>
              <a:gd name="connsiteY133" fmla="*/ 170949 h 367369"/>
              <a:gd name="connsiteX134" fmla="*/ 186156 w 367496"/>
              <a:gd name="connsiteY134" fmla="*/ 230636 h 367369"/>
              <a:gd name="connsiteX135" fmla="*/ 186156 w 367496"/>
              <a:gd name="connsiteY135" fmla="*/ 183495 h 367369"/>
              <a:gd name="connsiteX136" fmla="*/ 125456 w 367496"/>
              <a:gd name="connsiteY136" fmla="*/ 183495 h 367369"/>
              <a:gd name="connsiteX137" fmla="*/ 125582 w 367496"/>
              <a:gd name="connsiteY137" fmla="*/ 188437 h 367369"/>
              <a:gd name="connsiteX138" fmla="*/ 177032 w 367496"/>
              <a:gd name="connsiteY138" fmla="*/ 188437 h 367369"/>
              <a:gd name="connsiteX139" fmla="*/ 177032 w 367496"/>
              <a:gd name="connsiteY139" fmla="*/ 230636 h 367369"/>
              <a:gd name="connsiteX140" fmla="*/ 186156 w 367496"/>
              <a:gd name="connsiteY140" fmla="*/ 230636 h 367369"/>
              <a:gd name="connsiteX141" fmla="*/ 239506 w 367496"/>
              <a:gd name="connsiteY141" fmla="*/ 248757 h 367369"/>
              <a:gd name="connsiteX142" fmla="*/ 246983 w 367496"/>
              <a:gd name="connsiteY142" fmla="*/ 250024 h 367369"/>
              <a:gd name="connsiteX143" fmla="*/ 259402 w 367496"/>
              <a:gd name="connsiteY143" fmla="*/ 183495 h 367369"/>
              <a:gd name="connsiteX144" fmla="*/ 198701 w 367496"/>
              <a:gd name="connsiteY144" fmla="*/ 183495 h 367369"/>
              <a:gd name="connsiteX145" fmla="*/ 198701 w 367496"/>
              <a:gd name="connsiteY145" fmla="*/ 230636 h 367369"/>
              <a:gd name="connsiteX146" fmla="*/ 230509 w 367496"/>
              <a:gd name="connsiteY146" fmla="*/ 230636 h 367369"/>
              <a:gd name="connsiteX147" fmla="*/ 239506 w 367496"/>
              <a:gd name="connsiteY147" fmla="*/ 248757 h 367369"/>
              <a:gd name="connsiteX148" fmla="*/ 125456 w 367496"/>
              <a:gd name="connsiteY148" fmla="*/ 170949 h 367369"/>
              <a:gd name="connsiteX149" fmla="*/ 186156 w 367496"/>
              <a:gd name="connsiteY149" fmla="*/ 170949 h 367369"/>
              <a:gd name="connsiteX150" fmla="*/ 186156 w 367496"/>
              <a:gd name="connsiteY150" fmla="*/ 109362 h 367369"/>
              <a:gd name="connsiteX151" fmla="*/ 137874 w 367496"/>
              <a:gd name="connsiteY151" fmla="*/ 104420 h 367369"/>
              <a:gd name="connsiteX152" fmla="*/ 125456 w 367496"/>
              <a:gd name="connsiteY152" fmla="*/ 170949 h 367369"/>
              <a:gd name="connsiteX153" fmla="*/ 198701 w 367496"/>
              <a:gd name="connsiteY153" fmla="*/ 170949 h 367369"/>
              <a:gd name="connsiteX154" fmla="*/ 259402 w 367496"/>
              <a:gd name="connsiteY154" fmla="*/ 170949 h 367369"/>
              <a:gd name="connsiteX155" fmla="*/ 246983 w 367496"/>
              <a:gd name="connsiteY155" fmla="*/ 104420 h 367369"/>
              <a:gd name="connsiteX156" fmla="*/ 198701 w 367496"/>
              <a:gd name="connsiteY156" fmla="*/ 109362 h 367369"/>
              <a:gd name="connsiteX157" fmla="*/ 198701 w 367496"/>
              <a:gd name="connsiteY157" fmla="*/ 170949 h 367369"/>
              <a:gd name="connsiteX158" fmla="*/ 142943 w 367496"/>
              <a:gd name="connsiteY158" fmla="*/ 92634 h 367369"/>
              <a:gd name="connsiteX159" fmla="*/ 186156 w 367496"/>
              <a:gd name="connsiteY159" fmla="*/ 96816 h 367369"/>
              <a:gd name="connsiteX160" fmla="*/ 186156 w 367496"/>
              <a:gd name="connsiteY160" fmla="*/ 51830 h 367369"/>
              <a:gd name="connsiteX161" fmla="*/ 142943 w 367496"/>
              <a:gd name="connsiteY161" fmla="*/ 92634 h 367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367496" h="367369">
                <a:moveTo>
                  <a:pt x="28893" y="178553"/>
                </a:moveTo>
                <a:cubicBezTo>
                  <a:pt x="26358" y="182354"/>
                  <a:pt x="20529" y="182608"/>
                  <a:pt x="17995" y="177919"/>
                </a:cubicBezTo>
                <a:lnTo>
                  <a:pt x="2154" y="150674"/>
                </a:lnTo>
                <a:cubicBezTo>
                  <a:pt x="380" y="147632"/>
                  <a:pt x="1394" y="143830"/>
                  <a:pt x="4435" y="142056"/>
                </a:cubicBezTo>
                <a:cubicBezTo>
                  <a:pt x="7477" y="140282"/>
                  <a:pt x="11278" y="141296"/>
                  <a:pt x="13052" y="144337"/>
                </a:cubicBezTo>
                <a:lnTo>
                  <a:pt x="18628" y="153968"/>
                </a:lnTo>
                <a:cubicBezTo>
                  <a:pt x="29146" y="66783"/>
                  <a:pt x="103406" y="0"/>
                  <a:pt x="192492" y="0"/>
                </a:cubicBezTo>
                <a:cubicBezTo>
                  <a:pt x="289055" y="0"/>
                  <a:pt x="367496" y="78441"/>
                  <a:pt x="367496" y="175004"/>
                </a:cubicBezTo>
                <a:cubicBezTo>
                  <a:pt x="367496" y="221892"/>
                  <a:pt x="348868" y="266245"/>
                  <a:pt x="316174" y="298813"/>
                </a:cubicBezTo>
                <a:cubicBezTo>
                  <a:pt x="313766" y="301220"/>
                  <a:pt x="309711" y="301220"/>
                  <a:pt x="307303" y="298813"/>
                </a:cubicBezTo>
                <a:cubicBezTo>
                  <a:pt x="304895" y="296405"/>
                  <a:pt x="304895" y="292350"/>
                  <a:pt x="307303" y="289942"/>
                </a:cubicBezTo>
                <a:cubicBezTo>
                  <a:pt x="370664" y="226580"/>
                  <a:pt x="370918" y="123682"/>
                  <a:pt x="307303" y="60193"/>
                </a:cubicBezTo>
                <a:cubicBezTo>
                  <a:pt x="243688" y="-3295"/>
                  <a:pt x="141043" y="-3295"/>
                  <a:pt x="77554" y="60193"/>
                </a:cubicBezTo>
                <a:cubicBezTo>
                  <a:pt x="52463" y="85284"/>
                  <a:pt x="35609" y="118359"/>
                  <a:pt x="31174" y="155362"/>
                </a:cubicBezTo>
                <a:lnTo>
                  <a:pt x="38397" y="146111"/>
                </a:lnTo>
                <a:cubicBezTo>
                  <a:pt x="40551" y="143450"/>
                  <a:pt x="44480" y="142943"/>
                  <a:pt x="47141" y="144971"/>
                </a:cubicBezTo>
                <a:cubicBezTo>
                  <a:pt x="49802" y="147125"/>
                  <a:pt x="50309" y="151054"/>
                  <a:pt x="48281" y="153715"/>
                </a:cubicBezTo>
                <a:lnTo>
                  <a:pt x="29020" y="178426"/>
                </a:lnTo>
                <a:close/>
                <a:moveTo>
                  <a:pt x="0" y="201109"/>
                </a:moveTo>
                <a:lnTo>
                  <a:pt x="0" y="346460"/>
                </a:lnTo>
                <a:lnTo>
                  <a:pt x="29020" y="346460"/>
                </a:lnTo>
                <a:cubicBezTo>
                  <a:pt x="29020" y="331380"/>
                  <a:pt x="41312" y="319088"/>
                  <a:pt x="56392" y="319088"/>
                </a:cubicBezTo>
                <a:cubicBezTo>
                  <a:pt x="71472" y="319088"/>
                  <a:pt x="83764" y="331380"/>
                  <a:pt x="83764" y="346460"/>
                </a:cubicBezTo>
                <a:lnTo>
                  <a:pt x="164486" y="346460"/>
                </a:lnTo>
                <a:lnTo>
                  <a:pt x="164486" y="319468"/>
                </a:lnTo>
                <a:lnTo>
                  <a:pt x="132425" y="319468"/>
                </a:lnTo>
                <a:cubicBezTo>
                  <a:pt x="129004" y="319468"/>
                  <a:pt x="126216" y="316680"/>
                  <a:pt x="126216" y="313259"/>
                </a:cubicBezTo>
                <a:cubicBezTo>
                  <a:pt x="126216" y="309837"/>
                  <a:pt x="129004" y="307050"/>
                  <a:pt x="132425" y="307050"/>
                </a:cubicBezTo>
                <a:lnTo>
                  <a:pt x="164486" y="307050"/>
                </a:lnTo>
                <a:lnTo>
                  <a:pt x="164486" y="301220"/>
                </a:lnTo>
                <a:lnTo>
                  <a:pt x="93775" y="301220"/>
                </a:lnTo>
                <a:cubicBezTo>
                  <a:pt x="90353" y="301220"/>
                  <a:pt x="87566" y="298432"/>
                  <a:pt x="87566" y="295011"/>
                </a:cubicBezTo>
                <a:cubicBezTo>
                  <a:pt x="87566" y="291589"/>
                  <a:pt x="90353" y="288801"/>
                  <a:pt x="93775" y="288801"/>
                </a:cubicBezTo>
                <a:lnTo>
                  <a:pt x="164486" y="288801"/>
                </a:lnTo>
                <a:lnTo>
                  <a:pt x="164486" y="201236"/>
                </a:lnTo>
                <a:lnTo>
                  <a:pt x="110502" y="201236"/>
                </a:lnTo>
                <a:lnTo>
                  <a:pt x="110502" y="250911"/>
                </a:lnTo>
                <a:cubicBezTo>
                  <a:pt x="110502" y="256360"/>
                  <a:pt x="103659" y="259655"/>
                  <a:pt x="99477" y="254966"/>
                </a:cubicBezTo>
                <a:lnTo>
                  <a:pt x="85665" y="240900"/>
                </a:lnTo>
                <a:lnTo>
                  <a:pt x="71472" y="255347"/>
                </a:lnTo>
                <a:cubicBezTo>
                  <a:pt x="67543" y="259402"/>
                  <a:pt x="60700" y="256487"/>
                  <a:pt x="60700" y="250911"/>
                </a:cubicBezTo>
                <a:lnTo>
                  <a:pt x="60700" y="250911"/>
                </a:lnTo>
                <a:lnTo>
                  <a:pt x="60700" y="201236"/>
                </a:lnTo>
                <a:lnTo>
                  <a:pt x="0" y="201236"/>
                </a:lnTo>
                <a:close/>
                <a:moveTo>
                  <a:pt x="66910" y="201109"/>
                </a:moveTo>
                <a:lnTo>
                  <a:pt x="66910" y="250785"/>
                </a:lnTo>
                <a:lnTo>
                  <a:pt x="85538" y="231776"/>
                </a:lnTo>
                <a:lnTo>
                  <a:pt x="104166" y="250785"/>
                </a:lnTo>
                <a:lnTo>
                  <a:pt x="104166" y="201109"/>
                </a:lnTo>
                <a:lnTo>
                  <a:pt x="66910" y="201109"/>
                </a:lnTo>
                <a:close/>
                <a:moveTo>
                  <a:pt x="185776" y="294757"/>
                </a:moveTo>
                <a:lnTo>
                  <a:pt x="230889" y="294757"/>
                </a:lnTo>
                <a:lnTo>
                  <a:pt x="213275" y="259528"/>
                </a:lnTo>
                <a:lnTo>
                  <a:pt x="185776" y="259528"/>
                </a:lnTo>
                <a:lnTo>
                  <a:pt x="185776" y="294757"/>
                </a:lnTo>
                <a:close/>
                <a:moveTo>
                  <a:pt x="209853" y="325298"/>
                </a:moveTo>
                <a:cubicBezTo>
                  <a:pt x="198195" y="325298"/>
                  <a:pt x="188817" y="334675"/>
                  <a:pt x="188817" y="346334"/>
                </a:cubicBezTo>
                <a:cubicBezTo>
                  <a:pt x="188817" y="357992"/>
                  <a:pt x="198195" y="367370"/>
                  <a:pt x="209853" y="367370"/>
                </a:cubicBezTo>
                <a:cubicBezTo>
                  <a:pt x="221512" y="367370"/>
                  <a:pt x="230889" y="357992"/>
                  <a:pt x="230889" y="346334"/>
                </a:cubicBezTo>
                <a:cubicBezTo>
                  <a:pt x="230889" y="334675"/>
                  <a:pt x="221512" y="325298"/>
                  <a:pt x="209853" y="325298"/>
                </a:cubicBezTo>
                <a:close/>
                <a:moveTo>
                  <a:pt x="209853" y="337716"/>
                </a:moveTo>
                <a:cubicBezTo>
                  <a:pt x="214669" y="337716"/>
                  <a:pt x="218470" y="341645"/>
                  <a:pt x="218470" y="346334"/>
                </a:cubicBezTo>
                <a:cubicBezTo>
                  <a:pt x="218470" y="351022"/>
                  <a:pt x="214542" y="354951"/>
                  <a:pt x="209853" y="354951"/>
                </a:cubicBezTo>
                <a:cubicBezTo>
                  <a:pt x="205164" y="354951"/>
                  <a:pt x="201236" y="351022"/>
                  <a:pt x="201236" y="346334"/>
                </a:cubicBezTo>
                <a:cubicBezTo>
                  <a:pt x="201236" y="341645"/>
                  <a:pt x="205164" y="337716"/>
                  <a:pt x="209853" y="337716"/>
                </a:cubicBezTo>
                <a:close/>
                <a:moveTo>
                  <a:pt x="56392" y="325298"/>
                </a:moveTo>
                <a:cubicBezTo>
                  <a:pt x="68050" y="325298"/>
                  <a:pt x="77428" y="334675"/>
                  <a:pt x="77428" y="346334"/>
                </a:cubicBezTo>
                <a:cubicBezTo>
                  <a:pt x="77428" y="357992"/>
                  <a:pt x="68050" y="367370"/>
                  <a:pt x="56392" y="367370"/>
                </a:cubicBezTo>
                <a:cubicBezTo>
                  <a:pt x="44733" y="367370"/>
                  <a:pt x="35356" y="357992"/>
                  <a:pt x="35356" y="346334"/>
                </a:cubicBezTo>
                <a:cubicBezTo>
                  <a:pt x="35356" y="334675"/>
                  <a:pt x="44733" y="325298"/>
                  <a:pt x="56392" y="325298"/>
                </a:cubicBezTo>
                <a:close/>
                <a:moveTo>
                  <a:pt x="56392" y="337716"/>
                </a:moveTo>
                <a:cubicBezTo>
                  <a:pt x="61207" y="337716"/>
                  <a:pt x="65009" y="341645"/>
                  <a:pt x="65009" y="346334"/>
                </a:cubicBezTo>
                <a:cubicBezTo>
                  <a:pt x="65009" y="351022"/>
                  <a:pt x="61080" y="354951"/>
                  <a:pt x="56392" y="354951"/>
                </a:cubicBezTo>
                <a:cubicBezTo>
                  <a:pt x="51703" y="354951"/>
                  <a:pt x="47775" y="351022"/>
                  <a:pt x="47775" y="346334"/>
                </a:cubicBezTo>
                <a:cubicBezTo>
                  <a:pt x="47775" y="341645"/>
                  <a:pt x="51703" y="337716"/>
                  <a:pt x="56392" y="337716"/>
                </a:cubicBezTo>
                <a:close/>
                <a:moveTo>
                  <a:pt x="222779" y="243181"/>
                </a:moveTo>
                <a:lnTo>
                  <a:pt x="171203" y="243181"/>
                </a:lnTo>
                <a:lnTo>
                  <a:pt x="171203" y="346334"/>
                </a:lnTo>
                <a:lnTo>
                  <a:pt x="182481" y="346334"/>
                </a:lnTo>
                <a:cubicBezTo>
                  <a:pt x="182481" y="331254"/>
                  <a:pt x="194773" y="318961"/>
                  <a:pt x="209853" y="318961"/>
                </a:cubicBezTo>
                <a:cubicBezTo>
                  <a:pt x="224933" y="318961"/>
                  <a:pt x="237225" y="331254"/>
                  <a:pt x="237225" y="346334"/>
                </a:cubicBezTo>
                <a:lnTo>
                  <a:pt x="249391" y="346334"/>
                </a:lnTo>
                <a:lnTo>
                  <a:pt x="249391" y="296532"/>
                </a:lnTo>
                <a:lnTo>
                  <a:pt x="222779" y="243181"/>
                </a:lnTo>
                <a:close/>
                <a:moveTo>
                  <a:pt x="230889" y="301094"/>
                </a:moveTo>
                <a:cubicBezTo>
                  <a:pt x="235324" y="301094"/>
                  <a:pt x="238999" y="296405"/>
                  <a:pt x="236211" y="291463"/>
                </a:cubicBezTo>
                <a:lnTo>
                  <a:pt x="218850" y="256741"/>
                </a:lnTo>
                <a:cubicBezTo>
                  <a:pt x="217710" y="254586"/>
                  <a:pt x="215556" y="253319"/>
                  <a:pt x="213275" y="253319"/>
                </a:cubicBezTo>
                <a:lnTo>
                  <a:pt x="213275" y="253319"/>
                </a:lnTo>
                <a:cubicBezTo>
                  <a:pt x="213275" y="253319"/>
                  <a:pt x="185776" y="253319"/>
                  <a:pt x="185776" y="253319"/>
                </a:cubicBezTo>
                <a:cubicBezTo>
                  <a:pt x="182354" y="253319"/>
                  <a:pt x="179440" y="256107"/>
                  <a:pt x="179440" y="259655"/>
                </a:cubicBezTo>
                <a:lnTo>
                  <a:pt x="179440" y="294884"/>
                </a:lnTo>
                <a:cubicBezTo>
                  <a:pt x="179440" y="298306"/>
                  <a:pt x="182228" y="301220"/>
                  <a:pt x="185776" y="301220"/>
                </a:cubicBezTo>
                <a:lnTo>
                  <a:pt x="230889" y="301220"/>
                </a:lnTo>
                <a:lnTo>
                  <a:pt x="230889" y="301220"/>
                </a:lnTo>
                <a:close/>
                <a:moveTo>
                  <a:pt x="198701" y="51830"/>
                </a:moveTo>
                <a:lnTo>
                  <a:pt x="198701" y="96816"/>
                </a:lnTo>
                <a:cubicBezTo>
                  <a:pt x="213528" y="96563"/>
                  <a:pt x="227974" y="95169"/>
                  <a:pt x="241914" y="92634"/>
                </a:cubicBezTo>
                <a:cubicBezTo>
                  <a:pt x="231649" y="71725"/>
                  <a:pt x="216696" y="55124"/>
                  <a:pt x="198701" y="51830"/>
                </a:cubicBezTo>
                <a:close/>
                <a:moveTo>
                  <a:pt x="162966" y="48155"/>
                </a:moveTo>
                <a:cubicBezTo>
                  <a:pt x="139649" y="53477"/>
                  <a:pt x="118739" y="64882"/>
                  <a:pt x="102012" y="80596"/>
                </a:cubicBezTo>
                <a:cubicBezTo>
                  <a:pt x="110376" y="84271"/>
                  <a:pt x="119880" y="87312"/>
                  <a:pt x="130398" y="89847"/>
                </a:cubicBezTo>
                <a:cubicBezTo>
                  <a:pt x="138255" y="72739"/>
                  <a:pt x="149153" y="57532"/>
                  <a:pt x="163092" y="48155"/>
                </a:cubicBezTo>
                <a:close/>
                <a:moveTo>
                  <a:pt x="93015" y="89973"/>
                </a:moveTo>
                <a:cubicBezTo>
                  <a:pt x="69824" y="116332"/>
                  <a:pt x="57532" y="151434"/>
                  <a:pt x="60574" y="188437"/>
                </a:cubicBezTo>
                <a:lnTo>
                  <a:pt x="113037" y="188437"/>
                </a:lnTo>
                <a:cubicBezTo>
                  <a:pt x="113037" y="186790"/>
                  <a:pt x="112910" y="185142"/>
                  <a:pt x="112910" y="183495"/>
                </a:cubicBezTo>
                <a:lnTo>
                  <a:pt x="97323" y="183495"/>
                </a:lnTo>
                <a:cubicBezTo>
                  <a:pt x="93902" y="183495"/>
                  <a:pt x="90987" y="180707"/>
                  <a:pt x="90987" y="177159"/>
                </a:cubicBezTo>
                <a:cubicBezTo>
                  <a:pt x="90987" y="173610"/>
                  <a:pt x="93775" y="170822"/>
                  <a:pt x="97323" y="170822"/>
                </a:cubicBezTo>
                <a:lnTo>
                  <a:pt x="112910" y="170822"/>
                </a:lnTo>
                <a:cubicBezTo>
                  <a:pt x="113544" y="145351"/>
                  <a:pt x="118106" y="121527"/>
                  <a:pt x="125582" y="101505"/>
                </a:cubicBezTo>
                <a:cubicBezTo>
                  <a:pt x="114177" y="98590"/>
                  <a:pt x="103786" y="95042"/>
                  <a:pt x="94662" y="90860"/>
                </a:cubicBezTo>
                <a:cubicBezTo>
                  <a:pt x="94028" y="90607"/>
                  <a:pt x="93521" y="90227"/>
                  <a:pt x="93015" y="89720"/>
                </a:cubicBezTo>
                <a:lnTo>
                  <a:pt x="93015" y="89720"/>
                </a:lnTo>
                <a:close/>
                <a:moveTo>
                  <a:pt x="260542" y="290702"/>
                </a:moveTo>
                <a:cubicBezTo>
                  <a:pt x="297292" y="268526"/>
                  <a:pt x="322510" y="229115"/>
                  <a:pt x="324664" y="183495"/>
                </a:cubicBezTo>
                <a:lnTo>
                  <a:pt x="272074" y="183495"/>
                </a:lnTo>
                <a:cubicBezTo>
                  <a:pt x="271440" y="208966"/>
                  <a:pt x="266878" y="232790"/>
                  <a:pt x="259402" y="252812"/>
                </a:cubicBezTo>
                <a:cubicBezTo>
                  <a:pt x="263203" y="253826"/>
                  <a:pt x="267005" y="254840"/>
                  <a:pt x="270553" y="255980"/>
                </a:cubicBezTo>
                <a:cubicBezTo>
                  <a:pt x="273848" y="256994"/>
                  <a:pt x="275749" y="260542"/>
                  <a:pt x="274735" y="263837"/>
                </a:cubicBezTo>
                <a:cubicBezTo>
                  <a:pt x="273721" y="267132"/>
                  <a:pt x="270173" y="269033"/>
                  <a:pt x="266878" y="268019"/>
                </a:cubicBezTo>
                <a:cubicBezTo>
                  <a:pt x="262950" y="266752"/>
                  <a:pt x="258768" y="265611"/>
                  <a:pt x="254586" y="264597"/>
                </a:cubicBezTo>
                <a:cubicBezTo>
                  <a:pt x="253446" y="267005"/>
                  <a:pt x="252305" y="269413"/>
                  <a:pt x="251038" y="271694"/>
                </a:cubicBezTo>
                <a:lnTo>
                  <a:pt x="260542" y="290829"/>
                </a:lnTo>
                <a:close/>
                <a:moveTo>
                  <a:pt x="324537" y="170949"/>
                </a:moveTo>
                <a:cubicBezTo>
                  <a:pt x="321749" y="110756"/>
                  <a:pt x="278790" y="61080"/>
                  <a:pt x="221765" y="48155"/>
                </a:cubicBezTo>
                <a:cubicBezTo>
                  <a:pt x="235578" y="57532"/>
                  <a:pt x="246476" y="72739"/>
                  <a:pt x="254460" y="89847"/>
                </a:cubicBezTo>
                <a:cubicBezTo>
                  <a:pt x="258768" y="88833"/>
                  <a:pt x="262823" y="87692"/>
                  <a:pt x="266752" y="86425"/>
                </a:cubicBezTo>
                <a:cubicBezTo>
                  <a:pt x="270046" y="85411"/>
                  <a:pt x="273595" y="87312"/>
                  <a:pt x="274608" y="90607"/>
                </a:cubicBezTo>
                <a:cubicBezTo>
                  <a:pt x="275622" y="93902"/>
                  <a:pt x="273721" y="97450"/>
                  <a:pt x="270427" y="98464"/>
                </a:cubicBezTo>
                <a:cubicBezTo>
                  <a:pt x="266878" y="99604"/>
                  <a:pt x="263077" y="100618"/>
                  <a:pt x="259275" y="101632"/>
                </a:cubicBezTo>
                <a:cubicBezTo>
                  <a:pt x="266752" y="121654"/>
                  <a:pt x="271314" y="145478"/>
                  <a:pt x="271947" y="170949"/>
                </a:cubicBezTo>
                <a:lnTo>
                  <a:pt x="324537" y="170949"/>
                </a:lnTo>
                <a:close/>
                <a:moveTo>
                  <a:pt x="186156" y="230636"/>
                </a:moveTo>
                <a:lnTo>
                  <a:pt x="186156" y="183495"/>
                </a:lnTo>
                <a:lnTo>
                  <a:pt x="125456" y="183495"/>
                </a:lnTo>
                <a:cubicBezTo>
                  <a:pt x="125456" y="185142"/>
                  <a:pt x="125456" y="186790"/>
                  <a:pt x="125582" y="188437"/>
                </a:cubicBezTo>
                <a:lnTo>
                  <a:pt x="177032" y="188437"/>
                </a:lnTo>
                <a:lnTo>
                  <a:pt x="177032" y="230636"/>
                </a:lnTo>
                <a:lnTo>
                  <a:pt x="186156" y="230636"/>
                </a:lnTo>
                <a:close/>
                <a:moveTo>
                  <a:pt x="239506" y="248757"/>
                </a:moveTo>
                <a:cubicBezTo>
                  <a:pt x="242041" y="249137"/>
                  <a:pt x="244448" y="249644"/>
                  <a:pt x="246983" y="250024"/>
                </a:cubicBezTo>
                <a:cubicBezTo>
                  <a:pt x="254206" y="231016"/>
                  <a:pt x="258768" y="208206"/>
                  <a:pt x="259402" y="183495"/>
                </a:cubicBezTo>
                <a:lnTo>
                  <a:pt x="198701" y="183495"/>
                </a:lnTo>
                <a:lnTo>
                  <a:pt x="198701" y="230636"/>
                </a:lnTo>
                <a:lnTo>
                  <a:pt x="230509" y="230636"/>
                </a:lnTo>
                <a:lnTo>
                  <a:pt x="239506" y="248757"/>
                </a:lnTo>
                <a:close/>
                <a:moveTo>
                  <a:pt x="125456" y="170949"/>
                </a:moveTo>
                <a:lnTo>
                  <a:pt x="186156" y="170949"/>
                </a:lnTo>
                <a:lnTo>
                  <a:pt x="186156" y="109362"/>
                </a:lnTo>
                <a:cubicBezTo>
                  <a:pt x="169175" y="108982"/>
                  <a:pt x="152955" y="107334"/>
                  <a:pt x="137874" y="104420"/>
                </a:cubicBezTo>
                <a:cubicBezTo>
                  <a:pt x="130651" y="123428"/>
                  <a:pt x="126089" y="146238"/>
                  <a:pt x="125456" y="170949"/>
                </a:cubicBezTo>
                <a:close/>
                <a:moveTo>
                  <a:pt x="198701" y="170949"/>
                </a:moveTo>
                <a:lnTo>
                  <a:pt x="259402" y="170949"/>
                </a:lnTo>
                <a:cubicBezTo>
                  <a:pt x="258768" y="146238"/>
                  <a:pt x="254206" y="123428"/>
                  <a:pt x="246983" y="104420"/>
                </a:cubicBezTo>
                <a:cubicBezTo>
                  <a:pt x="231396" y="107461"/>
                  <a:pt x="215049" y="109108"/>
                  <a:pt x="198701" y="109362"/>
                </a:cubicBezTo>
                <a:lnTo>
                  <a:pt x="198701" y="170949"/>
                </a:lnTo>
                <a:close/>
                <a:moveTo>
                  <a:pt x="142943" y="92634"/>
                </a:moveTo>
                <a:cubicBezTo>
                  <a:pt x="156249" y="95042"/>
                  <a:pt x="170822" y="96563"/>
                  <a:pt x="186156" y="96816"/>
                </a:cubicBezTo>
                <a:lnTo>
                  <a:pt x="186156" y="51830"/>
                </a:lnTo>
                <a:cubicBezTo>
                  <a:pt x="168161" y="55124"/>
                  <a:pt x="153208" y="71725"/>
                  <a:pt x="142943" y="92634"/>
                </a:cubicBezTo>
                <a:close/>
              </a:path>
            </a:pathLst>
          </a:custGeom>
          <a:solidFill>
            <a:srgbClr val="CDDDFF"/>
          </a:solidFill>
          <a:ln w="12656" cap="flat">
            <a:noFill/>
            <a:prstDash val="solid"/>
            <a:miter/>
          </a:ln>
        </p:spPr>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8" name="Rectangle: Rounded Corners 7">
            <a:extLst>
              <a:ext uri="{FF2B5EF4-FFF2-40B4-BE49-F238E27FC236}">
                <a16:creationId xmlns:a16="http://schemas.microsoft.com/office/drawing/2014/main" id="{226E92DF-27F4-DE1F-090A-B62517915187}"/>
              </a:ext>
            </a:extLst>
          </p:cNvPr>
          <p:cNvSpPr/>
          <p:nvPr/>
        </p:nvSpPr>
        <p:spPr>
          <a:xfrm flipH="1">
            <a:off x="7847070" y="3101326"/>
            <a:ext cx="3428647" cy="832352"/>
          </a:xfrm>
          <a:prstGeom prst="roundRect">
            <a:avLst>
              <a:gd name="adj" fmla="val 5877"/>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182880" tIns="0" rIns="182880" bIns="0" rtlCol="0" anchor="ct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1100" b="0" i="0" u="none" strike="noStrike" kern="1200" cap="none" spc="0" normalizeH="0" baseline="0" noProof="0" dirty="0">
                <a:ln>
                  <a:noFill/>
                </a:ln>
                <a:solidFill>
                  <a:prstClr val="white"/>
                </a:solidFill>
                <a:effectLst/>
                <a:uLnTx/>
                <a:uFillTx/>
                <a:latin typeface="Graphit"/>
                <a:ea typeface="+mn-ea"/>
              </a:rPr>
              <a:t>نلتزم بتوريد المنتجات وفق المواصفات الفنية ومتطلبات المشروع المعتمدة، دون استبدال أو تغيير غير معتمد.</a:t>
            </a:r>
            <a:endParaRPr kumimoji="0" lang="en-US" sz="1100" b="0" i="0" u="none" strike="noStrike" kern="1200" cap="none" spc="0" normalizeH="0" baseline="0" noProof="0" dirty="0">
              <a:ln>
                <a:noFill/>
              </a:ln>
              <a:solidFill>
                <a:prstClr val="white"/>
              </a:solidFill>
              <a:effectLst/>
              <a:uLnTx/>
              <a:uFillTx/>
              <a:latin typeface="Graphit"/>
              <a:ea typeface="+mn-ea"/>
            </a:endParaRPr>
          </a:p>
        </p:txBody>
      </p:sp>
      <p:sp>
        <p:nvSpPr>
          <p:cNvPr id="14" name="Rectangle: Rounded Corners 13">
            <a:extLst>
              <a:ext uri="{FF2B5EF4-FFF2-40B4-BE49-F238E27FC236}">
                <a16:creationId xmlns:a16="http://schemas.microsoft.com/office/drawing/2014/main" id="{FE273E55-A0EA-F715-731F-6EC479FADE8E}"/>
              </a:ext>
            </a:extLst>
          </p:cNvPr>
          <p:cNvSpPr/>
          <p:nvPr/>
        </p:nvSpPr>
        <p:spPr>
          <a:xfrm flipH="1">
            <a:off x="3777171" y="3101326"/>
            <a:ext cx="3428647" cy="832352"/>
          </a:xfrm>
          <a:prstGeom prst="roundRect">
            <a:avLst>
              <a:gd name="adj" fmla="val 5877"/>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182880" tIns="0" rIns="182880" bIns="0" rtlCol="0" anchor="ct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1100" b="0" i="0" u="none" strike="noStrike" kern="1200" cap="none" spc="0" normalizeH="0" baseline="0" noProof="0" dirty="0">
                <a:ln>
                  <a:noFill/>
                </a:ln>
                <a:solidFill>
                  <a:prstClr val="white"/>
                </a:solidFill>
                <a:effectLst/>
                <a:uLnTx/>
                <a:uFillTx/>
                <a:latin typeface="Graphit"/>
                <a:ea typeface="+mn-ea"/>
              </a:rPr>
              <a:t>نوفر نطاقاً واسعاً من المواد والمنتجات لتلبية احتياجات المشاريع المختلفة وتسريع عمليات التوريد.</a:t>
            </a:r>
            <a:endParaRPr kumimoji="0" lang="en-US" sz="1100" b="0" i="0" u="none" strike="noStrike" kern="1200" cap="none" spc="0" normalizeH="0" baseline="0" noProof="0" dirty="0">
              <a:ln>
                <a:noFill/>
              </a:ln>
              <a:solidFill>
                <a:prstClr val="white"/>
              </a:solidFill>
              <a:effectLst/>
              <a:uLnTx/>
              <a:uFillTx/>
              <a:latin typeface="Graphit"/>
              <a:ea typeface="+mn-ea"/>
            </a:endParaRPr>
          </a:p>
        </p:txBody>
      </p:sp>
      <p:sp>
        <p:nvSpPr>
          <p:cNvPr id="5" name="TextBox 4">
            <a:extLst>
              <a:ext uri="{FF2B5EF4-FFF2-40B4-BE49-F238E27FC236}">
                <a16:creationId xmlns:a16="http://schemas.microsoft.com/office/drawing/2014/main" id="{DDD1283C-C363-AA9A-6AEE-92B5B7D76FC7}"/>
              </a:ext>
            </a:extLst>
          </p:cNvPr>
          <p:cNvSpPr txBox="1"/>
          <p:nvPr/>
        </p:nvSpPr>
        <p:spPr>
          <a:xfrm flipH="1">
            <a:off x="7847070" y="3959187"/>
            <a:ext cx="3428648" cy="33855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600" b="0" i="0" u="none" strike="noStrike" kern="1200" cap="none" spc="0" normalizeH="0" baseline="0" noProof="0" dirty="0">
                <a:ln>
                  <a:noFill/>
                </a:ln>
                <a:solidFill>
                  <a:prstClr val="white"/>
                </a:solidFill>
                <a:effectLst/>
                <a:uLnTx/>
                <a:uFillTx/>
                <a:latin typeface="Graphit"/>
                <a:ea typeface="+mn-ea"/>
              </a:rPr>
              <a:t>التسليم في الوقت المحدد</a:t>
            </a:r>
            <a:endParaRPr kumimoji="0" lang="en-US" sz="1600" b="0" i="0" u="none" strike="noStrike" kern="1200" cap="none" spc="0" normalizeH="0" baseline="0" noProof="0" dirty="0">
              <a:ln>
                <a:noFill/>
              </a:ln>
              <a:solidFill>
                <a:prstClr val="white"/>
              </a:solidFill>
              <a:effectLst/>
              <a:uLnTx/>
              <a:uFillTx/>
              <a:latin typeface="Graphit"/>
              <a:ea typeface="+mn-ea"/>
            </a:endParaRPr>
          </a:p>
        </p:txBody>
      </p:sp>
      <p:grpSp>
        <p:nvGrpSpPr>
          <p:cNvPr id="65" name="Graphic 60">
            <a:extLst>
              <a:ext uri="{FF2B5EF4-FFF2-40B4-BE49-F238E27FC236}">
                <a16:creationId xmlns:a16="http://schemas.microsoft.com/office/drawing/2014/main" id="{009E766C-61EF-5DBE-FE4F-02949F7EA39B}"/>
              </a:ext>
            </a:extLst>
          </p:cNvPr>
          <p:cNvGrpSpPr/>
          <p:nvPr/>
        </p:nvGrpSpPr>
        <p:grpSpPr>
          <a:xfrm>
            <a:off x="7267494" y="3975512"/>
            <a:ext cx="366177" cy="367496"/>
            <a:chOff x="1302273" y="5087250"/>
            <a:chExt cx="366177" cy="367496"/>
          </a:xfrm>
          <a:solidFill>
            <a:srgbClr val="CDDDFF"/>
          </a:solidFill>
        </p:grpSpPr>
        <p:sp>
          <p:nvSpPr>
            <p:cNvPr id="66" name="Freeform: Shape 65">
              <a:extLst>
                <a:ext uri="{FF2B5EF4-FFF2-40B4-BE49-F238E27FC236}">
                  <a16:creationId xmlns:a16="http://schemas.microsoft.com/office/drawing/2014/main" id="{E471E8A1-D6A9-30C3-D5EA-4DD41BC293E6}"/>
                </a:ext>
              </a:extLst>
            </p:cNvPr>
            <p:cNvSpPr/>
            <p:nvPr/>
          </p:nvSpPr>
          <p:spPr>
            <a:xfrm>
              <a:off x="1445600" y="5146303"/>
              <a:ext cx="150926" cy="13179"/>
            </a:xfrm>
            <a:custGeom>
              <a:avLst/>
              <a:gdLst>
                <a:gd name="connsiteX0" fmla="*/ 6590 w 150926"/>
                <a:gd name="connsiteY0" fmla="*/ 13179 h 13179"/>
                <a:gd name="connsiteX1" fmla="*/ 144337 w 150926"/>
                <a:gd name="connsiteY1" fmla="*/ 13179 h 13179"/>
                <a:gd name="connsiteX2" fmla="*/ 150927 w 150926"/>
                <a:gd name="connsiteY2" fmla="*/ 6590 h 13179"/>
                <a:gd name="connsiteX3" fmla="*/ 144337 w 150926"/>
                <a:gd name="connsiteY3" fmla="*/ 0 h 13179"/>
                <a:gd name="connsiteX4" fmla="*/ 6590 w 150926"/>
                <a:gd name="connsiteY4" fmla="*/ 0 h 13179"/>
                <a:gd name="connsiteX5" fmla="*/ 0 w 150926"/>
                <a:gd name="connsiteY5" fmla="*/ 6590 h 13179"/>
                <a:gd name="connsiteX6" fmla="*/ 6590 w 150926"/>
                <a:gd name="connsiteY6" fmla="*/ 13179 h 13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926" h="13179">
                  <a:moveTo>
                    <a:pt x="6590" y="13179"/>
                  </a:moveTo>
                  <a:lnTo>
                    <a:pt x="144337" y="13179"/>
                  </a:lnTo>
                  <a:cubicBezTo>
                    <a:pt x="148012" y="13179"/>
                    <a:pt x="150927" y="10265"/>
                    <a:pt x="150927" y="6590"/>
                  </a:cubicBezTo>
                  <a:cubicBezTo>
                    <a:pt x="150927" y="2915"/>
                    <a:pt x="148012" y="0"/>
                    <a:pt x="144337" y="0"/>
                  </a:cubicBezTo>
                  <a:lnTo>
                    <a:pt x="6590" y="0"/>
                  </a:lnTo>
                  <a:cubicBezTo>
                    <a:pt x="2915" y="0"/>
                    <a:pt x="0" y="2915"/>
                    <a:pt x="0" y="6590"/>
                  </a:cubicBezTo>
                  <a:cubicBezTo>
                    <a:pt x="0" y="10265"/>
                    <a:pt x="2915" y="13179"/>
                    <a:pt x="6590" y="13179"/>
                  </a:cubicBezTo>
                  <a:close/>
                </a:path>
              </a:pathLst>
            </a:custGeom>
            <a:solidFill>
              <a:srgbClr val="CDDDFF"/>
            </a:solidFill>
            <a:ln w="12656" cap="flat">
              <a:noFill/>
              <a:prstDash val="solid"/>
              <a:miter/>
            </a:ln>
          </p:spPr>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67" name="Freeform: Shape 66">
              <a:extLst>
                <a:ext uri="{FF2B5EF4-FFF2-40B4-BE49-F238E27FC236}">
                  <a16:creationId xmlns:a16="http://schemas.microsoft.com/office/drawing/2014/main" id="{41D0C23F-73D3-F2CF-5219-8E10EF4CF28F}"/>
                </a:ext>
              </a:extLst>
            </p:cNvPr>
            <p:cNvSpPr/>
            <p:nvPr/>
          </p:nvSpPr>
          <p:spPr>
            <a:xfrm>
              <a:off x="1445600" y="5172534"/>
              <a:ext cx="150926" cy="13179"/>
            </a:xfrm>
            <a:custGeom>
              <a:avLst/>
              <a:gdLst>
                <a:gd name="connsiteX0" fmla="*/ 6590 w 150926"/>
                <a:gd name="connsiteY0" fmla="*/ 13179 h 13179"/>
                <a:gd name="connsiteX1" fmla="*/ 144337 w 150926"/>
                <a:gd name="connsiteY1" fmla="*/ 13179 h 13179"/>
                <a:gd name="connsiteX2" fmla="*/ 150927 w 150926"/>
                <a:gd name="connsiteY2" fmla="*/ 6590 h 13179"/>
                <a:gd name="connsiteX3" fmla="*/ 144337 w 150926"/>
                <a:gd name="connsiteY3" fmla="*/ 0 h 13179"/>
                <a:gd name="connsiteX4" fmla="*/ 6590 w 150926"/>
                <a:gd name="connsiteY4" fmla="*/ 0 h 13179"/>
                <a:gd name="connsiteX5" fmla="*/ 0 w 150926"/>
                <a:gd name="connsiteY5" fmla="*/ 6590 h 13179"/>
                <a:gd name="connsiteX6" fmla="*/ 6590 w 150926"/>
                <a:gd name="connsiteY6" fmla="*/ 13179 h 13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926" h="13179">
                  <a:moveTo>
                    <a:pt x="6590" y="13179"/>
                  </a:moveTo>
                  <a:lnTo>
                    <a:pt x="144337" y="13179"/>
                  </a:lnTo>
                  <a:cubicBezTo>
                    <a:pt x="148012" y="13179"/>
                    <a:pt x="150927" y="10265"/>
                    <a:pt x="150927" y="6590"/>
                  </a:cubicBezTo>
                  <a:cubicBezTo>
                    <a:pt x="150927" y="2915"/>
                    <a:pt x="148012" y="0"/>
                    <a:pt x="144337" y="0"/>
                  </a:cubicBezTo>
                  <a:lnTo>
                    <a:pt x="6590" y="0"/>
                  </a:lnTo>
                  <a:cubicBezTo>
                    <a:pt x="2915" y="0"/>
                    <a:pt x="0" y="2915"/>
                    <a:pt x="0" y="6590"/>
                  </a:cubicBezTo>
                  <a:cubicBezTo>
                    <a:pt x="0" y="10265"/>
                    <a:pt x="2915" y="13179"/>
                    <a:pt x="6590" y="13179"/>
                  </a:cubicBezTo>
                  <a:close/>
                </a:path>
              </a:pathLst>
            </a:custGeom>
            <a:solidFill>
              <a:srgbClr val="CDDDFF"/>
            </a:solidFill>
            <a:ln w="12656" cap="flat">
              <a:noFill/>
              <a:prstDash val="solid"/>
              <a:miter/>
            </a:ln>
          </p:spPr>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68" name="Freeform: Shape 67">
              <a:extLst>
                <a:ext uri="{FF2B5EF4-FFF2-40B4-BE49-F238E27FC236}">
                  <a16:creationId xmlns:a16="http://schemas.microsoft.com/office/drawing/2014/main" id="{BD4D9435-BD82-E2E3-9CF9-366CCBE29A17}"/>
                </a:ext>
              </a:extLst>
            </p:cNvPr>
            <p:cNvSpPr/>
            <p:nvPr/>
          </p:nvSpPr>
          <p:spPr>
            <a:xfrm>
              <a:off x="1445600" y="5120071"/>
              <a:ext cx="150926" cy="13179"/>
            </a:xfrm>
            <a:custGeom>
              <a:avLst/>
              <a:gdLst>
                <a:gd name="connsiteX0" fmla="*/ 6590 w 150926"/>
                <a:gd name="connsiteY0" fmla="*/ 13179 h 13179"/>
                <a:gd name="connsiteX1" fmla="*/ 144337 w 150926"/>
                <a:gd name="connsiteY1" fmla="*/ 13179 h 13179"/>
                <a:gd name="connsiteX2" fmla="*/ 150927 w 150926"/>
                <a:gd name="connsiteY2" fmla="*/ 6590 h 13179"/>
                <a:gd name="connsiteX3" fmla="*/ 144337 w 150926"/>
                <a:gd name="connsiteY3" fmla="*/ 0 h 13179"/>
                <a:gd name="connsiteX4" fmla="*/ 6590 w 150926"/>
                <a:gd name="connsiteY4" fmla="*/ 0 h 13179"/>
                <a:gd name="connsiteX5" fmla="*/ 0 w 150926"/>
                <a:gd name="connsiteY5" fmla="*/ 6590 h 13179"/>
                <a:gd name="connsiteX6" fmla="*/ 6590 w 150926"/>
                <a:gd name="connsiteY6" fmla="*/ 13179 h 13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926" h="13179">
                  <a:moveTo>
                    <a:pt x="6590" y="13179"/>
                  </a:moveTo>
                  <a:lnTo>
                    <a:pt x="144337" y="13179"/>
                  </a:lnTo>
                  <a:cubicBezTo>
                    <a:pt x="148012" y="13179"/>
                    <a:pt x="150927" y="10265"/>
                    <a:pt x="150927" y="6590"/>
                  </a:cubicBezTo>
                  <a:cubicBezTo>
                    <a:pt x="150927" y="2915"/>
                    <a:pt x="148012" y="0"/>
                    <a:pt x="144337" y="0"/>
                  </a:cubicBezTo>
                  <a:lnTo>
                    <a:pt x="6590" y="0"/>
                  </a:lnTo>
                  <a:cubicBezTo>
                    <a:pt x="2915" y="0"/>
                    <a:pt x="0" y="2915"/>
                    <a:pt x="0" y="6590"/>
                  </a:cubicBezTo>
                  <a:cubicBezTo>
                    <a:pt x="0" y="10265"/>
                    <a:pt x="2915" y="13179"/>
                    <a:pt x="6590" y="13179"/>
                  </a:cubicBezTo>
                  <a:close/>
                </a:path>
              </a:pathLst>
            </a:custGeom>
            <a:solidFill>
              <a:srgbClr val="CDDDFF"/>
            </a:solidFill>
            <a:ln w="12656" cap="flat">
              <a:noFill/>
              <a:prstDash val="solid"/>
              <a:miter/>
            </a:ln>
          </p:spPr>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69" name="Freeform: Shape 68">
              <a:extLst>
                <a:ext uri="{FF2B5EF4-FFF2-40B4-BE49-F238E27FC236}">
                  <a16:creationId xmlns:a16="http://schemas.microsoft.com/office/drawing/2014/main" id="{2B2F5785-9D60-8A7D-EE9B-B380AF29B037}"/>
                </a:ext>
              </a:extLst>
            </p:cNvPr>
            <p:cNvSpPr/>
            <p:nvPr/>
          </p:nvSpPr>
          <p:spPr>
            <a:xfrm>
              <a:off x="1521820" y="5284050"/>
              <a:ext cx="146629" cy="170695"/>
            </a:xfrm>
            <a:custGeom>
              <a:avLst/>
              <a:gdLst>
                <a:gd name="connsiteX0" fmla="*/ 141489 w 146629"/>
                <a:gd name="connsiteY0" fmla="*/ 104546 h 170695"/>
                <a:gd name="connsiteX1" fmla="*/ 108922 w 146629"/>
                <a:gd name="connsiteY1" fmla="*/ 75020 h 170695"/>
                <a:gd name="connsiteX2" fmla="*/ 104866 w 146629"/>
                <a:gd name="connsiteY2" fmla="*/ 75020 h 170695"/>
                <a:gd name="connsiteX3" fmla="*/ 117539 w 146629"/>
                <a:gd name="connsiteY3" fmla="*/ 44100 h 170695"/>
                <a:gd name="connsiteX4" fmla="*/ 73439 w 146629"/>
                <a:gd name="connsiteY4" fmla="*/ 0 h 170695"/>
                <a:gd name="connsiteX5" fmla="*/ 29340 w 146629"/>
                <a:gd name="connsiteY5" fmla="*/ 44100 h 170695"/>
                <a:gd name="connsiteX6" fmla="*/ 42012 w 146629"/>
                <a:gd name="connsiteY6" fmla="*/ 75020 h 170695"/>
                <a:gd name="connsiteX7" fmla="*/ 37957 w 146629"/>
                <a:gd name="connsiteY7" fmla="*/ 75020 h 170695"/>
                <a:gd name="connsiteX8" fmla="*/ 5389 w 146629"/>
                <a:gd name="connsiteY8" fmla="*/ 104546 h 170695"/>
                <a:gd name="connsiteX9" fmla="*/ 67 w 146629"/>
                <a:gd name="connsiteY9" fmla="*/ 156249 h 170695"/>
                <a:gd name="connsiteX10" fmla="*/ 3361 w 146629"/>
                <a:gd name="connsiteY10" fmla="*/ 166387 h 170695"/>
                <a:gd name="connsiteX11" fmla="*/ 13119 w 146629"/>
                <a:gd name="connsiteY11" fmla="*/ 170696 h 170695"/>
                <a:gd name="connsiteX12" fmla="*/ 133506 w 146629"/>
                <a:gd name="connsiteY12" fmla="*/ 170696 h 170695"/>
                <a:gd name="connsiteX13" fmla="*/ 143263 w 146629"/>
                <a:gd name="connsiteY13" fmla="*/ 166387 h 170695"/>
                <a:gd name="connsiteX14" fmla="*/ 146558 w 146629"/>
                <a:gd name="connsiteY14" fmla="*/ 156249 h 170695"/>
                <a:gd name="connsiteX15" fmla="*/ 141236 w 146629"/>
                <a:gd name="connsiteY15" fmla="*/ 104546 h 170695"/>
                <a:gd name="connsiteX16" fmla="*/ 73439 w 146629"/>
                <a:gd name="connsiteY16" fmla="*/ 13179 h 170695"/>
                <a:gd name="connsiteX17" fmla="*/ 104360 w 146629"/>
                <a:gd name="connsiteY17" fmla="*/ 44100 h 170695"/>
                <a:gd name="connsiteX18" fmla="*/ 73439 w 146629"/>
                <a:gd name="connsiteY18" fmla="*/ 75020 h 170695"/>
                <a:gd name="connsiteX19" fmla="*/ 42519 w 146629"/>
                <a:gd name="connsiteY19" fmla="*/ 44100 h 170695"/>
                <a:gd name="connsiteX20" fmla="*/ 73439 w 146629"/>
                <a:gd name="connsiteY20" fmla="*/ 13179 h 170695"/>
                <a:gd name="connsiteX21" fmla="*/ 13246 w 146629"/>
                <a:gd name="connsiteY21" fmla="*/ 157516 h 170695"/>
                <a:gd name="connsiteX22" fmla="*/ 18568 w 146629"/>
                <a:gd name="connsiteY22" fmla="*/ 105813 h 170695"/>
                <a:gd name="connsiteX23" fmla="*/ 38210 w 146629"/>
                <a:gd name="connsiteY23" fmla="*/ 88072 h 170695"/>
                <a:gd name="connsiteX24" fmla="*/ 108922 w 146629"/>
                <a:gd name="connsiteY24" fmla="*/ 88072 h 170695"/>
                <a:gd name="connsiteX25" fmla="*/ 128564 w 146629"/>
                <a:gd name="connsiteY25" fmla="*/ 105813 h 170695"/>
                <a:gd name="connsiteX26" fmla="*/ 133886 w 146629"/>
                <a:gd name="connsiteY26" fmla="*/ 157516 h 170695"/>
                <a:gd name="connsiteX27" fmla="*/ 13499 w 146629"/>
                <a:gd name="connsiteY27" fmla="*/ 157516 h 170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46629" h="170695">
                  <a:moveTo>
                    <a:pt x="141489" y="104546"/>
                  </a:moveTo>
                  <a:cubicBezTo>
                    <a:pt x="139715" y="87819"/>
                    <a:pt x="125649" y="75020"/>
                    <a:pt x="108922" y="75020"/>
                  </a:cubicBezTo>
                  <a:lnTo>
                    <a:pt x="104866" y="75020"/>
                  </a:lnTo>
                  <a:cubicBezTo>
                    <a:pt x="112723" y="67036"/>
                    <a:pt x="117539" y="56138"/>
                    <a:pt x="117539" y="44100"/>
                  </a:cubicBezTo>
                  <a:cubicBezTo>
                    <a:pt x="117539" y="19769"/>
                    <a:pt x="97770" y="0"/>
                    <a:pt x="73439" y="0"/>
                  </a:cubicBezTo>
                  <a:cubicBezTo>
                    <a:pt x="49108" y="0"/>
                    <a:pt x="29340" y="19769"/>
                    <a:pt x="29340" y="44100"/>
                  </a:cubicBezTo>
                  <a:cubicBezTo>
                    <a:pt x="29340" y="56138"/>
                    <a:pt x="34155" y="67036"/>
                    <a:pt x="42012" y="75020"/>
                  </a:cubicBezTo>
                  <a:lnTo>
                    <a:pt x="37957" y="75020"/>
                  </a:lnTo>
                  <a:cubicBezTo>
                    <a:pt x="21103" y="75020"/>
                    <a:pt x="7036" y="87692"/>
                    <a:pt x="5389" y="104546"/>
                  </a:cubicBezTo>
                  <a:lnTo>
                    <a:pt x="67" y="156249"/>
                  </a:lnTo>
                  <a:cubicBezTo>
                    <a:pt x="-314" y="159924"/>
                    <a:pt x="954" y="163599"/>
                    <a:pt x="3361" y="166387"/>
                  </a:cubicBezTo>
                  <a:cubicBezTo>
                    <a:pt x="5896" y="169175"/>
                    <a:pt x="9444" y="170696"/>
                    <a:pt x="13119" y="170696"/>
                  </a:cubicBezTo>
                  <a:lnTo>
                    <a:pt x="133506" y="170696"/>
                  </a:lnTo>
                  <a:cubicBezTo>
                    <a:pt x="137181" y="170696"/>
                    <a:pt x="140729" y="169175"/>
                    <a:pt x="143263" y="166387"/>
                  </a:cubicBezTo>
                  <a:cubicBezTo>
                    <a:pt x="145798" y="163599"/>
                    <a:pt x="146938" y="159924"/>
                    <a:pt x="146558" y="156249"/>
                  </a:cubicBezTo>
                  <a:lnTo>
                    <a:pt x="141236" y="104546"/>
                  </a:lnTo>
                  <a:close/>
                  <a:moveTo>
                    <a:pt x="73439" y="13179"/>
                  </a:moveTo>
                  <a:cubicBezTo>
                    <a:pt x="90547" y="13179"/>
                    <a:pt x="104360" y="26992"/>
                    <a:pt x="104360" y="44100"/>
                  </a:cubicBezTo>
                  <a:cubicBezTo>
                    <a:pt x="104360" y="61207"/>
                    <a:pt x="90547" y="75020"/>
                    <a:pt x="73439" y="75020"/>
                  </a:cubicBezTo>
                  <a:cubicBezTo>
                    <a:pt x="56332" y="75020"/>
                    <a:pt x="42519" y="61207"/>
                    <a:pt x="42519" y="44100"/>
                  </a:cubicBezTo>
                  <a:cubicBezTo>
                    <a:pt x="42519" y="26992"/>
                    <a:pt x="56332" y="13179"/>
                    <a:pt x="73439" y="13179"/>
                  </a:cubicBezTo>
                  <a:close/>
                  <a:moveTo>
                    <a:pt x="13246" y="157516"/>
                  </a:moveTo>
                  <a:lnTo>
                    <a:pt x="18568" y="105813"/>
                  </a:lnTo>
                  <a:cubicBezTo>
                    <a:pt x="19582" y="95802"/>
                    <a:pt x="28072" y="88072"/>
                    <a:pt x="38210" y="88072"/>
                  </a:cubicBezTo>
                  <a:lnTo>
                    <a:pt x="108922" y="88072"/>
                  </a:lnTo>
                  <a:cubicBezTo>
                    <a:pt x="119059" y="88072"/>
                    <a:pt x="127423" y="95676"/>
                    <a:pt x="128564" y="105813"/>
                  </a:cubicBezTo>
                  <a:lnTo>
                    <a:pt x="133886" y="157516"/>
                  </a:lnTo>
                  <a:lnTo>
                    <a:pt x="13499" y="157516"/>
                  </a:lnTo>
                  <a:close/>
                </a:path>
              </a:pathLst>
            </a:custGeom>
            <a:solidFill>
              <a:srgbClr val="CDDDFF"/>
            </a:solidFill>
            <a:ln w="12656" cap="flat">
              <a:noFill/>
              <a:prstDash val="solid"/>
              <a:miter/>
            </a:ln>
          </p:spPr>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70" name="Freeform: Shape 69">
              <a:extLst>
                <a:ext uri="{FF2B5EF4-FFF2-40B4-BE49-F238E27FC236}">
                  <a16:creationId xmlns:a16="http://schemas.microsoft.com/office/drawing/2014/main" id="{E5B1B4CB-F444-DDAB-1EFE-87289C2C4ABB}"/>
                </a:ext>
              </a:extLst>
            </p:cNvPr>
            <p:cNvSpPr/>
            <p:nvPr/>
          </p:nvSpPr>
          <p:spPr>
            <a:xfrm>
              <a:off x="1302273" y="5201782"/>
              <a:ext cx="221147" cy="252332"/>
            </a:xfrm>
            <a:custGeom>
              <a:avLst/>
              <a:gdLst>
                <a:gd name="connsiteX0" fmla="*/ 214165 w 221147"/>
                <a:gd name="connsiteY0" fmla="*/ 184154 h 252332"/>
                <a:gd name="connsiteX1" fmla="*/ 193889 w 221147"/>
                <a:gd name="connsiteY1" fmla="*/ 158049 h 252332"/>
                <a:gd name="connsiteX2" fmla="*/ 193889 w 221147"/>
                <a:gd name="connsiteY2" fmla="*/ 158049 h 252332"/>
                <a:gd name="connsiteX3" fmla="*/ 153591 w 221147"/>
                <a:gd name="connsiteY3" fmla="*/ 152473 h 252332"/>
                <a:gd name="connsiteX4" fmla="*/ 153338 w 221147"/>
                <a:gd name="connsiteY4" fmla="*/ 152727 h 252332"/>
                <a:gd name="connsiteX5" fmla="*/ 131668 w 221147"/>
                <a:gd name="connsiteY5" fmla="*/ 149685 h 252332"/>
                <a:gd name="connsiteX6" fmla="*/ 94158 w 221147"/>
                <a:gd name="connsiteY6" fmla="*/ 101657 h 252332"/>
                <a:gd name="connsiteX7" fmla="*/ 96439 w 221147"/>
                <a:gd name="connsiteY7" fmla="*/ 79101 h 252332"/>
                <a:gd name="connsiteX8" fmla="*/ 96820 w 221147"/>
                <a:gd name="connsiteY8" fmla="*/ 78720 h 252332"/>
                <a:gd name="connsiteX9" fmla="*/ 100875 w 221147"/>
                <a:gd name="connsiteY9" fmla="*/ 38929 h 252332"/>
                <a:gd name="connsiteX10" fmla="*/ 80346 w 221147"/>
                <a:gd name="connsiteY10" fmla="*/ 12571 h 252332"/>
                <a:gd name="connsiteX11" fmla="*/ 34725 w 221147"/>
                <a:gd name="connsiteY11" fmla="*/ 6615 h 252332"/>
                <a:gd name="connsiteX12" fmla="*/ 18251 w 221147"/>
                <a:gd name="connsiteY12" fmla="*/ 19034 h 252332"/>
                <a:gd name="connsiteX13" fmla="*/ 2031 w 221147"/>
                <a:gd name="connsiteY13" fmla="*/ 69089 h 252332"/>
                <a:gd name="connsiteX14" fmla="*/ 2031 w 221147"/>
                <a:gd name="connsiteY14" fmla="*/ 69089 h 252332"/>
                <a:gd name="connsiteX15" fmla="*/ 140412 w 221147"/>
                <a:gd name="connsiteY15" fmla="*/ 245488 h 252332"/>
                <a:gd name="connsiteX16" fmla="*/ 140412 w 221147"/>
                <a:gd name="connsiteY16" fmla="*/ 245488 h 252332"/>
                <a:gd name="connsiteX17" fmla="*/ 193256 w 221147"/>
                <a:gd name="connsiteY17" fmla="*/ 242066 h 252332"/>
                <a:gd name="connsiteX18" fmla="*/ 209096 w 221147"/>
                <a:gd name="connsiteY18" fmla="*/ 229394 h 252332"/>
                <a:gd name="connsiteX19" fmla="*/ 214165 w 221147"/>
                <a:gd name="connsiteY19" fmla="*/ 183774 h 252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21147" h="252332">
                  <a:moveTo>
                    <a:pt x="214165" y="184154"/>
                  </a:moveTo>
                  <a:lnTo>
                    <a:pt x="193889" y="158049"/>
                  </a:lnTo>
                  <a:lnTo>
                    <a:pt x="193889" y="158049"/>
                  </a:lnTo>
                  <a:cubicBezTo>
                    <a:pt x="184132" y="145630"/>
                    <a:pt x="166264" y="143096"/>
                    <a:pt x="153591" y="152473"/>
                  </a:cubicBezTo>
                  <a:lnTo>
                    <a:pt x="153338" y="152727"/>
                  </a:lnTo>
                  <a:cubicBezTo>
                    <a:pt x="146495" y="157795"/>
                    <a:pt x="136864" y="156401"/>
                    <a:pt x="131668" y="149685"/>
                  </a:cubicBezTo>
                  <a:lnTo>
                    <a:pt x="94158" y="101657"/>
                  </a:lnTo>
                  <a:cubicBezTo>
                    <a:pt x="88709" y="94687"/>
                    <a:pt x="89850" y="84803"/>
                    <a:pt x="96439" y="79101"/>
                  </a:cubicBezTo>
                  <a:lnTo>
                    <a:pt x="96820" y="78720"/>
                  </a:lnTo>
                  <a:cubicBezTo>
                    <a:pt x="108605" y="68709"/>
                    <a:pt x="110506" y="51095"/>
                    <a:pt x="100875" y="38929"/>
                  </a:cubicBezTo>
                  <a:lnTo>
                    <a:pt x="80346" y="12571"/>
                  </a:lnTo>
                  <a:cubicBezTo>
                    <a:pt x="69321" y="-1495"/>
                    <a:pt x="49045" y="-4156"/>
                    <a:pt x="34725" y="6615"/>
                  </a:cubicBezTo>
                  <a:lnTo>
                    <a:pt x="18251" y="19034"/>
                  </a:lnTo>
                  <a:cubicBezTo>
                    <a:pt x="2918" y="30692"/>
                    <a:pt x="-3672" y="50715"/>
                    <a:pt x="2031" y="69089"/>
                  </a:cubicBezTo>
                  <a:cubicBezTo>
                    <a:pt x="2031" y="69089"/>
                    <a:pt x="2031" y="69089"/>
                    <a:pt x="2031" y="69089"/>
                  </a:cubicBezTo>
                  <a:cubicBezTo>
                    <a:pt x="23954" y="135746"/>
                    <a:pt x="78825" y="206204"/>
                    <a:pt x="140412" y="245488"/>
                  </a:cubicBezTo>
                  <a:cubicBezTo>
                    <a:pt x="140412" y="245488"/>
                    <a:pt x="140412" y="245488"/>
                    <a:pt x="140412" y="245488"/>
                  </a:cubicBezTo>
                  <a:cubicBezTo>
                    <a:pt x="157013" y="255752"/>
                    <a:pt x="178176" y="254358"/>
                    <a:pt x="193256" y="242066"/>
                  </a:cubicBezTo>
                  <a:cubicBezTo>
                    <a:pt x="198451" y="238011"/>
                    <a:pt x="204027" y="233576"/>
                    <a:pt x="209096" y="229394"/>
                  </a:cubicBezTo>
                  <a:cubicBezTo>
                    <a:pt x="222909" y="218116"/>
                    <a:pt x="225190" y="197840"/>
                    <a:pt x="214165" y="183774"/>
                  </a:cubicBezTo>
                  <a:close/>
                </a:path>
              </a:pathLst>
            </a:custGeom>
            <a:solidFill>
              <a:srgbClr val="CDDDFF"/>
            </a:solidFill>
            <a:ln w="12656" cap="flat">
              <a:noFill/>
              <a:prstDash val="solid"/>
              <a:miter/>
            </a:ln>
          </p:spPr>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71" name="Freeform: Shape 70">
              <a:extLst>
                <a:ext uri="{FF2B5EF4-FFF2-40B4-BE49-F238E27FC236}">
                  <a16:creationId xmlns:a16="http://schemas.microsoft.com/office/drawing/2014/main" id="{E0543B98-F83E-7B03-07DE-2AA709B62B4B}"/>
                </a:ext>
              </a:extLst>
            </p:cNvPr>
            <p:cNvSpPr/>
            <p:nvPr/>
          </p:nvSpPr>
          <p:spPr>
            <a:xfrm>
              <a:off x="1412525" y="5087250"/>
              <a:ext cx="216569" cy="223182"/>
            </a:xfrm>
            <a:custGeom>
              <a:avLst/>
              <a:gdLst>
                <a:gd name="connsiteX0" fmla="*/ 32568 w 216569"/>
                <a:gd name="connsiteY0" fmla="*/ 130905 h 223182"/>
                <a:gd name="connsiteX1" fmla="*/ 53730 w 216569"/>
                <a:gd name="connsiteY1" fmla="*/ 131158 h 223182"/>
                <a:gd name="connsiteX2" fmla="*/ 72485 w 216569"/>
                <a:gd name="connsiteY2" fmla="*/ 217963 h 223182"/>
                <a:gd name="connsiteX3" fmla="*/ 78441 w 216569"/>
                <a:gd name="connsiteY3" fmla="*/ 223159 h 223182"/>
                <a:gd name="connsiteX4" fmla="*/ 85031 w 216569"/>
                <a:gd name="connsiteY4" fmla="*/ 218850 h 223182"/>
                <a:gd name="connsiteX5" fmla="*/ 116078 w 216569"/>
                <a:gd name="connsiteY5" fmla="*/ 131285 h 223182"/>
                <a:gd name="connsiteX6" fmla="*/ 184002 w 216569"/>
                <a:gd name="connsiteY6" fmla="*/ 130778 h 223182"/>
                <a:gd name="connsiteX7" fmla="*/ 216569 w 216569"/>
                <a:gd name="connsiteY7" fmla="*/ 97957 h 223182"/>
                <a:gd name="connsiteX8" fmla="*/ 216569 w 216569"/>
                <a:gd name="connsiteY8" fmla="*/ 32821 h 223182"/>
                <a:gd name="connsiteX9" fmla="*/ 216569 w 216569"/>
                <a:gd name="connsiteY9" fmla="*/ 32821 h 223182"/>
                <a:gd name="connsiteX10" fmla="*/ 206938 w 216569"/>
                <a:gd name="connsiteY10" fmla="*/ 9631 h 223182"/>
                <a:gd name="connsiteX11" fmla="*/ 183748 w 216569"/>
                <a:gd name="connsiteY11" fmla="*/ 0 h 223182"/>
                <a:gd name="connsiteX12" fmla="*/ 32821 w 216569"/>
                <a:gd name="connsiteY12" fmla="*/ 0 h 223182"/>
                <a:gd name="connsiteX13" fmla="*/ 9631 w 216569"/>
                <a:gd name="connsiteY13" fmla="*/ 9631 h 223182"/>
                <a:gd name="connsiteX14" fmla="*/ 0 w 216569"/>
                <a:gd name="connsiteY14" fmla="*/ 32821 h 223182"/>
                <a:gd name="connsiteX15" fmla="*/ 0 w 216569"/>
                <a:gd name="connsiteY15" fmla="*/ 98083 h 223182"/>
                <a:gd name="connsiteX16" fmla="*/ 32314 w 216569"/>
                <a:gd name="connsiteY16" fmla="*/ 130905 h 223182"/>
                <a:gd name="connsiteX17" fmla="*/ 13433 w 216569"/>
                <a:gd name="connsiteY17" fmla="*/ 32821 h 223182"/>
                <a:gd name="connsiteX18" fmla="*/ 19262 w 216569"/>
                <a:gd name="connsiteY18" fmla="*/ 18882 h 223182"/>
                <a:gd name="connsiteX19" fmla="*/ 33201 w 216569"/>
                <a:gd name="connsiteY19" fmla="*/ 13179 h 223182"/>
                <a:gd name="connsiteX20" fmla="*/ 184128 w 216569"/>
                <a:gd name="connsiteY20" fmla="*/ 13179 h 223182"/>
                <a:gd name="connsiteX21" fmla="*/ 198068 w 216569"/>
                <a:gd name="connsiteY21" fmla="*/ 18882 h 223182"/>
                <a:gd name="connsiteX22" fmla="*/ 203770 w 216569"/>
                <a:gd name="connsiteY22" fmla="*/ 32821 h 223182"/>
                <a:gd name="connsiteX23" fmla="*/ 203770 w 216569"/>
                <a:gd name="connsiteY23" fmla="*/ 97957 h 223182"/>
                <a:gd name="connsiteX24" fmla="*/ 184255 w 216569"/>
                <a:gd name="connsiteY24" fmla="*/ 117599 h 223182"/>
                <a:gd name="connsiteX25" fmla="*/ 111770 w 216569"/>
                <a:gd name="connsiteY25" fmla="*/ 118106 h 223182"/>
                <a:gd name="connsiteX26" fmla="*/ 105687 w 216569"/>
                <a:gd name="connsiteY26" fmla="*/ 122414 h 223182"/>
                <a:gd name="connsiteX27" fmla="*/ 80849 w 216569"/>
                <a:gd name="connsiteY27" fmla="*/ 192492 h 223182"/>
                <a:gd name="connsiteX28" fmla="*/ 65896 w 216569"/>
                <a:gd name="connsiteY28" fmla="*/ 123175 h 223182"/>
                <a:gd name="connsiteX29" fmla="*/ 59560 w 216569"/>
                <a:gd name="connsiteY29" fmla="*/ 117979 h 223182"/>
                <a:gd name="connsiteX30" fmla="*/ 33201 w 216569"/>
                <a:gd name="connsiteY30" fmla="*/ 117599 h 223182"/>
                <a:gd name="connsiteX31" fmla="*/ 13813 w 216569"/>
                <a:gd name="connsiteY31" fmla="*/ 97957 h 223182"/>
                <a:gd name="connsiteX32" fmla="*/ 13813 w 216569"/>
                <a:gd name="connsiteY32" fmla="*/ 32694 h 223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16569" h="223182">
                  <a:moveTo>
                    <a:pt x="32568" y="130905"/>
                  </a:moveTo>
                  <a:lnTo>
                    <a:pt x="53730" y="131158"/>
                  </a:lnTo>
                  <a:lnTo>
                    <a:pt x="72485" y="217963"/>
                  </a:lnTo>
                  <a:cubicBezTo>
                    <a:pt x="73119" y="220878"/>
                    <a:pt x="75527" y="222905"/>
                    <a:pt x="78441" y="223159"/>
                  </a:cubicBezTo>
                  <a:cubicBezTo>
                    <a:pt x="81356" y="223412"/>
                    <a:pt x="84017" y="221638"/>
                    <a:pt x="85031" y="218850"/>
                  </a:cubicBezTo>
                  <a:lnTo>
                    <a:pt x="116078" y="131285"/>
                  </a:lnTo>
                  <a:lnTo>
                    <a:pt x="184002" y="130778"/>
                  </a:lnTo>
                  <a:cubicBezTo>
                    <a:pt x="201996" y="130778"/>
                    <a:pt x="216569" y="115951"/>
                    <a:pt x="216569" y="97957"/>
                  </a:cubicBezTo>
                  <a:lnTo>
                    <a:pt x="216569" y="32821"/>
                  </a:lnTo>
                  <a:lnTo>
                    <a:pt x="216569" y="32821"/>
                  </a:lnTo>
                  <a:cubicBezTo>
                    <a:pt x="216569" y="24077"/>
                    <a:pt x="213148" y="15714"/>
                    <a:pt x="206938" y="9631"/>
                  </a:cubicBezTo>
                  <a:cubicBezTo>
                    <a:pt x="200729" y="3421"/>
                    <a:pt x="192492" y="0"/>
                    <a:pt x="183748" y="0"/>
                  </a:cubicBezTo>
                  <a:lnTo>
                    <a:pt x="32821" y="0"/>
                  </a:lnTo>
                  <a:cubicBezTo>
                    <a:pt x="24077" y="0"/>
                    <a:pt x="15840" y="3421"/>
                    <a:pt x="9631" y="9631"/>
                  </a:cubicBezTo>
                  <a:cubicBezTo>
                    <a:pt x="3548" y="15840"/>
                    <a:pt x="0" y="24077"/>
                    <a:pt x="0" y="32821"/>
                  </a:cubicBezTo>
                  <a:lnTo>
                    <a:pt x="0" y="98083"/>
                  </a:lnTo>
                  <a:cubicBezTo>
                    <a:pt x="0" y="116078"/>
                    <a:pt x="14446" y="130651"/>
                    <a:pt x="32314" y="130905"/>
                  </a:cubicBezTo>
                  <a:close/>
                  <a:moveTo>
                    <a:pt x="13433" y="32821"/>
                  </a:moveTo>
                  <a:cubicBezTo>
                    <a:pt x="13433" y="27626"/>
                    <a:pt x="15460" y="22557"/>
                    <a:pt x="19262" y="18882"/>
                  </a:cubicBezTo>
                  <a:cubicBezTo>
                    <a:pt x="22937" y="15207"/>
                    <a:pt x="28006" y="13179"/>
                    <a:pt x="33201" y="13179"/>
                  </a:cubicBezTo>
                  <a:lnTo>
                    <a:pt x="184128" y="13179"/>
                  </a:lnTo>
                  <a:cubicBezTo>
                    <a:pt x="189324" y="13179"/>
                    <a:pt x="194393" y="15207"/>
                    <a:pt x="198068" y="18882"/>
                  </a:cubicBezTo>
                  <a:cubicBezTo>
                    <a:pt x="201743" y="22557"/>
                    <a:pt x="203770" y="27626"/>
                    <a:pt x="203770" y="32821"/>
                  </a:cubicBezTo>
                  <a:lnTo>
                    <a:pt x="203770" y="97957"/>
                  </a:lnTo>
                  <a:cubicBezTo>
                    <a:pt x="203770" y="108728"/>
                    <a:pt x="195027" y="117599"/>
                    <a:pt x="184255" y="117599"/>
                  </a:cubicBezTo>
                  <a:lnTo>
                    <a:pt x="111770" y="118106"/>
                  </a:lnTo>
                  <a:cubicBezTo>
                    <a:pt x="108982" y="118106"/>
                    <a:pt x="106574" y="119880"/>
                    <a:pt x="105687" y="122414"/>
                  </a:cubicBezTo>
                  <a:lnTo>
                    <a:pt x="80849" y="192492"/>
                  </a:lnTo>
                  <a:lnTo>
                    <a:pt x="65896" y="123175"/>
                  </a:lnTo>
                  <a:cubicBezTo>
                    <a:pt x="65262" y="120133"/>
                    <a:pt x="62601" y="118106"/>
                    <a:pt x="59560" y="117979"/>
                  </a:cubicBezTo>
                  <a:lnTo>
                    <a:pt x="33201" y="117599"/>
                  </a:lnTo>
                  <a:cubicBezTo>
                    <a:pt x="22430" y="117472"/>
                    <a:pt x="13813" y="108728"/>
                    <a:pt x="13813" y="97957"/>
                  </a:cubicBezTo>
                  <a:lnTo>
                    <a:pt x="13813" y="32694"/>
                  </a:lnTo>
                  <a:close/>
                </a:path>
              </a:pathLst>
            </a:custGeom>
            <a:solidFill>
              <a:srgbClr val="CDDDFF"/>
            </a:solidFill>
            <a:ln w="12656" cap="flat">
              <a:noFill/>
              <a:prstDash val="solid"/>
              <a:miter/>
            </a:ln>
          </p:spPr>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grpSp>
      <p:grpSp>
        <p:nvGrpSpPr>
          <p:cNvPr id="72" name="Graphic 60">
            <a:extLst>
              <a:ext uri="{FF2B5EF4-FFF2-40B4-BE49-F238E27FC236}">
                <a16:creationId xmlns:a16="http://schemas.microsoft.com/office/drawing/2014/main" id="{3899B1B0-C43B-D7CB-903D-C52A05E3DD3C}"/>
              </a:ext>
            </a:extLst>
          </p:cNvPr>
          <p:cNvGrpSpPr/>
          <p:nvPr/>
        </p:nvGrpSpPr>
        <p:grpSpPr>
          <a:xfrm>
            <a:off x="11368273" y="3965152"/>
            <a:ext cx="396896" cy="367591"/>
            <a:chOff x="5494395" y="3733881"/>
            <a:chExt cx="396896" cy="367591"/>
          </a:xfrm>
          <a:solidFill>
            <a:srgbClr val="CDDDFF"/>
          </a:solidFill>
        </p:grpSpPr>
        <p:sp>
          <p:nvSpPr>
            <p:cNvPr id="73" name="Freeform: Shape 72">
              <a:extLst>
                <a:ext uri="{FF2B5EF4-FFF2-40B4-BE49-F238E27FC236}">
                  <a16:creationId xmlns:a16="http://schemas.microsoft.com/office/drawing/2014/main" id="{C6797ADD-426B-251B-A77D-10D1A212F30A}"/>
                </a:ext>
              </a:extLst>
            </p:cNvPr>
            <p:cNvSpPr/>
            <p:nvPr/>
          </p:nvSpPr>
          <p:spPr>
            <a:xfrm>
              <a:off x="5494395" y="3733881"/>
              <a:ext cx="309710" cy="355552"/>
            </a:xfrm>
            <a:custGeom>
              <a:avLst/>
              <a:gdLst>
                <a:gd name="connsiteX0" fmla="*/ 296785 w 309710"/>
                <a:gd name="connsiteY0" fmla="*/ 146333 h 355552"/>
                <a:gd name="connsiteX1" fmla="*/ 303248 w 309710"/>
                <a:gd name="connsiteY1" fmla="*/ 146080 h 355552"/>
                <a:gd name="connsiteX2" fmla="*/ 309711 w 309710"/>
                <a:gd name="connsiteY2" fmla="*/ 146333 h 355552"/>
                <a:gd name="connsiteX3" fmla="*/ 309711 w 309710"/>
                <a:gd name="connsiteY3" fmla="*/ 91969 h 355552"/>
                <a:gd name="connsiteX4" fmla="*/ 306543 w 309710"/>
                <a:gd name="connsiteY4" fmla="*/ 86393 h 355552"/>
                <a:gd name="connsiteX5" fmla="*/ 158023 w 309710"/>
                <a:gd name="connsiteY5" fmla="*/ 855 h 355552"/>
                <a:gd name="connsiteX6" fmla="*/ 151561 w 309710"/>
                <a:gd name="connsiteY6" fmla="*/ 855 h 355552"/>
                <a:gd name="connsiteX7" fmla="*/ 3168 w 309710"/>
                <a:gd name="connsiteY7" fmla="*/ 86520 h 355552"/>
                <a:gd name="connsiteX8" fmla="*/ 0 w 309710"/>
                <a:gd name="connsiteY8" fmla="*/ 92096 h 355552"/>
                <a:gd name="connsiteX9" fmla="*/ 0 w 309710"/>
                <a:gd name="connsiteY9" fmla="*/ 263425 h 355552"/>
                <a:gd name="connsiteX10" fmla="*/ 3168 w 309710"/>
                <a:gd name="connsiteY10" fmla="*/ 269001 h 355552"/>
                <a:gd name="connsiteX11" fmla="*/ 151561 w 309710"/>
                <a:gd name="connsiteY11" fmla="*/ 354666 h 355552"/>
                <a:gd name="connsiteX12" fmla="*/ 154729 w 309710"/>
                <a:gd name="connsiteY12" fmla="*/ 355553 h 355552"/>
                <a:gd name="connsiteX13" fmla="*/ 157897 w 309710"/>
                <a:gd name="connsiteY13" fmla="*/ 354666 h 355552"/>
                <a:gd name="connsiteX14" fmla="*/ 198068 w 309710"/>
                <a:gd name="connsiteY14" fmla="*/ 331475 h 355552"/>
                <a:gd name="connsiteX15" fmla="*/ 198068 w 309710"/>
                <a:gd name="connsiteY15" fmla="*/ 331095 h 355552"/>
                <a:gd name="connsiteX16" fmla="*/ 200729 w 309710"/>
                <a:gd name="connsiteY16" fmla="*/ 315128 h 355552"/>
                <a:gd name="connsiteX17" fmla="*/ 208079 w 309710"/>
                <a:gd name="connsiteY17" fmla="*/ 301315 h 355552"/>
                <a:gd name="connsiteX18" fmla="*/ 196420 w 309710"/>
                <a:gd name="connsiteY18" fmla="*/ 252907 h 355552"/>
                <a:gd name="connsiteX19" fmla="*/ 296658 w 309710"/>
                <a:gd name="connsiteY19" fmla="*/ 146460 h 355552"/>
                <a:gd name="connsiteX20" fmla="*/ 154729 w 309710"/>
                <a:gd name="connsiteY20" fmla="*/ 13781 h 355552"/>
                <a:gd name="connsiteX21" fmla="*/ 194013 w 309710"/>
                <a:gd name="connsiteY21" fmla="*/ 36465 h 355552"/>
                <a:gd name="connsiteX22" fmla="*/ 58419 w 309710"/>
                <a:gd name="connsiteY22" fmla="*/ 114779 h 355552"/>
                <a:gd name="connsiteX23" fmla="*/ 19008 w 309710"/>
                <a:gd name="connsiteY23" fmla="*/ 92096 h 355552"/>
                <a:gd name="connsiteX24" fmla="*/ 154602 w 309710"/>
                <a:gd name="connsiteY24" fmla="*/ 13781 h 355552"/>
                <a:gd name="connsiteX25" fmla="*/ 148393 w 309710"/>
                <a:gd name="connsiteY25" fmla="*/ 337938 h 355552"/>
                <a:gd name="connsiteX26" fmla="*/ 12799 w 309710"/>
                <a:gd name="connsiteY26" fmla="*/ 259623 h 355552"/>
                <a:gd name="connsiteX27" fmla="*/ 12799 w 309710"/>
                <a:gd name="connsiteY27" fmla="*/ 103121 h 355552"/>
                <a:gd name="connsiteX28" fmla="*/ 52083 w 309710"/>
                <a:gd name="connsiteY28" fmla="*/ 125804 h 355552"/>
                <a:gd name="connsiteX29" fmla="*/ 52083 w 309710"/>
                <a:gd name="connsiteY29" fmla="*/ 196515 h 355552"/>
                <a:gd name="connsiteX30" fmla="*/ 55251 w 309710"/>
                <a:gd name="connsiteY30" fmla="*/ 202091 h 355552"/>
                <a:gd name="connsiteX31" fmla="*/ 106067 w 309710"/>
                <a:gd name="connsiteY31" fmla="*/ 231491 h 355552"/>
                <a:gd name="connsiteX32" fmla="*/ 109235 w 309710"/>
                <a:gd name="connsiteY32" fmla="*/ 232378 h 355552"/>
                <a:gd name="connsiteX33" fmla="*/ 112404 w 309710"/>
                <a:gd name="connsiteY33" fmla="*/ 231491 h 355552"/>
                <a:gd name="connsiteX34" fmla="*/ 115572 w 309710"/>
                <a:gd name="connsiteY34" fmla="*/ 225915 h 355552"/>
                <a:gd name="connsiteX35" fmla="*/ 115572 w 309710"/>
                <a:gd name="connsiteY35" fmla="*/ 162680 h 355552"/>
                <a:gd name="connsiteX36" fmla="*/ 148139 w 309710"/>
                <a:gd name="connsiteY36" fmla="*/ 181435 h 355552"/>
                <a:gd name="connsiteX37" fmla="*/ 148139 w 309710"/>
                <a:gd name="connsiteY37" fmla="*/ 337938 h 355552"/>
                <a:gd name="connsiteX38" fmla="*/ 154729 w 309710"/>
                <a:gd name="connsiteY38" fmla="*/ 170284 h 355552"/>
                <a:gd name="connsiteX39" fmla="*/ 115825 w 309710"/>
                <a:gd name="connsiteY39" fmla="*/ 147854 h 355552"/>
                <a:gd name="connsiteX40" fmla="*/ 115825 w 309710"/>
                <a:gd name="connsiteY40" fmla="*/ 147474 h 355552"/>
                <a:gd name="connsiteX41" fmla="*/ 251038 w 309710"/>
                <a:gd name="connsiteY41" fmla="*/ 69412 h 355552"/>
                <a:gd name="connsiteX42" fmla="*/ 290322 w 309710"/>
                <a:gd name="connsiteY42" fmla="*/ 92096 h 355552"/>
                <a:gd name="connsiteX43" fmla="*/ 154729 w 309710"/>
                <a:gd name="connsiteY43" fmla="*/ 170411 h 355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09710" h="355552">
                  <a:moveTo>
                    <a:pt x="296785" y="146333"/>
                  </a:moveTo>
                  <a:cubicBezTo>
                    <a:pt x="298940" y="146207"/>
                    <a:pt x="301094" y="146080"/>
                    <a:pt x="303248" y="146080"/>
                  </a:cubicBezTo>
                  <a:cubicBezTo>
                    <a:pt x="305402" y="146080"/>
                    <a:pt x="307557" y="146080"/>
                    <a:pt x="309711" y="146333"/>
                  </a:cubicBezTo>
                  <a:lnTo>
                    <a:pt x="309711" y="91969"/>
                  </a:lnTo>
                  <a:cubicBezTo>
                    <a:pt x="309711" y="89688"/>
                    <a:pt x="308444" y="87534"/>
                    <a:pt x="306543" y="86393"/>
                  </a:cubicBezTo>
                  <a:lnTo>
                    <a:pt x="158023" y="855"/>
                  </a:lnTo>
                  <a:cubicBezTo>
                    <a:pt x="155996" y="-285"/>
                    <a:pt x="153588" y="-285"/>
                    <a:pt x="151561" y="855"/>
                  </a:cubicBezTo>
                  <a:lnTo>
                    <a:pt x="3168" y="86520"/>
                  </a:lnTo>
                  <a:cubicBezTo>
                    <a:pt x="1141" y="87661"/>
                    <a:pt x="0" y="89815"/>
                    <a:pt x="0" y="92096"/>
                  </a:cubicBezTo>
                  <a:lnTo>
                    <a:pt x="0" y="263425"/>
                  </a:lnTo>
                  <a:cubicBezTo>
                    <a:pt x="0" y="265706"/>
                    <a:pt x="1267" y="267860"/>
                    <a:pt x="3168" y="269001"/>
                  </a:cubicBezTo>
                  <a:lnTo>
                    <a:pt x="151561" y="354666"/>
                  </a:lnTo>
                  <a:cubicBezTo>
                    <a:pt x="152574" y="355299"/>
                    <a:pt x="153715" y="355553"/>
                    <a:pt x="154729" y="355553"/>
                  </a:cubicBezTo>
                  <a:cubicBezTo>
                    <a:pt x="155743" y="355553"/>
                    <a:pt x="156883" y="355299"/>
                    <a:pt x="157897" y="354666"/>
                  </a:cubicBezTo>
                  <a:lnTo>
                    <a:pt x="198068" y="331475"/>
                  </a:lnTo>
                  <a:cubicBezTo>
                    <a:pt x="198068" y="331475"/>
                    <a:pt x="198068" y="331222"/>
                    <a:pt x="198068" y="331095"/>
                  </a:cubicBezTo>
                  <a:cubicBezTo>
                    <a:pt x="198068" y="325519"/>
                    <a:pt x="198955" y="320070"/>
                    <a:pt x="200729" y="315128"/>
                  </a:cubicBezTo>
                  <a:cubicBezTo>
                    <a:pt x="202503" y="310059"/>
                    <a:pt x="204911" y="305497"/>
                    <a:pt x="208079" y="301315"/>
                  </a:cubicBezTo>
                  <a:cubicBezTo>
                    <a:pt x="200476" y="286362"/>
                    <a:pt x="196420" y="269761"/>
                    <a:pt x="196420" y="252907"/>
                  </a:cubicBezTo>
                  <a:cubicBezTo>
                    <a:pt x="196420" y="196262"/>
                    <a:pt x="240773" y="149755"/>
                    <a:pt x="296658" y="146460"/>
                  </a:cubicBezTo>
                  <a:close/>
                  <a:moveTo>
                    <a:pt x="154729" y="13781"/>
                  </a:moveTo>
                  <a:lnTo>
                    <a:pt x="194013" y="36465"/>
                  </a:lnTo>
                  <a:lnTo>
                    <a:pt x="58419" y="114779"/>
                  </a:lnTo>
                  <a:lnTo>
                    <a:pt x="19008" y="92096"/>
                  </a:lnTo>
                  <a:lnTo>
                    <a:pt x="154602" y="13781"/>
                  </a:lnTo>
                  <a:close/>
                  <a:moveTo>
                    <a:pt x="148393" y="337938"/>
                  </a:moveTo>
                  <a:lnTo>
                    <a:pt x="12799" y="259623"/>
                  </a:lnTo>
                  <a:lnTo>
                    <a:pt x="12799" y="103121"/>
                  </a:lnTo>
                  <a:lnTo>
                    <a:pt x="52083" y="125804"/>
                  </a:lnTo>
                  <a:lnTo>
                    <a:pt x="52083" y="196515"/>
                  </a:lnTo>
                  <a:cubicBezTo>
                    <a:pt x="52083" y="198797"/>
                    <a:pt x="53351" y="200951"/>
                    <a:pt x="55251" y="202091"/>
                  </a:cubicBezTo>
                  <a:lnTo>
                    <a:pt x="106067" y="231491"/>
                  </a:lnTo>
                  <a:cubicBezTo>
                    <a:pt x="107081" y="231998"/>
                    <a:pt x="108221" y="232378"/>
                    <a:pt x="109235" y="232378"/>
                  </a:cubicBezTo>
                  <a:cubicBezTo>
                    <a:pt x="110249" y="232378"/>
                    <a:pt x="111390" y="232125"/>
                    <a:pt x="112404" y="231491"/>
                  </a:cubicBezTo>
                  <a:cubicBezTo>
                    <a:pt x="114431" y="230351"/>
                    <a:pt x="115572" y="228196"/>
                    <a:pt x="115572" y="225915"/>
                  </a:cubicBezTo>
                  <a:lnTo>
                    <a:pt x="115572" y="162680"/>
                  </a:lnTo>
                  <a:lnTo>
                    <a:pt x="148139" y="181435"/>
                  </a:lnTo>
                  <a:lnTo>
                    <a:pt x="148139" y="337938"/>
                  </a:lnTo>
                  <a:close/>
                  <a:moveTo>
                    <a:pt x="154729" y="170284"/>
                  </a:moveTo>
                  <a:lnTo>
                    <a:pt x="115825" y="147854"/>
                  </a:lnTo>
                  <a:lnTo>
                    <a:pt x="115825" y="147474"/>
                  </a:lnTo>
                  <a:lnTo>
                    <a:pt x="251038" y="69412"/>
                  </a:lnTo>
                  <a:lnTo>
                    <a:pt x="290322" y="92096"/>
                  </a:lnTo>
                  <a:lnTo>
                    <a:pt x="154729" y="170411"/>
                  </a:lnTo>
                  <a:close/>
                </a:path>
              </a:pathLst>
            </a:custGeom>
            <a:solidFill>
              <a:srgbClr val="CDDDFF"/>
            </a:solidFill>
            <a:ln w="12656" cap="flat">
              <a:noFill/>
              <a:prstDash val="solid"/>
              <a:miter/>
            </a:ln>
          </p:spPr>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74" name="Freeform: Shape 73">
              <a:extLst>
                <a:ext uri="{FF2B5EF4-FFF2-40B4-BE49-F238E27FC236}">
                  <a16:creationId xmlns:a16="http://schemas.microsoft.com/office/drawing/2014/main" id="{1299DBB2-88BA-CB92-3EC8-C2BC20C07E9B}"/>
                </a:ext>
              </a:extLst>
            </p:cNvPr>
            <p:cNvSpPr/>
            <p:nvPr/>
          </p:nvSpPr>
          <p:spPr>
            <a:xfrm>
              <a:off x="5703742" y="3892760"/>
              <a:ext cx="187549" cy="187549"/>
            </a:xfrm>
            <a:custGeom>
              <a:avLst/>
              <a:gdLst>
                <a:gd name="connsiteX0" fmla="*/ 93775 w 187549"/>
                <a:gd name="connsiteY0" fmla="*/ 127 h 187549"/>
                <a:gd name="connsiteX1" fmla="*/ 93775 w 187549"/>
                <a:gd name="connsiteY1" fmla="*/ 127 h 187549"/>
                <a:gd name="connsiteX2" fmla="*/ 0 w 187549"/>
                <a:gd name="connsiteY2" fmla="*/ 93902 h 187549"/>
                <a:gd name="connsiteX3" fmla="*/ 8364 w 187549"/>
                <a:gd name="connsiteY3" fmla="*/ 132806 h 187549"/>
                <a:gd name="connsiteX4" fmla="*/ 16601 w 187549"/>
                <a:gd name="connsiteY4" fmla="*/ 127737 h 187549"/>
                <a:gd name="connsiteX5" fmla="*/ 28893 w 187549"/>
                <a:gd name="connsiteY5" fmla="*/ 123682 h 187549"/>
                <a:gd name="connsiteX6" fmla="*/ 22430 w 187549"/>
                <a:gd name="connsiteY6" fmla="*/ 93902 h 187549"/>
                <a:gd name="connsiteX7" fmla="*/ 93775 w 187549"/>
                <a:gd name="connsiteY7" fmla="*/ 22557 h 187549"/>
                <a:gd name="connsiteX8" fmla="*/ 165120 w 187549"/>
                <a:gd name="connsiteY8" fmla="*/ 93902 h 187549"/>
                <a:gd name="connsiteX9" fmla="*/ 93775 w 187549"/>
                <a:gd name="connsiteY9" fmla="*/ 165247 h 187549"/>
                <a:gd name="connsiteX10" fmla="*/ 86805 w 187549"/>
                <a:gd name="connsiteY10" fmla="*/ 164866 h 187549"/>
                <a:gd name="connsiteX11" fmla="*/ 87312 w 187549"/>
                <a:gd name="connsiteY11" fmla="*/ 172090 h 187549"/>
                <a:gd name="connsiteX12" fmla="*/ 86932 w 187549"/>
                <a:gd name="connsiteY12" fmla="*/ 177665 h 187549"/>
                <a:gd name="connsiteX13" fmla="*/ 84904 w 187549"/>
                <a:gd name="connsiteY13" fmla="*/ 187170 h 187549"/>
                <a:gd name="connsiteX14" fmla="*/ 93775 w 187549"/>
                <a:gd name="connsiteY14" fmla="*/ 187550 h 187549"/>
                <a:gd name="connsiteX15" fmla="*/ 187550 w 187549"/>
                <a:gd name="connsiteY15" fmla="*/ 93775 h 187549"/>
                <a:gd name="connsiteX16" fmla="*/ 93775 w 187549"/>
                <a:gd name="connsiteY16" fmla="*/ 0 h 18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7549" h="187549">
                  <a:moveTo>
                    <a:pt x="93775" y="127"/>
                  </a:moveTo>
                  <a:lnTo>
                    <a:pt x="93775" y="127"/>
                  </a:lnTo>
                  <a:cubicBezTo>
                    <a:pt x="42072" y="127"/>
                    <a:pt x="0" y="42199"/>
                    <a:pt x="0" y="93902"/>
                  </a:cubicBezTo>
                  <a:cubicBezTo>
                    <a:pt x="0" y="107334"/>
                    <a:pt x="2914" y="120640"/>
                    <a:pt x="8364" y="132806"/>
                  </a:cubicBezTo>
                  <a:cubicBezTo>
                    <a:pt x="10898" y="130905"/>
                    <a:pt x="13686" y="129131"/>
                    <a:pt x="16601" y="127737"/>
                  </a:cubicBezTo>
                  <a:cubicBezTo>
                    <a:pt x="20402" y="125836"/>
                    <a:pt x="24584" y="124569"/>
                    <a:pt x="28893" y="123682"/>
                  </a:cubicBezTo>
                  <a:cubicBezTo>
                    <a:pt x="24584" y="114431"/>
                    <a:pt x="22430" y="104166"/>
                    <a:pt x="22430" y="93902"/>
                  </a:cubicBezTo>
                  <a:cubicBezTo>
                    <a:pt x="22430" y="54618"/>
                    <a:pt x="54491" y="22557"/>
                    <a:pt x="93775" y="22557"/>
                  </a:cubicBezTo>
                  <a:cubicBezTo>
                    <a:pt x="133059" y="22557"/>
                    <a:pt x="165120" y="54491"/>
                    <a:pt x="165120" y="93902"/>
                  </a:cubicBezTo>
                  <a:cubicBezTo>
                    <a:pt x="165120" y="133312"/>
                    <a:pt x="133186" y="165247"/>
                    <a:pt x="93775" y="165247"/>
                  </a:cubicBezTo>
                  <a:cubicBezTo>
                    <a:pt x="91367" y="165247"/>
                    <a:pt x="89086" y="165247"/>
                    <a:pt x="86805" y="164866"/>
                  </a:cubicBezTo>
                  <a:cubicBezTo>
                    <a:pt x="87185" y="167274"/>
                    <a:pt x="87312" y="169682"/>
                    <a:pt x="87312" y="172090"/>
                  </a:cubicBezTo>
                  <a:cubicBezTo>
                    <a:pt x="87312" y="173991"/>
                    <a:pt x="87312" y="175891"/>
                    <a:pt x="86932" y="177665"/>
                  </a:cubicBezTo>
                  <a:cubicBezTo>
                    <a:pt x="86552" y="180960"/>
                    <a:pt x="85918" y="184128"/>
                    <a:pt x="84904" y="187170"/>
                  </a:cubicBezTo>
                  <a:cubicBezTo>
                    <a:pt x="87819" y="187423"/>
                    <a:pt x="90734" y="187550"/>
                    <a:pt x="93775" y="187550"/>
                  </a:cubicBezTo>
                  <a:cubicBezTo>
                    <a:pt x="145478" y="187550"/>
                    <a:pt x="187550" y="145478"/>
                    <a:pt x="187550" y="93775"/>
                  </a:cubicBezTo>
                  <a:cubicBezTo>
                    <a:pt x="187550" y="42072"/>
                    <a:pt x="145478" y="0"/>
                    <a:pt x="93775" y="0"/>
                  </a:cubicBezTo>
                  <a:close/>
                </a:path>
              </a:pathLst>
            </a:custGeom>
            <a:solidFill>
              <a:srgbClr val="CDDDFF"/>
            </a:solidFill>
            <a:ln w="12656" cap="flat">
              <a:noFill/>
              <a:prstDash val="solid"/>
              <a:miter/>
            </a:ln>
          </p:spPr>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75" name="Freeform: Shape 74">
              <a:extLst>
                <a:ext uri="{FF2B5EF4-FFF2-40B4-BE49-F238E27FC236}">
                  <a16:creationId xmlns:a16="http://schemas.microsoft.com/office/drawing/2014/main" id="{0E5EC387-47FF-AB1F-4CFF-B5CDF56A12CF}"/>
                </a:ext>
              </a:extLst>
            </p:cNvPr>
            <p:cNvSpPr/>
            <p:nvPr/>
          </p:nvSpPr>
          <p:spPr>
            <a:xfrm>
              <a:off x="5791054" y="3927989"/>
              <a:ext cx="60320" cy="73625"/>
            </a:xfrm>
            <a:custGeom>
              <a:avLst/>
              <a:gdLst>
                <a:gd name="connsiteX0" fmla="*/ 6463 w 60320"/>
                <a:gd name="connsiteY0" fmla="*/ 0 h 73625"/>
                <a:gd name="connsiteX1" fmla="*/ 0 w 60320"/>
                <a:gd name="connsiteY1" fmla="*/ 6463 h 73625"/>
                <a:gd name="connsiteX2" fmla="*/ 0 w 60320"/>
                <a:gd name="connsiteY2" fmla="*/ 67163 h 73625"/>
                <a:gd name="connsiteX3" fmla="*/ 6463 w 60320"/>
                <a:gd name="connsiteY3" fmla="*/ 73626 h 73625"/>
                <a:gd name="connsiteX4" fmla="*/ 53857 w 60320"/>
                <a:gd name="connsiteY4" fmla="*/ 73626 h 73625"/>
                <a:gd name="connsiteX5" fmla="*/ 60320 w 60320"/>
                <a:gd name="connsiteY5" fmla="*/ 67163 h 73625"/>
                <a:gd name="connsiteX6" fmla="*/ 53857 w 60320"/>
                <a:gd name="connsiteY6" fmla="*/ 60700 h 73625"/>
                <a:gd name="connsiteX7" fmla="*/ 12799 w 60320"/>
                <a:gd name="connsiteY7" fmla="*/ 60700 h 73625"/>
                <a:gd name="connsiteX8" fmla="*/ 12799 w 60320"/>
                <a:gd name="connsiteY8" fmla="*/ 6463 h 73625"/>
                <a:gd name="connsiteX9" fmla="*/ 6336 w 60320"/>
                <a:gd name="connsiteY9" fmla="*/ 0 h 73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20" h="73625">
                  <a:moveTo>
                    <a:pt x="6463" y="0"/>
                  </a:moveTo>
                  <a:cubicBezTo>
                    <a:pt x="2915" y="0"/>
                    <a:pt x="0" y="2915"/>
                    <a:pt x="0" y="6463"/>
                  </a:cubicBezTo>
                  <a:lnTo>
                    <a:pt x="0" y="67163"/>
                  </a:lnTo>
                  <a:cubicBezTo>
                    <a:pt x="0" y="70711"/>
                    <a:pt x="2915" y="73626"/>
                    <a:pt x="6463" y="73626"/>
                  </a:cubicBezTo>
                  <a:lnTo>
                    <a:pt x="53857" y="73626"/>
                  </a:lnTo>
                  <a:cubicBezTo>
                    <a:pt x="57405" y="73626"/>
                    <a:pt x="60320" y="70711"/>
                    <a:pt x="60320" y="67163"/>
                  </a:cubicBezTo>
                  <a:cubicBezTo>
                    <a:pt x="60320" y="63615"/>
                    <a:pt x="57405" y="60700"/>
                    <a:pt x="53857" y="60700"/>
                  </a:cubicBezTo>
                  <a:lnTo>
                    <a:pt x="12799" y="60700"/>
                  </a:lnTo>
                  <a:lnTo>
                    <a:pt x="12799" y="6463"/>
                  </a:lnTo>
                  <a:cubicBezTo>
                    <a:pt x="12799" y="2915"/>
                    <a:pt x="9884" y="0"/>
                    <a:pt x="6336" y="0"/>
                  </a:cubicBezTo>
                  <a:close/>
                </a:path>
              </a:pathLst>
            </a:custGeom>
            <a:solidFill>
              <a:srgbClr val="CDDDFF"/>
            </a:solidFill>
            <a:ln w="12656" cap="flat">
              <a:noFill/>
              <a:prstDash val="solid"/>
              <a:miter/>
            </a:ln>
          </p:spPr>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76" name="Freeform: Shape 75">
              <a:extLst>
                <a:ext uri="{FF2B5EF4-FFF2-40B4-BE49-F238E27FC236}">
                  <a16:creationId xmlns:a16="http://schemas.microsoft.com/office/drawing/2014/main" id="{0FF09FB0-51AD-2DED-F5AA-69D341D4B437}"/>
                </a:ext>
              </a:extLst>
            </p:cNvPr>
            <p:cNvSpPr/>
            <p:nvPr/>
          </p:nvSpPr>
          <p:spPr>
            <a:xfrm>
              <a:off x="5705262" y="4028480"/>
              <a:ext cx="72992" cy="72992"/>
            </a:xfrm>
            <a:custGeom>
              <a:avLst/>
              <a:gdLst>
                <a:gd name="connsiteX0" fmla="*/ 36496 w 72992"/>
                <a:gd name="connsiteY0" fmla="*/ 0 h 72992"/>
                <a:gd name="connsiteX1" fmla="*/ 0 w 72992"/>
                <a:gd name="connsiteY1" fmla="*/ 36496 h 72992"/>
                <a:gd name="connsiteX2" fmla="*/ 36496 w 72992"/>
                <a:gd name="connsiteY2" fmla="*/ 72992 h 72992"/>
                <a:gd name="connsiteX3" fmla="*/ 72993 w 72992"/>
                <a:gd name="connsiteY3" fmla="*/ 36496 h 72992"/>
                <a:gd name="connsiteX4" fmla="*/ 36496 w 72992"/>
                <a:gd name="connsiteY4" fmla="*/ 0 h 72992"/>
                <a:gd name="connsiteX5" fmla="*/ 59686 w 72992"/>
                <a:gd name="connsiteY5" fmla="*/ 25725 h 72992"/>
                <a:gd name="connsiteX6" fmla="*/ 37890 w 72992"/>
                <a:gd name="connsiteY6" fmla="*/ 54744 h 72992"/>
                <a:gd name="connsiteX7" fmla="*/ 33455 w 72992"/>
                <a:gd name="connsiteY7" fmla="*/ 57279 h 72992"/>
                <a:gd name="connsiteX8" fmla="*/ 32821 w 72992"/>
                <a:gd name="connsiteY8" fmla="*/ 57279 h 72992"/>
                <a:gd name="connsiteX9" fmla="*/ 28639 w 72992"/>
                <a:gd name="connsiteY9" fmla="*/ 55758 h 72992"/>
                <a:gd name="connsiteX10" fmla="*/ 14320 w 72992"/>
                <a:gd name="connsiteY10" fmla="*/ 43339 h 72992"/>
                <a:gd name="connsiteX11" fmla="*/ 13686 w 72992"/>
                <a:gd name="connsiteY11" fmla="*/ 34342 h 72992"/>
                <a:gd name="connsiteX12" fmla="*/ 22684 w 72992"/>
                <a:gd name="connsiteY12" fmla="*/ 33708 h 72992"/>
                <a:gd name="connsiteX13" fmla="*/ 31808 w 72992"/>
                <a:gd name="connsiteY13" fmla="*/ 41565 h 72992"/>
                <a:gd name="connsiteX14" fmla="*/ 49422 w 72992"/>
                <a:gd name="connsiteY14" fmla="*/ 18121 h 72992"/>
                <a:gd name="connsiteX15" fmla="*/ 58419 w 72992"/>
                <a:gd name="connsiteY15" fmla="*/ 16854 h 72992"/>
                <a:gd name="connsiteX16" fmla="*/ 59686 w 72992"/>
                <a:gd name="connsiteY16" fmla="*/ 25851 h 72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2992" h="72992">
                  <a:moveTo>
                    <a:pt x="36496" y="0"/>
                  </a:moveTo>
                  <a:cubicBezTo>
                    <a:pt x="16347" y="0"/>
                    <a:pt x="0" y="16347"/>
                    <a:pt x="0" y="36496"/>
                  </a:cubicBezTo>
                  <a:cubicBezTo>
                    <a:pt x="0" y="56645"/>
                    <a:pt x="16347" y="72992"/>
                    <a:pt x="36496" y="72992"/>
                  </a:cubicBezTo>
                  <a:cubicBezTo>
                    <a:pt x="56645" y="72992"/>
                    <a:pt x="72993" y="56645"/>
                    <a:pt x="72993" y="36496"/>
                  </a:cubicBezTo>
                  <a:cubicBezTo>
                    <a:pt x="72993" y="16347"/>
                    <a:pt x="56645" y="0"/>
                    <a:pt x="36496" y="0"/>
                  </a:cubicBezTo>
                  <a:close/>
                  <a:moveTo>
                    <a:pt x="59686" y="25725"/>
                  </a:moveTo>
                  <a:lnTo>
                    <a:pt x="37890" y="54744"/>
                  </a:lnTo>
                  <a:cubicBezTo>
                    <a:pt x="36876" y="56138"/>
                    <a:pt x="35229" y="57025"/>
                    <a:pt x="33455" y="57279"/>
                  </a:cubicBezTo>
                  <a:cubicBezTo>
                    <a:pt x="33201" y="57279"/>
                    <a:pt x="32948" y="57279"/>
                    <a:pt x="32821" y="57279"/>
                  </a:cubicBezTo>
                  <a:cubicBezTo>
                    <a:pt x="31301" y="57279"/>
                    <a:pt x="29780" y="56772"/>
                    <a:pt x="28639" y="55758"/>
                  </a:cubicBezTo>
                  <a:lnTo>
                    <a:pt x="14320" y="43339"/>
                  </a:lnTo>
                  <a:cubicBezTo>
                    <a:pt x="11659" y="41058"/>
                    <a:pt x="11279" y="37003"/>
                    <a:pt x="13686" y="34342"/>
                  </a:cubicBezTo>
                  <a:cubicBezTo>
                    <a:pt x="15967" y="31681"/>
                    <a:pt x="20022" y="31301"/>
                    <a:pt x="22684" y="33708"/>
                  </a:cubicBezTo>
                  <a:lnTo>
                    <a:pt x="31808" y="41565"/>
                  </a:lnTo>
                  <a:lnTo>
                    <a:pt x="49422" y="18121"/>
                  </a:lnTo>
                  <a:cubicBezTo>
                    <a:pt x="51576" y="15333"/>
                    <a:pt x="55632" y="14700"/>
                    <a:pt x="58419" y="16854"/>
                  </a:cubicBezTo>
                  <a:cubicBezTo>
                    <a:pt x="61207" y="19008"/>
                    <a:pt x="61841" y="22937"/>
                    <a:pt x="59686" y="25851"/>
                  </a:cubicBezTo>
                  <a:close/>
                </a:path>
              </a:pathLst>
            </a:custGeom>
            <a:solidFill>
              <a:srgbClr val="CDDDFF"/>
            </a:solidFill>
            <a:ln w="12656" cap="flat">
              <a:noFill/>
              <a:prstDash val="solid"/>
              <a:miter/>
            </a:ln>
          </p:spPr>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grpSp>
      <p:sp>
        <p:nvSpPr>
          <p:cNvPr id="11" name="Rectangle: Rounded Corners 10">
            <a:extLst>
              <a:ext uri="{FF2B5EF4-FFF2-40B4-BE49-F238E27FC236}">
                <a16:creationId xmlns:a16="http://schemas.microsoft.com/office/drawing/2014/main" id="{3C83310B-2DB5-A628-DA70-2383EED9F2DD}"/>
              </a:ext>
            </a:extLst>
          </p:cNvPr>
          <p:cNvSpPr/>
          <p:nvPr/>
        </p:nvSpPr>
        <p:spPr>
          <a:xfrm flipH="1">
            <a:off x="7847070" y="4332743"/>
            <a:ext cx="3428647" cy="832352"/>
          </a:xfrm>
          <a:prstGeom prst="roundRect">
            <a:avLst>
              <a:gd name="adj" fmla="val 5877"/>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182880" tIns="0" rIns="182880" bIns="0" rtlCol="0" anchor="ct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1100" b="0" i="0" u="none" strike="noStrike" kern="1200" cap="none" spc="0" normalizeH="0" baseline="0" noProof="0" dirty="0">
                <a:ln>
                  <a:noFill/>
                </a:ln>
                <a:solidFill>
                  <a:prstClr val="white"/>
                </a:solidFill>
                <a:effectLst/>
                <a:uLnTx/>
                <a:uFillTx/>
                <a:latin typeface="Graphit"/>
                <a:ea typeface="+mn-ea"/>
              </a:rPr>
              <a:t>نراعي الجداول الزمنية للمشاريع، ونعمل على تنسيق عمليات التوريد والخدمات اللوجستية لضمان وصول المواد في الوقت المطلوب.</a:t>
            </a:r>
            <a:endParaRPr kumimoji="0" lang="en-US" sz="1100" b="0" i="0" u="none" strike="noStrike" kern="1200" cap="none" spc="0" normalizeH="0" baseline="0" noProof="0" dirty="0">
              <a:ln>
                <a:noFill/>
              </a:ln>
              <a:solidFill>
                <a:prstClr val="white"/>
              </a:solidFill>
              <a:effectLst/>
              <a:uLnTx/>
              <a:uFillTx/>
              <a:latin typeface="Graphit"/>
              <a:ea typeface="+mn-ea"/>
            </a:endParaRPr>
          </a:p>
        </p:txBody>
      </p:sp>
      <p:sp>
        <p:nvSpPr>
          <p:cNvPr id="15" name="TextBox 14">
            <a:extLst>
              <a:ext uri="{FF2B5EF4-FFF2-40B4-BE49-F238E27FC236}">
                <a16:creationId xmlns:a16="http://schemas.microsoft.com/office/drawing/2014/main" id="{AF63D44C-E57F-DCDE-E594-C246948A3F7A}"/>
              </a:ext>
            </a:extLst>
          </p:cNvPr>
          <p:cNvSpPr txBox="1"/>
          <p:nvPr/>
        </p:nvSpPr>
        <p:spPr>
          <a:xfrm flipH="1">
            <a:off x="4216362" y="3959187"/>
            <a:ext cx="2989457" cy="33855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600" b="0" i="0" u="none" strike="noStrike" kern="1200" cap="none" spc="0" normalizeH="0" baseline="0" noProof="0" dirty="0">
                <a:ln>
                  <a:noFill/>
                </a:ln>
                <a:solidFill>
                  <a:prstClr val="white"/>
                </a:solidFill>
                <a:effectLst/>
                <a:uLnTx/>
                <a:uFillTx/>
                <a:latin typeface="Graphit"/>
                <a:ea typeface="+mn-ea"/>
              </a:rPr>
              <a:t>دعم موثوق</a:t>
            </a:r>
            <a:endParaRPr kumimoji="0" lang="en-US" sz="1600" b="0" i="0" u="none" strike="noStrike" kern="1200" cap="none" spc="0" normalizeH="0" baseline="0" noProof="0" dirty="0">
              <a:ln>
                <a:noFill/>
              </a:ln>
              <a:solidFill>
                <a:prstClr val="white"/>
              </a:solidFill>
              <a:effectLst/>
              <a:uLnTx/>
              <a:uFillTx/>
              <a:latin typeface="Graphit"/>
              <a:ea typeface="+mn-ea"/>
            </a:endParaRPr>
          </a:p>
        </p:txBody>
      </p:sp>
      <p:sp>
        <p:nvSpPr>
          <p:cNvPr id="17" name="Rectangle: Rounded Corners 16">
            <a:extLst>
              <a:ext uri="{FF2B5EF4-FFF2-40B4-BE49-F238E27FC236}">
                <a16:creationId xmlns:a16="http://schemas.microsoft.com/office/drawing/2014/main" id="{84DB36E1-8656-0733-EF3F-47F80A68F421}"/>
              </a:ext>
            </a:extLst>
          </p:cNvPr>
          <p:cNvSpPr/>
          <p:nvPr/>
        </p:nvSpPr>
        <p:spPr>
          <a:xfrm flipH="1">
            <a:off x="3777171" y="4332743"/>
            <a:ext cx="3428647" cy="832352"/>
          </a:xfrm>
          <a:prstGeom prst="roundRect">
            <a:avLst>
              <a:gd name="adj" fmla="val 5877"/>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182880" tIns="0" rIns="182880" bIns="0" rtlCol="0" anchor="ct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1100" b="0" i="0" u="none" strike="noStrike" kern="1200" cap="none" spc="0" normalizeH="0" baseline="0" noProof="0" dirty="0">
                <a:ln>
                  <a:noFill/>
                </a:ln>
                <a:solidFill>
                  <a:prstClr val="white"/>
                </a:solidFill>
                <a:effectLst/>
                <a:uLnTx/>
                <a:uFillTx/>
                <a:latin typeface="Graphit"/>
                <a:ea typeface="+mn-ea"/>
              </a:rPr>
              <a:t>نعمل بشكل وثيق مع عملائنا لفهم متطلبات مشاريعهم وتقديم خيارات توريد تتناسب مع احتياجات كل مشروع.</a:t>
            </a:r>
            <a:endParaRPr kumimoji="0" lang="en-US" sz="1100" b="0" i="0" u="none" strike="noStrike" kern="1200" cap="none" spc="0" normalizeH="0" baseline="0" noProof="0" dirty="0">
              <a:ln>
                <a:noFill/>
              </a:ln>
              <a:solidFill>
                <a:prstClr val="white"/>
              </a:solidFill>
              <a:effectLst/>
              <a:uLnTx/>
              <a:uFillTx/>
              <a:latin typeface="Graphit"/>
              <a:ea typeface="+mn-ea"/>
            </a:endParaRPr>
          </a:p>
        </p:txBody>
      </p:sp>
      <p:sp>
        <p:nvSpPr>
          <p:cNvPr id="4" name="TextBox 3">
            <a:extLst>
              <a:ext uri="{FF2B5EF4-FFF2-40B4-BE49-F238E27FC236}">
                <a16:creationId xmlns:a16="http://schemas.microsoft.com/office/drawing/2014/main" id="{D9E92F69-E800-5F4B-F12E-0A68F8BA29F1}"/>
              </a:ext>
            </a:extLst>
          </p:cNvPr>
          <p:cNvSpPr txBox="1"/>
          <p:nvPr/>
        </p:nvSpPr>
        <p:spPr>
          <a:xfrm>
            <a:off x="3668942" y="1377157"/>
            <a:ext cx="7890301" cy="1107996"/>
          </a:xfrm>
          <a:prstGeom prst="rect">
            <a:avLst/>
          </a:prstGeom>
          <a:noFill/>
        </p:spPr>
        <p:txBody>
          <a:bodyPr wrap="square" rtlCol="0">
            <a:spAutoFit/>
          </a:bodyPr>
          <a:lstStyle>
            <a:defPPr>
              <a:defRPr lang="en-US"/>
            </a:defPPr>
            <a:lvl1pPr>
              <a:lnSpc>
                <a:spcPts val="6600"/>
              </a:lnSpc>
              <a:defRPr sz="6600" b="1">
                <a:solidFill>
                  <a:schemeClr val="accent5">
                    <a:alpha val="50000"/>
                  </a:schemeClr>
                </a:solidFill>
                <a:latin typeface="+mj-lt"/>
              </a:defRPr>
            </a:lvl1pPr>
          </a:lstStyle>
          <a:p>
            <a:pPr algn="r" rtl="1">
              <a:lnSpc>
                <a:spcPct val="100000"/>
              </a:lnSpc>
            </a:pPr>
            <a:r>
              <a:rPr lang="ar-SA" dirty="0">
                <a:latin typeface="Alexandria" pitchFamily="2" charset="-78"/>
                <a:cs typeface="Alexandria" pitchFamily="2" charset="-78"/>
              </a:rPr>
              <a:t>لماذا </a:t>
            </a:r>
            <a:r>
              <a:rPr lang="ar-SA" dirty="0" err="1">
                <a:latin typeface="Alexandria" pitchFamily="2" charset="-78"/>
                <a:cs typeface="Alexandria" pitchFamily="2" charset="-78"/>
              </a:rPr>
              <a:t>بلاتنيوم</a:t>
            </a:r>
            <a:r>
              <a:rPr lang="ar-SA" dirty="0">
                <a:latin typeface="Alexandria" pitchFamily="2" charset="-78"/>
                <a:cs typeface="Alexandria" pitchFamily="2" charset="-78"/>
              </a:rPr>
              <a:t>؟</a:t>
            </a:r>
          </a:p>
        </p:txBody>
      </p:sp>
    </p:spTree>
    <p:extLst>
      <p:ext uri="{BB962C8B-B14F-4D97-AF65-F5344CB8AC3E}">
        <p14:creationId xmlns:p14="http://schemas.microsoft.com/office/powerpoint/2010/main" val="40553002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group of pallets in a warehouse&#10;&#10;AI-generated content may be incorrect.">
            <a:extLst>
              <a:ext uri="{FF2B5EF4-FFF2-40B4-BE49-F238E27FC236}">
                <a16:creationId xmlns:a16="http://schemas.microsoft.com/office/drawing/2014/main" id="{07C4A5A4-CE73-10CF-3766-8565C7CA83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Graphic 6">
            <a:extLst>
              <a:ext uri="{FF2B5EF4-FFF2-40B4-BE49-F238E27FC236}">
                <a16:creationId xmlns:a16="http://schemas.microsoft.com/office/drawing/2014/main" id="{6943E2BA-65AC-56C3-0AE7-0BC7CE0A6BC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42834" y="640234"/>
            <a:ext cx="1715355" cy="529742"/>
          </a:xfrm>
          <a:prstGeom prst="rect">
            <a:avLst/>
          </a:prstGeom>
        </p:spPr>
      </p:pic>
      <p:cxnSp>
        <p:nvCxnSpPr>
          <p:cNvPr id="9" name="Straight Connector 8">
            <a:extLst>
              <a:ext uri="{FF2B5EF4-FFF2-40B4-BE49-F238E27FC236}">
                <a16:creationId xmlns:a16="http://schemas.microsoft.com/office/drawing/2014/main" id="{DA34A2DB-DD35-DA27-BE70-C3F816FC6D99}"/>
              </a:ext>
            </a:extLst>
          </p:cNvPr>
          <p:cNvCxnSpPr/>
          <p:nvPr/>
        </p:nvCxnSpPr>
        <p:spPr>
          <a:xfrm>
            <a:off x="609600" y="6211957"/>
            <a:ext cx="10621617"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22" name="Graphic 19">
            <a:extLst>
              <a:ext uri="{FF2B5EF4-FFF2-40B4-BE49-F238E27FC236}">
                <a16:creationId xmlns:a16="http://schemas.microsoft.com/office/drawing/2014/main" id="{1EBD84EC-747E-4E21-EDD6-4767ACF9940F}"/>
              </a:ext>
            </a:extLst>
          </p:cNvPr>
          <p:cNvGrpSpPr/>
          <p:nvPr/>
        </p:nvGrpSpPr>
        <p:grpSpPr>
          <a:xfrm>
            <a:off x="10618445" y="4268186"/>
            <a:ext cx="856317" cy="672596"/>
            <a:chOff x="814434" y="4837930"/>
            <a:chExt cx="856317" cy="672596"/>
          </a:xfrm>
          <a:solidFill>
            <a:srgbClr val="A3AFBF">
              <a:alpha val="40000"/>
            </a:srgbClr>
          </a:solidFill>
        </p:grpSpPr>
        <p:sp>
          <p:nvSpPr>
            <p:cNvPr id="23" name="Freeform: Shape 22">
              <a:extLst>
                <a:ext uri="{FF2B5EF4-FFF2-40B4-BE49-F238E27FC236}">
                  <a16:creationId xmlns:a16="http://schemas.microsoft.com/office/drawing/2014/main" id="{708E2FDA-D879-519E-E948-08BAB5AAE7C2}"/>
                </a:ext>
              </a:extLst>
            </p:cNvPr>
            <p:cNvSpPr/>
            <p:nvPr/>
          </p:nvSpPr>
          <p:spPr>
            <a:xfrm>
              <a:off x="814434" y="4837930"/>
              <a:ext cx="532985" cy="672596"/>
            </a:xfrm>
            <a:custGeom>
              <a:avLst/>
              <a:gdLst>
                <a:gd name="connsiteX0" fmla="*/ 266493 w 532985"/>
                <a:gd name="connsiteY0" fmla="*/ 0 h 672596"/>
                <a:gd name="connsiteX1" fmla="*/ 532960 w 532985"/>
                <a:gd name="connsiteY1" fmla="*/ 335349 h 672596"/>
                <a:gd name="connsiteX2" fmla="*/ 266493 w 532985"/>
                <a:gd name="connsiteY2" fmla="*/ 672563 h 672596"/>
                <a:gd name="connsiteX3" fmla="*/ 26 w 532985"/>
                <a:gd name="connsiteY3" fmla="*/ 335349 h 672596"/>
                <a:gd name="connsiteX4" fmla="*/ 266493 w 532985"/>
                <a:gd name="connsiteY4" fmla="*/ 0 h 672596"/>
                <a:gd name="connsiteX5" fmla="*/ 347365 w 532985"/>
                <a:gd name="connsiteY5" fmla="*/ 203048 h 672596"/>
                <a:gd name="connsiteX6" fmla="*/ 266493 w 532985"/>
                <a:gd name="connsiteY6" fmla="*/ 148822 h 672596"/>
                <a:gd name="connsiteX7" fmla="*/ 185620 w 532985"/>
                <a:gd name="connsiteY7" fmla="*/ 203048 h 672596"/>
                <a:gd name="connsiteX8" fmla="*/ 159906 w 532985"/>
                <a:gd name="connsiteY8" fmla="*/ 334416 h 672596"/>
                <a:gd name="connsiteX9" fmla="*/ 185620 w 532985"/>
                <a:gd name="connsiteY9" fmla="*/ 468582 h 672596"/>
                <a:gd name="connsiteX10" fmla="*/ 266493 w 532985"/>
                <a:gd name="connsiteY10" fmla="*/ 523741 h 672596"/>
                <a:gd name="connsiteX11" fmla="*/ 347365 w 532985"/>
                <a:gd name="connsiteY11" fmla="*/ 468582 h 672596"/>
                <a:gd name="connsiteX12" fmla="*/ 373080 w 532985"/>
                <a:gd name="connsiteY12" fmla="*/ 334416 h 672596"/>
                <a:gd name="connsiteX13" fmla="*/ 347365 w 532985"/>
                <a:gd name="connsiteY13" fmla="*/ 203048 h 672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2985" h="672596">
                  <a:moveTo>
                    <a:pt x="266493" y="0"/>
                  </a:moveTo>
                  <a:cubicBezTo>
                    <a:pt x="437431" y="0"/>
                    <a:pt x="532960" y="146024"/>
                    <a:pt x="532960" y="335349"/>
                  </a:cubicBezTo>
                  <a:cubicBezTo>
                    <a:pt x="534825" y="522808"/>
                    <a:pt x="435566" y="675227"/>
                    <a:pt x="266493" y="672563"/>
                  </a:cubicBezTo>
                  <a:cubicBezTo>
                    <a:pt x="97419" y="675227"/>
                    <a:pt x="-1839" y="522675"/>
                    <a:pt x="26" y="335349"/>
                  </a:cubicBezTo>
                  <a:cubicBezTo>
                    <a:pt x="26" y="146024"/>
                    <a:pt x="95554" y="0"/>
                    <a:pt x="266493" y="0"/>
                  </a:cubicBezTo>
                  <a:close/>
                  <a:moveTo>
                    <a:pt x="347365" y="203048"/>
                  </a:moveTo>
                  <a:cubicBezTo>
                    <a:pt x="329912" y="167208"/>
                    <a:pt x="303265" y="148822"/>
                    <a:pt x="266493" y="148822"/>
                  </a:cubicBezTo>
                  <a:cubicBezTo>
                    <a:pt x="229720" y="148822"/>
                    <a:pt x="203074" y="167208"/>
                    <a:pt x="185620" y="203048"/>
                  </a:cubicBezTo>
                  <a:cubicBezTo>
                    <a:pt x="168166" y="238888"/>
                    <a:pt x="159906" y="282055"/>
                    <a:pt x="159906" y="334416"/>
                  </a:cubicBezTo>
                  <a:cubicBezTo>
                    <a:pt x="159906" y="386777"/>
                    <a:pt x="168166" y="431810"/>
                    <a:pt x="185620" y="468582"/>
                  </a:cubicBezTo>
                  <a:cubicBezTo>
                    <a:pt x="203074" y="505355"/>
                    <a:pt x="229720" y="523741"/>
                    <a:pt x="266493" y="523741"/>
                  </a:cubicBezTo>
                  <a:cubicBezTo>
                    <a:pt x="303265" y="523741"/>
                    <a:pt x="329912" y="505355"/>
                    <a:pt x="347365" y="468582"/>
                  </a:cubicBezTo>
                  <a:cubicBezTo>
                    <a:pt x="364819" y="431810"/>
                    <a:pt x="373080" y="386777"/>
                    <a:pt x="373080" y="334416"/>
                  </a:cubicBezTo>
                  <a:cubicBezTo>
                    <a:pt x="373080" y="282055"/>
                    <a:pt x="364819" y="238888"/>
                    <a:pt x="347365" y="203048"/>
                  </a:cubicBezTo>
                  <a:close/>
                </a:path>
              </a:pathLst>
            </a:custGeom>
            <a:grpFill/>
            <a:ln w="1331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24" name="Freeform: Shape 23">
              <a:extLst>
                <a:ext uri="{FF2B5EF4-FFF2-40B4-BE49-F238E27FC236}">
                  <a16:creationId xmlns:a16="http://schemas.microsoft.com/office/drawing/2014/main" id="{C8CB1B14-1E75-1047-680F-1ED9E3AA340B}"/>
                </a:ext>
              </a:extLst>
            </p:cNvPr>
            <p:cNvSpPr/>
            <p:nvPr/>
          </p:nvSpPr>
          <p:spPr>
            <a:xfrm>
              <a:off x="1390561" y="4850854"/>
              <a:ext cx="280189" cy="644983"/>
            </a:xfrm>
            <a:custGeom>
              <a:avLst/>
              <a:gdLst>
                <a:gd name="connsiteX0" fmla="*/ 123108 w 280189"/>
                <a:gd name="connsiteY0" fmla="*/ 209443 h 644983"/>
                <a:gd name="connsiteX1" fmla="*/ 0 w 280189"/>
                <a:gd name="connsiteY1" fmla="*/ 209443 h 644983"/>
                <a:gd name="connsiteX2" fmla="*/ 148822 w 280189"/>
                <a:gd name="connsiteY2" fmla="*/ 0 h 644983"/>
                <a:gd name="connsiteX3" fmla="*/ 280190 w 280189"/>
                <a:gd name="connsiteY3" fmla="*/ 0 h 644983"/>
                <a:gd name="connsiteX4" fmla="*/ 280190 w 280189"/>
                <a:gd name="connsiteY4" fmla="*/ 644983 h 644983"/>
                <a:gd name="connsiteX5" fmla="*/ 123108 w 280189"/>
                <a:gd name="connsiteY5" fmla="*/ 644983 h 644983"/>
                <a:gd name="connsiteX6" fmla="*/ 123108 w 280189"/>
                <a:gd name="connsiteY6" fmla="*/ 209443 h 644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89" h="644983">
                  <a:moveTo>
                    <a:pt x="123108" y="209443"/>
                  </a:moveTo>
                  <a:lnTo>
                    <a:pt x="0" y="209443"/>
                  </a:lnTo>
                  <a:lnTo>
                    <a:pt x="148822" y="0"/>
                  </a:lnTo>
                  <a:lnTo>
                    <a:pt x="280190" y="0"/>
                  </a:lnTo>
                  <a:lnTo>
                    <a:pt x="280190" y="644983"/>
                  </a:lnTo>
                  <a:lnTo>
                    <a:pt x="123108" y="644983"/>
                  </a:lnTo>
                  <a:lnTo>
                    <a:pt x="123108" y="209443"/>
                  </a:lnTo>
                  <a:close/>
                </a:path>
              </a:pathLst>
            </a:custGeom>
            <a:grpFill/>
            <a:ln w="1331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grpSp>
      <p:grpSp>
        <p:nvGrpSpPr>
          <p:cNvPr id="25" name="Graphic 19">
            <a:extLst>
              <a:ext uri="{FF2B5EF4-FFF2-40B4-BE49-F238E27FC236}">
                <a16:creationId xmlns:a16="http://schemas.microsoft.com/office/drawing/2014/main" id="{11FF8FF5-79D2-B7D8-60C6-5EB67B01126A}"/>
              </a:ext>
            </a:extLst>
          </p:cNvPr>
          <p:cNvGrpSpPr/>
          <p:nvPr/>
        </p:nvGrpSpPr>
        <p:grpSpPr>
          <a:xfrm>
            <a:off x="7717584" y="4268186"/>
            <a:ext cx="1059094" cy="672600"/>
            <a:chOff x="3250078" y="4837930"/>
            <a:chExt cx="1059094" cy="672600"/>
          </a:xfrm>
          <a:solidFill>
            <a:srgbClr val="A3AFBF">
              <a:alpha val="40000"/>
            </a:srgbClr>
          </a:solidFill>
        </p:grpSpPr>
        <p:sp>
          <p:nvSpPr>
            <p:cNvPr id="26" name="Freeform: Shape 25">
              <a:extLst>
                <a:ext uri="{FF2B5EF4-FFF2-40B4-BE49-F238E27FC236}">
                  <a16:creationId xmlns:a16="http://schemas.microsoft.com/office/drawing/2014/main" id="{65DEF087-4430-B9CC-89CB-0B7089A6E269}"/>
                </a:ext>
              </a:extLst>
            </p:cNvPr>
            <p:cNvSpPr/>
            <p:nvPr/>
          </p:nvSpPr>
          <p:spPr>
            <a:xfrm>
              <a:off x="3250078" y="4837930"/>
              <a:ext cx="532981" cy="672600"/>
            </a:xfrm>
            <a:custGeom>
              <a:avLst/>
              <a:gdLst>
                <a:gd name="connsiteX0" fmla="*/ 266489 w 532981"/>
                <a:gd name="connsiteY0" fmla="*/ 0 h 672600"/>
                <a:gd name="connsiteX1" fmla="*/ 532956 w 532981"/>
                <a:gd name="connsiteY1" fmla="*/ 335349 h 672600"/>
                <a:gd name="connsiteX2" fmla="*/ 266489 w 532981"/>
                <a:gd name="connsiteY2" fmla="*/ 672563 h 672600"/>
                <a:gd name="connsiteX3" fmla="*/ 22 w 532981"/>
                <a:gd name="connsiteY3" fmla="*/ 335349 h 672600"/>
                <a:gd name="connsiteX4" fmla="*/ 266489 w 532981"/>
                <a:gd name="connsiteY4" fmla="*/ 0 h 672600"/>
                <a:gd name="connsiteX5" fmla="*/ 347229 w 532981"/>
                <a:gd name="connsiteY5" fmla="*/ 203048 h 672600"/>
                <a:gd name="connsiteX6" fmla="*/ 266356 w 532981"/>
                <a:gd name="connsiteY6" fmla="*/ 148822 h 672600"/>
                <a:gd name="connsiteX7" fmla="*/ 185483 w 532981"/>
                <a:gd name="connsiteY7" fmla="*/ 203048 h 672600"/>
                <a:gd name="connsiteX8" fmla="*/ 159769 w 532981"/>
                <a:gd name="connsiteY8" fmla="*/ 334416 h 672600"/>
                <a:gd name="connsiteX9" fmla="*/ 185483 w 532981"/>
                <a:gd name="connsiteY9" fmla="*/ 468582 h 672600"/>
                <a:gd name="connsiteX10" fmla="*/ 266356 w 532981"/>
                <a:gd name="connsiteY10" fmla="*/ 523741 h 672600"/>
                <a:gd name="connsiteX11" fmla="*/ 347229 w 532981"/>
                <a:gd name="connsiteY11" fmla="*/ 468582 h 672600"/>
                <a:gd name="connsiteX12" fmla="*/ 372943 w 532981"/>
                <a:gd name="connsiteY12" fmla="*/ 334416 h 672600"/>
                <a:gd name="connsiteX13" fmla="*/ 347229 w 532981"/>
                <a:gd name="connsiteY13" fmla="*/ 203048 h 672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2981" h="672600">
                  <a:moveTo>
                    <a:pt x="266489" y="0"/>
                  </a:moveTo>
                  <a:cubicBezTo>
                    <a:pt x="437428" y="0"/>
                    <a:pt x="532956" y="146024"/>
                    <a:pt x="532956" y="335349"/>
                  </a:cubicBezTo>
                  <a:cubicBezTo>
                    <a:pt x="534821" y="522808"/>
                    <a:pt x="435563" y="675227"/>
                    <a:pt x="266489" y="672563"/>
                  </a:cubicBezTo>
                  <a:cubicBezTo>
                    <a:pt x="97416" y="675360"/>
                    <a:pt x="-1710" y="522808"/>
                    <a:pt x="22" y="335349"/>
                  </a:cubicBezTo>
                  <a:cubicBezTo>
                    <a:pt x="22" y="146157"/>
                    <a:pt x="95551" y="0"/>
                    <a:pt x="266489" y="0"/>
                  </a:cubicBezTo>
                  <a:close/>
                  <a:moveTo>
                    <a:pt x="347229" y="203048"/>
                  </a:moveTo>
                  <a:cubicBezTo>
                    <a:pt x="329775" y="167208"/>
                    <a:pt x="303128" y="148822"/>
                    <a:pt x="266356" y="148822"/>
                  </a:cubicBezTo>
                  <a:cubicBezTo>
                    <a:pt x="229584" y="148822"/>
                    <a:pt x="202937" y="167208"/>
                    <a:pt x="185483" y="203048"/>
                  </a:cubicBezTo>
                  <a:cubicBezTo>
                    <a:pt x="168030" y="238888"/>
                    <a:pt x="159769" y="282055"/>
                    <a:pt x="159769" y="334416"/>
                  </a:cubicBezTo>
                  <a:cubicBezTo>
                    <a:pt x="159769" y="386777"/>
                    <a:pt x="168030" y="431810"/>
                    <a:pt x="185483" y="468582"/>
                  </a:cubicBezTo>
                  <a:cubicBezTo>
                    <a:pt x="202937" y="505355"/>
                    <a:pt x="229584" y="523741"/>
                    <a:pt x="266356" y="523741"/>
                  </a:cubicBezTo>
                  <a:cubicBezTo>
                    <a:pt x="303128" y="523741"/>
                    <a:pt x="329775" y="505355"/>
                    <a:pt x="347229" y="468582"/>
                  </a:cubicBezTo>
                  <a:cubicBezTo>
                    <a:pt x="364682" y="431810"/>
                    <a:pt x="372943" y="386777"/>
                    <a:pt x="372943" y="334416"/>
                  </a:cubicBezTo>
                  <a:cubicBezTo>
                    <a:pt x="372943" y="282055"/>
                    <a:pt x="364682" y="238888"/>
                    <a:pt x="347229" y="203048"/>
                  </a:cubicBezTo>
                  <a:close/>
                </a:path>
              </a:pathLst>
            </a:custGeom>
            <a:grpFill/>
            <a:ln w="1331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27" name="Freeform: Shape 26">
              <a:extLst>
                <a:ext uri="{FF2B5EF4-FFF2-40B4-BE49-F238E27FC236}">
                  <a16:creationId xmlns:a16="http://schemas.microsoft.com/office/drawing/2014/main" id="{DFF09BFB-29AC-6223-F2CE-CCA434C95ABC}"/>
                </a:ext>
              </a:extLst>
            </p:cNvPr>
            <p:cNvSpPr/>
            <p:nvPr/>
          </p:nvSpPr>
          <p:spPr>
            <a:xfrm>
              <a:off x="3833263" y="4838063"/>
              <a:ext cx="475909" cy="657640"/>
            </a:xfrm>
            <a:custGeom>
              <a:avLst/>
              <a:gdLst>
                <a:gd name="connsiteX0" fmla="*/ 262070 w 475909"/>
                <a:gd name="connsiteY0" fmla="*/ 284720 h 657640"/>
                <a:gd name="connsiteX1" fmla="*/ 292447 w 475909"/>
                <a:gd name="connsiteY1" fmla="*/ 209443 h 657640"/>
                <a:gd name="connsiteX2" fmla="*/ 235424 w 475909"/>
                <a:gd name="connsiteY2" fmla="*/ 147889 h 657640"/>
                <a:gd name="connsiteX3" fmla="*/ 173870 w 475909"/>
                <a:gd name="connsiteY3" fmla="*/ 217703 h 657640"/>
                <a:gd name="connsiteX4" fmla="*/ 23183 w 475909"/>
                <a:gd name="connsiteY4" fmla="*/ 217703 h 657640"/>
                <a:gd name="connsiteX5" fmla="*/ 239021 w 475909"/>
                <a:gd name="connsiteY5" fmla="*/ 0 h 657640"/>
                <a:gd name="connsiteX6" fmla="*/ 452194 w 475909"/>
                <a:gd name="connsiteY6" fmla="*/ 190124 h 657640"/>
                <a:gd name="connsiteX7" fmla="*/ 386910 w 475909"/>
                <a:gd name="connsiteY7" fmla="*/ 348139 h 657640"/>
                <a:gd name="connsiteX8" fmla="*/ 269265 w 475909"/>
                <a:gd name="connsiteY8" fmla="*/ 512549 h 657640"/>
                <a:gd name="connsiteX9" fmla="*/ 475910 w 475909"/>
                <a:gd name="connsiteY9" fmla="*/ 512549 h 657640"/>
                <a:gd name="connsiteX10" fmla="*/ 475910 w 475909"/>
                <a:gd name="connsiteY10" fmla="*/ 657640 h 657640"/>
                <a:gd name="connsiteX11" fmla="*/ 0 w 475909"/>
                <a:gd name="connsiteY11" fmla="*/ 657640 h 657640"/>
                <a:gd name="connsiteX12" fmla="*/ 261804 w 475909"/>
                <a:gd name="connsiteY12" fmla="*/ 284587 h 657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5909" h="657640">
                  <a:moveTo>
                    <a:pt x="262070" y="284720"/>
                  </a:moveTo>
                  <a:cubicBezTo>
                    <a:pt x="281389" y="256208"/>
                    <a:pt x="292447" y="234224"/>
                    <a:pt x="292447" y="209443"/>
                  </a:cubicBezTo>
                  <a:cubicBezTo>
                    <a:pt x="292447" y="172671"/>
                    <a:pt x="269531" y="147889"/>
                    <a:pt x="235424" y="147889"/>
                  </a:cubicBezTo>
                  <a:cubicBezTo>
                    <a:pt x="195986" y="147889"/>
                    <a:pt x="172937" y="176401"/>
                    <a:pt x="173870" y="217703"/>
                  </a:cubicBezTo>
                  <a:lnTo>
                    <a:pt x="23183" y="217703"/>
                  </a:lnTo>
                  <a:cubicBezTo>
                    <a:pt x="19452" y="88201"/>
                    <a:pt x="107653" y="0"/>
                    <a:pt x="239021" y="0"/>
                  </a:cubicBezTo>
                  <a:cubicBezTo>
                    <a:pt x="359331" y="0"/>
                    <a:pt x="452194" y="77142"/>
                    <a:pt x="452194" y="190124"/>
                  </a:cubicBezTo>
                  <a:cubicBezTo>
                    <a:pt x="452194" y="242485"/>
                    <a:pt x="430211" y="289383"/>
                    <a:pt x="386910" y="348139"/>
                  </a:cubicBezTo>
                  <a:lnTo>
                    <a:pt x="269265" y="512549"/>
                  </a:lnTo>
                  <a:lnTo>
                    <a:pt x="475910" y="512549"/>
                  </a:lnTo>
                  <a:lnTo>
                    <a:pt x="475910" y="657640"/>
                  </a:lnTo>
                  <a:lnTo>
                    <a:pt x="0" y="657640"/>
                  </a:lnTo>
                  <a:lnTo>
                    <a:pt x="261804" y="284587"/>
                  </a:lnTo>
                  <a:close/>
                </a:path>
              </a:pathLst>
            </a:custGeom>
            <a:grpFill/>
            <a:ln w="1331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grpSp>
      <p:grpSp>
        <p:nvGrpSpPr>
          <p:cNvPr id="28" name="Graphic 19">
            <a:extLst>
              <a:ext uri="{FF2B5EF4-FFF2-40B4-BE49-F238E27FC236}">
                <a16:creationId xmlns:a16="http://schemas.microsoft.com/office/drawing/2014/main" id="{374A2184-2108-F3C2-3848-7843766ACCFC}"/>
              </a:ext>
            </a:extLst>
          </p:cNvPr>
          <p:cNvGrpSpPr/>
          <p:nvPr/>
        </p:nvGrpSpPr>
        <p:grpSpPr>
          <a:xfrm>
            <a:off x="5001780" y="4268186"/>
            <a:ext cx="1076814" cy="672600"/>
            <a:chOff x="5949521" y="4837930"/>
            <a:chExt cx="1076814" cy="672600"/>
          </a:xfrm>
          <a:solidFill>
            <a:srgbClr val="A3AFBF">
              <a:alpha val="40000"/>
            </a:srgbClr>
          </a:solidFill>
        </p:grpSpPr>
        <p:sp>
          <p:nvSpPr>
            <p:cNvPr id="29" name="Freeform: Shape 28">
              <a:extLst>
                <a:ext uri="{FF2B5EF4-FFF2-40B4-BE49-F238E27FC236}">
                  <a16:creationId xmlns:a16="http://schemas.microsoft.com/office/drawing/2014/main" id="{F8B73B86-8B97-1091-C9CC-BD4346820C08}"/>
                </a:ext>
              </a:extLst>
            </p:cNvPr>
            <p:cNvSpPr/>
            <p:nvPr/>
          </p:nvSpPr>
          <p:spPr>
            <a:xfrm>
              <a:off x="5949521" y="4837930"/>
              <a:ext cx="532981" cy="672600"/>
            </a:xfrm>
            <a:custGeom>
              <a:avLst/>
              <a:gdLst>
                <a:gd name="connsiteX0" fmla="*/ 266489 w 532981"/>
                <a:gd name="connsiteY0" fmla="*/ 0 h 672600"/>
                <a:gd name="connsiteX1" fmla="*/ 532956 w 532981"/>
                <a:gd name="connsiteY1" fmla="*/ 335349 h 672600"/>
                <a:gd name="connsiteX2" fmla="*/ 266489 w 532981"/>
                <a:gd name="connsiteY2" fmla="*/ 672563 h 672600"/>
                <a:gd name="connsiteX3" fmla="*/ 22 w 532981"/>
                <a:gd name="connsiteY3" fmla="*/ 335349 h 672600"/>
                <a:gd name="connsiteX4" fmla="*/ 266489 w 532981"/>
                <a:gd name="connsiteY4" fmla="*/ 0 h 672600"/>
                <a:gd name="connsiteX5" fmla="*/ 347362 w 532981"/>
                <a:gd name="connsiteY5" fmla="*/ 203048 h 672600"/>
                <a:gd name="connsiteX6" fmla="*/ 266489 w 532981"/>
                <a:gd name="connsiteY6" fmla="*/ 148822 h 672600"/>
                <a:gd name="connsiteX7" fmla="*/ 185616 w 532981"/>
                <a:gd name="connsiteY7" fmla="*/ 203048 h 672600"/>
                <a:gd name="connsiteX8" fmla="*/ 159902 w 532981"/>
                <a:gd name="connsiteY8" fmla="*/ 334416 h 672600"/>
                <a:gd name="connsiteX9" fmla="*/ 185616 w 532981"/>
                <a:gd name="connsiteY9" fmla="*/ 468582 h 672600"/>
                <a:gd name="connsiteX10" fmla="*/ 266489 w 532981"/>
                <a:gd name="connsiteY10" fmla="*/ 523741 h 672600"/>
                <a:gd name="connsiteX11" fmla="*/ 347362 w 532981"/>
                <a:gd name="connsiteY11" fmla="*/ 468582 h 672600"/>
                <a:gd name="connsiteX12" fmla="*/ 373076 w 532981"/>
                <a:gd name="connsiteY12" fmla="*/ 334416 h 672600"/>
                <a:gd name="connsiteX13" fmla="*/ 347362 w 532981"/>
                <a:gd name="connsiteY13" fmla="*/ 203048 h 672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2981" h="672600">
                  <a:moveTo>
                    <a:pt x="266489" y="0"/>
                  </a:moveTo>
                  <a:cubicBezTo>
                    <a:pt x="437428" y="0"/>
                    <a:pt x="532956" y="146024"/>
                    <a:pt x="532956" y="335349"/>
                  </a:cubicBezTo>
                  <a:cubicBezTo>
                    <a:pt x="534821" y="522808"/>
                    <a:pt x="435562" y="675227"/>
                    <a:pt x="266489" y="672563"/>
                  </a:cubicBezTo>
                  <a:cubicBezTo>
                    <a:pt x="97416" y="675360"/>
                    <a:pt x="-1710" y="522808"/>
                    <a:pt x="22" y="335349"/>
                  </a:cubicBezTo>
                  <a:cubicBezTo>
                    <a:pt x="22" y="146157"/>
                    <a:pt x="95550" y="0"/>
                    <a:pt x="266489" y="0"/>
                  </a:cubicBezTo>
                  <a:close/>
                  <a:moveTo>
                    <a:pt x="347362" y="203048"/>
                  </a:moveTo>
                  <a:cubicBezTo>
                    <a:pt x="329908" y="167208"/>
                    <a:pt x="303261" y="148822"/>
                    <a:pt x="266489" y="148822"/>
                  </a:cubicBezTo>
                  <a:cubicBezTo>
                    <a:pt x="229717" y="148822"/>
                    <a:pt x="203070" y="167208"/>
                    <a:pt x="185616" y="203048"/>
                  </a:cubicBezTo>
                  <a:cubicBezTo>
                    <a:pt x="168163" y="238888"/>
                    <a:pt x="159902" y="282055"/>
                    <a:pt x="159902" y="334416"/>
                  </a:cubicBezTo>
                  <a:cubicBezTo>
                    <a:pt x="159902" y="386777"/>
                    <a:pt x="168163" y="431810"/>
                    <a:pt x="185616" y="468582"/>
                  </a:cubicBezTo>
                  <a:cubicBezTo>
                    <a:pt x="203070" y="505355"/>
                    <a:pt x="229717" y="523741"/>
                    <a:pt x="266489" y="523741"/>
                  </a:cubicBezTo>
                  <a:cubicBezTo>
                    <a:pt x="303261" y="523741"/>
                    <a:pt x="329908" y="505355"/>
                    <a:pt x="347362" y="468582"/>
                  </a:cubicBezTo>
                  <a:cubicBezTo>
                    <a:pt x="364815" y="431810"/>
                    <a:pt x="373076" y="386777"/>
                    <a:pt x="373076" y="334416"/>
                  </a:cubicBezTo>
                  <a:cubicBezTo>
                    <a:pt x="373076" y="282055"/>
                    <a:pt x="364815" y="238888"/>
                    <a:pt x="347362" y="203048"/>
                  </a:cubicBezTo>
                  <a:close/>
                </a:path>
              </a:pathLst>
            </a:custGeom>
            <a:grpFill/>
            <a:ln w="1331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30" name="Freeform: Shape 29">
              <a:extLst>
                <a:ext uri="{FF2B5EF4-FFF2-40B4-BE49-F238E27FC236}">
                  <a16:creationId xmlns:a16="http://schemas.microsoft.com/office/drawing/2014/main" id="{FA1B9B4B-6575-A865-C21F-6519AE6BBFDE}"/>
                </a:ext>
              </a:extLst>
            </p:cNvPr>
            <p:cNvSpPr/>
            <p:nvPr/>
          </p:nvSpPr>
          <p:spPr>
            <a:xfrm>
              <a:off x="6532173" y="4852586"/>
              <a:ext cx="494162" cy="657773"/>
            </a:xfrm>
            <a:custGeom>
              <a:avLst/>
              <a:gdLst>
                <a:gd name="connsiteX0" fmla="*/ 122975 w 494162"/>
                <a:gd name="connsiteY0" fmla="*/ 431810 h 657773"/>
                <a:gd name="connsiteX1" fmla="*/ 235024 w 494162"/>
                <a:gd name="connsiteY1" fmla="*/ 510817 h 657773"/>
                <a:gd name="connsiteX2" fmla="*/ 334283 w 494162"/>
                <a:gd name="connsiteY2" fmla="*/ 419819 h 657773"/>
                <a:gd name="connsiteX3" fmla="*/ 233292 w 494162"/>
                <a:gd name="connsiteY3" fmla="*/ 329753 h 657773"/>
                <a:gd name="connsiteX4" fmla="*/ 145091 w 494162"/>
                <a:gd name="connsiteY4" fmla="*/ 329753 h 657773"/>
                <a:gd name="connsiteX5" fmla="*/ 233292 w 494162"/>
                <a:gd name="connsiteY5" fmla="*/ 144159 h 657773"/>
                <a:gd name="connsiteX6" fmla="*/ 59689 w 494162"/>
                <a:gd name="connsiteY6" fmla="*/ 144159 h 657773"/>
                <a:gd name="connsiteX7" fmla="*/ 59689 w 494162"/>
                <a:gd name="connsiteY7" fmla="*/ 0 h 657773"/>
                <a:gd name="connsiteX8" fmla="*/ 447398 w 494162"/>
                <a:gd name="connsiteY8" fmla="*/ 0 h 657773"/>
                <a:gd name="connsiteX9" fmla="*/ 339879 w 494162"/>
                <a:gd name="connsiteY9" fmla="*/ 226897 h 657773"/>
                <a:gd name="connsiteX10" fmla="*/ 494163 w 494162"/>
                <a:gd name="connsiteY10" fmla="*/ 424482 h 657773"/>
                <a:gd name="connsiteX11" fmla="*/ 241552 w 494162"/>
                <a:gd name="connsiteY11" fmla="*/ 657774 h 657773"/>
                <a:gd name="connsiteX12" fmla="*/ 0 w 494162"/>
                <a:gd name="connsiteY12" fmla="*/ 504289 h 657773"/>
                <a:gd name="connsiteX13" fmla="*/ 123108 w 494162"/>
                <a:gd name="connsiteY13" fmla="*/ 431676 h 65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4162" h="657773">
                  <a:moveTo>
                    <a:pt x="122975" y="431810"/>
                  </a:moveTo>
                  <a:cubicBezTo>
                    <a:pt x="140428" y="475910"/>
                    <a:pt x="180798" y="510817"/>
                    <a:pt x="235024" y="510817"/>
                  </a:cubicBezTo>
                  <a:cubicBezTo>
                    <a:pt x="292847" y="510817"/>
                    <a:pt x="334283" y="471380"/>
                    <a:pt x="334283" y="419819"/>
                  </a:cubicBezTo>
                  <a:cubicBezTo>
                    <a:pt x="334283" y="368257"/>
                    <a:pt x="292981" y="329753"/>
                    <a:pt x="233292" y="329753"/>
                  </a:cubicBezTo>
                  <a:lnTo>
                    <a:pt x="145091" y="329753"/>
                  </a:lnTo>
                  <a:lnTo>
                    <a:pt x="233292" y="144159"/>
                  </a:lnTo>
                  <a:lnTo>
                    <a:pt x="59689" y="144159"/>
                  </a:lnTo>
                  <a:lnTo>
                    <a:pt x="59689" y="0"/>
                  </a:lnTo>
                  <a:lnTo>
                    <a:pt x="447398" y="0"/>
                  </a:lnTo>
                  <a:lnTo>
                    <a:pt x="339879" y="226897"/>
                  </a:lnTo>
                  <a:cubicBezTo>
                    <a:pt x="431810" y="253543"/>
                    <a:pt x="494163" y="322425"/>
                    <a:pt x="494163" y="424482"/>
                  </a:cubicBezTo>
                  <a:cubicBezTo>
                    <a:pt x="494163" y="559581"/>
                    <a:pt x="383979" y="657774"/>
                    <a:pt x="241552" y="657774"/>
                  </a:cubicBezTo>
                  <a:cubicBezTo>
                    <a:pt x="123108" y="657774"/>
                    <a:pt x="33975" y="593422"/>
                    <a:pt x="0" y="504289"/>
                  </a:cubicBezTo>
                  <a:lnTo>
                    <a:pt x="123108" y="431676"/>
                  </a:lnTo>
                  <a:close/>
                </a:path>
              </a:pathLst>
            </a:custGeom>
            <a:grpFill/>
            <a:ln w="1331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grpSp>
      <p:grpSp>
        <p:nvGrpSpPr>
          <p:cNvPr id="31" name="Graphic 19">
            <a:extLst>
              <a:ext uri="{FF2B5EF4-FFF2-40B4-BE49-F238E27FC236}">
                <a16:creationId xmlns:a16="http://schemas.microsoft.com/office/drawing/2014/main" id="{2068009E-43CA-40A5-D32F-C3E3C7A6E210}"/>
              </a:ext>
            </a:extLst>
          </p:cNvPr>
          <p:cNvGrpSpPr/>
          <p:nvPr/>
        </p:nvGrpSpPr>
        <p:grpSpPr>
          <a:xfrm>
            <a:off x="2310091" y="4268186"/>
            <a:ext cx="1070419" cy="672600"/>
            <a:chOff x="8936082" y="4837930"/>
            <a:chExt cx="1070419" cy="672600"/>
          </a:xfrm>
          <a:solidFill>
            <a:srgbClr val="A3AFBF">
              <a:alpha val="40000"/>
            </a:srgbClr>
          </a:solidFill>
        </p:grpSpPr>
        <p:sp>
          <p:nvSpPr>
            <p:cNvPr id="32" name="Freeform: Shape 31">
              <a:extLst>
                <a:ext uri="{FF2B5EF4-FFF2-40B4-BE49-F238E27FC236}">
                  <a16:creationId xmlns:a16="http://schemas.microsoft.com/office/drawing/2014/main" id="{ACDFA85F-2A12-3523-D11E-45857E10C7D1}"/>
                </a:ext>
              </a:extLst>
            </p:cNvPr>
            <p:cNvSpPr/>
            <p:nvPr/>
          </p:nvSpPr>
          <p:spPr>
            <a:xfrm>
              <a:off x="8936082" y="4837930"/>
              <a:ext cx="532981" cy="672600"/>
            </a:xfrm>
            <a:custGeom>
              <a:avLst/>
              <a:gdLst>
                <a:gd name="connsiteX0" fmla="*/ 266489 w 532981"/>
                <a:gd name="connsiteY0" fmla="*/ 0 h 672600"/>
                <a:gd name="connsiteX1" fmla="*/ 532956 w 532981"/>
                <a:gd name="connsiteY1" fmla="*/ 335349 h 672600"/>
                <a:gd name="connsiteX2" fmla="*/ 266489 w 532981"/>
                <a:gd name="connsiteY2" fmla="*/ 672563 h 672600"/>
                <a:gd name="connsiteX3" fmla="*/ 22 w 532981"/>
                <a:gd name="connsiteY3" fmla="*/ 335349 h 672600"/>
                <a:gd name="connsiteX4" fmla="*/ 266489 w 532981"/>
                <a:gd name="connsiteY4" fmla="*/ 0 h 672600"/>
                <a:gd name="connsiteX5" fmla="*/ 347362 w 532981"/>
                <a:gd name="connsiteY5" fmla="*/ 203048 h 672600"/>
                <a:gd name="connsiteX6" fmla="*/ 266489 w 532981"/>
                <a:gd name="connsiteY6" fmla="*/ 148822 h 672600"/>
                <a:gd name="connsiteX7" fmla="*/ 185616 w 532981"/>
                <a:gd name="connsiteY7" fmla="*/ 203048 h 672600"/>
                <a:gd name="connsiteX8" fmla="*/ 159902 w 532981"/>
                <a:gd name="connsiteY8" fmla="*/ 334416 h 672600"/>
                <a:gd name="connsiteX9" fmla="*/ 185616 w 532981"/>
                <a:gd name="connsiteY9" fmla="*/ 468582 h 672600"/>
                <a:gd name="connsiteX10" fmla="*/ 266489 w 532981"/>
                <a:gd name="connsiteY10" fmla="*/ 523741 h 672600"/>
                <a:gd name="connsiteX11" fmla="*/ 347362 w 532981"/>
                <a:gd name="connsiteY11" fmla="*/ 468582 h 672600"/>
                <a:gd name="connsiteX12" fmla="*/ 373076 w 532981"/>
                <a:gd name="connsiteY12" fmla="*/ 334416 h 672600"/>
                <a:gd name="connsiteX13" fmla="*/ 347362 w 532981"/>
                <a:gd name="connsiteY13" fmla="*/ 203048 h 672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2981" h="672600">
                  <a:moveTo>
                    <a:pt x="266489" y="0"/>
                  </a:moveTo>
                  <a:cubicBezTo>
                    <a:pt x="437427" y="0"/>
                    <a:pt x="532956" y="146024"/>
                    <a:pt x="532956" y="335349"/>
                  </a:cubicBezTo>
                  <a:cubicBezTo>
                    <a:pt x="534821" y="522808"/>
                    <a:pt x="435563" y="675227"/>
                    <a:pt x="266489" y="672563"/>
                  </a:cubicBezTo>
                  <a:cubicBezTo>
                    <a:pt x="97416" y="675360"/>
                    <a:pt x="-1710" y="522808"/>
                    <a:pt x="22" y="335349"/>
                  </a:cubicBezTo>
                  <a:cubicBezTo>
                    <a:pt x="22" y="146157"/>
                    <a:pt x="95550" y="0"/>
                    <a:pt x="266489" y="0"/>
                  </a:cubicBezTo>
                  <a:close/>
                  <a:moveTo>
                    <a:pt x="347362" y="203048"/>
                  </a:moveTo>
                  <a:cubicBezTo>
                    <a:pt x="329909" y="167208"/>
                    <a:pt x="303262" y="148822"/>
                    <a:pt x="266489" y="148822"/>
                  </a:cubicBezTo>
                  <a:cubicBezTo>
                    <a:pt x="229717" y="148822"/>
                    <a:pt x="203070" y="167208"/>
                    <a:pt x="185616" y="203048"/>
                  </a:cubicBezTo>
                  <a:cubicBezTo>
                    <a:pt x="168163" y="238888"/>
                    <a:pt x="159902" y="282055"/>
                    <a:pt x="159902" y="334416"/>
                  </a:cubicBezTo>
                  <a:cubicBezTo>
                    <a:pt x="159902" y="386777"/>
                    <a:pt x="168163" y="431810"/>
                    <a:pt x="185616" y="468582"/>
                  </a:cubicBezTo>
                  <a:cubicBezTo>
                    <a:pt x="203070" y="505355"/>
                    <a:pt x="229717" y="523741"/>
                    <a:pt x="266489" y="523741"/>
                  </a:cubicBezTo>
                  <a:cubicBezTo>
                    <a:pt x="303262" y="523741"/>
                    <a:pt x="329909" y="505355"/>
                    <a:pt x="347362" y="468582"/>
                  </a:cubicBezTo>
                  <a:cubicBezTo>
                    <a:pt x="364816" y="431810"/>
                    <a:pt x="373076" y="386777"/>
                    <a:pt x="373076" y="334416"/>
                  </a:cubicBezTo>
                  <a:cubicBezTo>
                    <a:pt x="373076" y="282055"/>
                    <a:pt x="364816" y="238888"/>
                    <a:pt x="347362" y="203048"/>
                  </a:cubicBezTo>
                  <a:close/>
                </a:path>
              </a:pathLst>
            </a:custGeom>
            <a:grpFill/>
            <a:ln w="1331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33" name="Freeform: Shape 32">
              <a:extLst>
                <a:ext uri="{FF2B5EF4-FFF2-40B4-BE49-F238E27FC236}">
                  <a16:creationId xmlns:a16="http://schemas.microsoft.com/office/drawing/2014/main" id="{49A8A4AB-2CF6-E057-A581-F48BBFE9305D}"/>
                </a:ext>
              </a:extLst>
            </p:cNvPr>
            <p:cNvSpPr/>
            <p:nvPr/>
          </p:nvSpPr>
          <p:spPr>
            <a:xfrm>
              <a:off x="9506743" y="4852586"/>
              <a:ext cx="499758" cy="643117"/>
            </a:xfrm>
            <a:custGeom>
              <a:avLst/>
              <a:gdLst>
                <a:gd name="connsiteX0" fmla="*/ 350937 w 499758"/>
                <a:gd name="connsiteY0" fmla="*/ 643118 h 643117"/>
                <a:gd name="connsiteX1" fmla="*/ 350937 w 499758"/>
                <a:gd name="connsiteY1" fmla="*/ 571438 h 643117"/>
                <a:gd name="connsiteX2" fmla="*/ 0 w 499758"/>
                <a:gd name="connsiteY2" fmla="*/ 571438 h 643117"/>
                <a:gd name="connsiteX3" fmla="*/ 252611 w 499758"/>
                <a:gd name="connsiteY3" fmla="*/ 0 h 643117"/>
                <a:gd name="connsiteX4" fmla="*/ 409693 w 499758"/>
                <a:gd name="connsiteY4" fmla="*/ 0 h 643117"/>
                <a:gd name="connsiteX5" fmla="*/ 218637 w 499758"/>
                <a:gd name="connsiteY5" fmla="*/ 441935 h 643117"/>
                <a:gd name="connsiteX6" fmla="*/ 350937 w 499758"/>
                <a:gd name="connsiteY6" fmla="*/ 441935 h 643117"/>
                <a:gd name="connsiteX7" fmla="*/ 350937 w 499758"/>
                <a:gd name="connsiteY7" fmla="*/ 321626 h 643117"/>
                <a:gd name="connsiteX8" fmla="*/ 499759 w 499758"/>
                <a:gd name="connsiteY8" fmla="*/ 321626 h 643117"/>
                <a:gd name="connsiteX9" fmla="*/ 499759 w 499758"/>
                <a:gd name="connsiteY9" fmla="*/ 643118 h 643117"/>
                <a:gd name="connsiteX10" fmla="*/ 350937 w 499758"/>
                <a:gd name="connsiteY10" fmla="*/ 643118 h 64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9758" h="643117">
                  <a:moveTo>
                    <a:pt x="350937" y="643118"/>
                  </a:moveTo>
                  <a:lnTo>
                    <a:pt x="350937" y="571438"/>
                  </a:lnTo>
                  <a:lnTo>
                    <a:pt x="0" y="571438"/>
                  </a:lnTo>
                  <a:lnTo>
                    <a:pt x="252611" y="0"/>
                  </a:lnTo>
                  <a:lnTo>
                    <a:pt x="409693" y="0"/>
                  </a:lnTo>
                  <a:lnTo>
                    <a:pt x="218637" y="441935"/>
                  </a:lnTo>
                  <a:lnTo>
                    <a:pt x="350937" y="441935"/>
                  </a:lnTo>
                  <a:lnTo>
                    <a:pt x="350937" y="321626"/>
                  </a:lnTo>
                  <a:lnTo>
                    <a:pt x="499759" y="321626"/>
                  </a:lnTo>
                  <a:lnTo>
                    <a:pt x="499759" y="643118"/>
                  </a:lnTo>
                  <a:lnTo>
                    <a:pt x="350937" y="643118"/>
                  </a:lnTo>
                  <a:close/>
                </a:path>
              </a:pathLst>
            </a:custGeom>
            <a:grpFill/>
            <a:ln w="1331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grpSp>
      <p:sp>
        <p:nvSpPr>
          <p:cNvPr id="34" name="Freeform: Shape 33">
            <a:extLst>
              <a:ext uri="{FF2B5EF4-FFF2-40B4-BE49-F238E27FC236}">
                <a16:creationId xmlns:a16="http://schemas.microsoft.com/office/drawing/2014/main" id="{583D4B36-548B-A166-98DA-105F1F79ED7E}"/>
              </a:ext>
            </a:extLst>
          </p:cNvPr>
          <p:cNvSpPr/>
          <p:nvPr/>
        </p:nvSpPr>
        <p:spPr>
          <a:xfrm>
            <a:off x="11124209" y="4963230"/>
            <a:ext cx="148955" cy="263136"/>
          </a:xfrm>
          <a:custGeom>
            <a:avLst/>
            <a:gdLst>
              <a:gd name="connsiteX0" fmla="*/ 0 w 148955"/>
              <a:gd name="connsiteY0" fmla="*/ 263136 h 263136"/>
              <a:gd name="connsiteX1" fmla="*/ 74478 w 148955"/>
              <a:gd name="connsiteY1" fmla="*/ 220235 h 263136"/>
              <a:gd name="connsiteX2" fmla="*/ 74478 w 148955"/>
              <a:gd name="connsiteY2" fmla="*/ 128970 h 263136"/>
              <a:gd name="connsiteX3" fmla="*/ 148955 w 148955"/>
              <a:gd name="connsiteY3" fmla="*/ 85936 h 263136"/>
              <a:gd name="connsiteX4" fmla="*/ 148955 w 148955"/>
              <a:gd name="connsiteY4" fmla="*/ 0 h 263136"/>
              <a:gd name="connsiteX5" fmla="*/ 0 w 148955"/>
              <a:gd name="connsiteY5" fmla="*/ 85936 h 263136"/>
              <a:gd name="connsiteX6" fmla="*/ 0 w 148955"/>
              <a:gd name="connsiteY6" fmla="*/ 263136 h 263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955" h="263136">
                <a:moveTo>
                  <a:pt x="0" y="263136"/>
                </a:moveTo>
                <a:lnTo>
                  <a:pt x="74478" y="220235"/>
                </a:lnTo>
                <a:lnTo>
                  <a:pt x="74478" y="128970"/>
                </a:lnTo>
                <a:lnTo>
                  <a:pt x="148955" y="85936"/>
                </a:lnTo>
                <a:lnTo>
                  <a:pt x="148955" y="0"/>
                </a:lnTo>
                <a:lnTo>
                  <a:pt x="0" y="85936"/>
                </a:lnTo>
                <a:lnTo>
                  <a:pt x="0" y="263136"/>
                </a:lnTo>
                <a:close/>
              </a:path>
            </a:pathLst>
          </a:custGeom>
          <a:solidFill>
            <a:srgbClr val="12171B"/>
          </a:solidFill>
          <a:ln w="1331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35" name="Freeform: Shape 34">
            <a:extLst>
              <a:ext uri="{FF2B5EF4-FFF2-40B4-BE49-F238E27FC236}">
                <a16:creationId xmlns:a16="http://schemas.microsoft.com/office/drawing/2014/main" id="{3B8E64B7-1234-51A9-2911-D3C46C674923}"/>
              </a:ext>
            </a:extLst>
          </p:cNvPr>
          <p:cNvSpPr/>
          <p:nvPr/>
        </p:nvSpPr>
        <p:spPr>
          <a:xfrm>
            <a:off x="8440104" y="4963230"/>
            <a:ext cx="148821" cy="263136"/>
          </a:xfrm>
          <a:custGeom>
            <a:avLst/>
            <a:gdLst>
              <a:gd name="connsiteX0" fmla="*/ 0 w 148821"/>
              <a:gd name="connsiteY0" fmla="*/ 263136 h 263136"/>
              <a:gd name="connsiteX1" fmla="*/ 74344 w 148821"/>
              <a:gd name="connsiteY1" fmla="*/ 220235 h 263136"/>
              <a:gd name="connsiteX2" fmla="*/ 74344 w 148821"/>
              <a:gd name="connsiteY2" fmla="*/ 128970 h 263136"/>
              <a:gd name="connsiteX3" fmla="*/ 148822 w 148821"/>
              <a:gd name="connsiteY3" fmla="*/ 85936 h 263136"/>
              <a:gd name="connsiteX4" fmla="*/ 148822 w 148821"/>
              <a:gd name="connsiteY4" fmla="*/ 0 h 263136"/>
              <a:gd name="connsiteX5" fmla="*/ 0 w 148821"/>
              <a:gd name="connsiteY5" fmla="*/ 85936 h 263136"/>
              <a:gd name="connsiteX6" fmla="*/ 0 w 148821"/>
              <a:gd name="connsiteY6" fmla="*/ 263136 h 263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821" h="263136">
                <a:moveTo>
                  <a:pt x="0" y="263136"/>
                </a:moveTo>
                <a:lnTo>
                  <a:pt x="74344" y="220235"/>
                </a:lnTo>
                <a:lnTo>
                  <a:pt x="74344" y="128970"/>
                </a:lnTo>
                <a:lnTo>
                  <a:pt x="148822" y="85936"/>
                </a:lnTo>
                <a:lnTo>
                  <a:pt x="148822" y="0"/>
                </a:lnTo>
                <a:lnTo>
                  <a:pt x="0" y="85936"/>
                </a:lnTo>
                <a:lnTo>
                  <a:pt x="0" y="263136"/>
                </a:lnTo>
                <a:close/>
              </a:path>
            </a:pathLst>
          </a:custGeom>
          <a:solidFill>
            <a:srgbClr val="12171B"/>
          </a:solidFill>
          <a:ln w="1331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36" name="Freeform: Shape 35">
            <a:extLst>
              <a:ext uri="{FF2B5EF4-FFF2-40B4-BE49-F238E27FC236}">
                <a16:creationId xmlns:a16="http://schemas.microsoft.com/office/drawing/2014/main" id="{21D985EF-7A30-AFE9-1540-91A69BD85CB3}"/>
              </a:ext>
            </a:extLst>
          </p:cNvPr>
          <p:cNvSpPr/>
          <p:nvPr/>
        </p:nvSpPr>
        <p:spPr>
          <a:xfrm>
            <a:off x="5755999" y="4963230"/>
            <a:ext cx="148821" cy="263136"/>
          </a:xfrm>
          <a:custGeom>
            <a:avLst/>
            <a:gdLst>
              <a:gd name="connsiteX0" fmla="*/ 0 w 148821"/>
              <a:gd name="connsiteY0" fmla="*/ 263136 h 263136"/>
              <a:gd name="connsiteX1" fmla="*/ 74345 w 148821"/>
              <a:gd name="connsiteY1" fmla="*/ 220235 h 263136"/>
              <a:gd name="connsiteX2" fmla="*/ 74345 w 148821"/>
              <a:gd name="connsiteY2" fmla="*/ 128970 h 263136"/>
              <a:gd name="connsiteX3" fmla="*/ 148822 w 148821"/>
              <a:gd name="connsiteY3" fmla="*/ 85936 h 263136"/>
              <a:gd name="connsiteX4" fmla="*/ 148822 w 148821"/>
              <a:gd name="connsiteY4" fmla="*/ 0 h 263136"/>
              <a:gd name="connsiteX5" fmla="*/ 0 w 148821"/>
              <a:gd name="connsiteY5" fmla="*/ 85936 h 263136"/>
              <a:gd name="connsiteX6" fmla="*/ 0 w 148821"/>
              <a:gd name="connsiteY6" fmla="*/ 263136 h 263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821" h="263136">
                <a:moveTo>
                  <a:pt x="0" y="263136"/>
                </a:moveTo>
                <a:lnTo>
                  <a:pt x="74345" y="220235"/>
                </a:lnTo>
                <a:lnTo>
                  <a:pt x="74345" y="128970"/>
                </a:lnTo>
                <a:lnTo>
                  <a:pt x="148822" y="85936"/>
                </a:lnTo>
                <a:lnTo>
                  <a:pt x="148822" y="0"/>
                </a:lnTo>
                <a:lnTo>
                  <a:pt x="0" y="85936"/>
                </a:lnTo>
                <a:lnTo>
                  <a:pt x="0" y="263136"/>
                </a:lnTo>
                <a:close/>
              </a:path>
            </a:pathLst>
          </a:custGeom>
          <a:solidFill>
            <a:srgbClr val="12171B"/>
          </a:solidFill>
          <a:ln w="1331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37" name="Freeform: Shape 36">
            <a:extLst>
              <a:ext uri="{FF2B5EF4-FFF2-40B4-BE49-F238E27FC236}">
                <a16:creationId xmlns:a16="http://schemas.microsoft.com/office/drawing/2014/main" id="{A806695E-B011-7372-A0F0-B42AEB631879}"/>
              </a:ext>
            </a:extLst>
          </p:cNvPr>
          <p:cNvSpPr/>
          <p:nvPr/>
        </p:nvSpPr>
        <p:spPr>
          <a:xfrm>
            <a:off x="3071761" y="4963230"/>
            <a:ext cx="148954" cy="263136"/>
          </a:xfrm>
          <a:custGeom>
            <a:avLst/>
            <a:gdLst>
              <a:gd name="connsiteX0" fmla="*/ 0 w 148954"/>
              <a:gd name="connsiteY0" fmla="*/ 263136 h 263136"/>
              <a:gd name="connsiteX1" fmla="*/ 74477 w 148954"/>
              <a:gd name="connsiteY1" fmla="*/ 220235 h 263136"/>
              <a:gd name="connsiteX2" fmla="*/ 74477 w 148954"/>
              <a:gd name="connsiteY2" fmla="*/ 128970 h 263136"/>
              <a:gd name="connsiteX3" fmla="*/ 148955 w 148954"/>
              <a:gd name="connsiteY3" fmla="*/ 85936 h 263136"/>
              <a:gd name="connsiteX4" fmla="*/ 148955 w 148954"/>
              <a:gd name="connsiteY4" fmla="*/ 0 h 263136"/>
              <a:gd name="connsiteX5" fmla="*/ 0 w 148954"/>
              <a:gd name="connsiteY5" fmla="*/ 85936 h 263136"/>
              <a:gd name="connsiteX6" fmla="*/ 0 w 148954"/>
              <a:gd name="connsiteY6" fmla="*/ 263136 h 263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954" h="263136">
                <a:moveTo>
                  <a:pt x="0" y="263136"/>
                </a:moveTo>
                <a:lnTo>
                  <a:pt x="74477" y="220235"/>
                </a:lnTo>
                <a:lnTo>
                  <a:pt x="74477" y="128970"/>
                </a:lnTo>
                <a:lnTo>
                  <a:pt x="148955" y="85936"/>
                </a:lnTo>
                <a:lnTo>
                  <a:pt x="148955" y="0"/>
                </a:lnTo>
                <a:lnTo>
                  <a:pt x="0" y="85936"/>
                </a:lnTo>
                <a:lnTo>
                  <a:pt x="0" y="263136"/>
                </a:lnTo>
                <a:close/>
              </a:path>
            </a:pathLst>
          </a:custGeom>
          <a:solidFill>
            <a:srgbClr val="12171B"/>
          </a:solidFill>
          <a:ln w="1331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5" name="TextBox 4">
            <a:extLst>
              <a:ext uri="{FF2B5EF4-FFF2-40B4-BE49-F238E27FC236}">
                <a16:creationId xmlns:a16="http://schemas.microsoft.com/office/drawing/2014/main" id="{DDD1283C-C363-AA9A-6AEE-92B5B7D76FC7}"/>
              </a:ext>
            </a:extLst>
          </p:cNvPr>
          <p:cNvSpPr txBox="1"/>
          <p:nvPr/>
        </p:nvSpPr>
        <p:spPr>
          <a:xfrm flipH="1">
            <a:off x="8852044" y="4289683"/>
            <a:ext cx="2194560" cy="584775"/>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600" b="1" i="0" u="none" strike="noStrike" kern="1200" cap="none" spc="0" normalizeH="0" baseline="0" noProof="0" dirty="0">
                <a:ln>
                  <a:noFill/>
                </a:ln>
                <a:solidFill>
                  <a:prstClr val="black"/>
                </a:solidFill>
                <a:effectLst/>
                <a:uLnTx/>
                <a:uFillTx/>
                <a:latin typeface="Graphit"/>
                <a:ea typeface="+mn-ea"/>
              </a:rPr>
              <a:t>دقّة في</a:t>
            </a:r>
            <a:br>
              <a:rPr kumimoji="0" lang="en-US" sz="1600" b="1" i="0" u="none" strike="noStrike" kern="1200" cap="none" spc="0" normalizeH="0" baseline="0" noProof="0" dirty="0">
                <a:ln>
                  <a:noFill/>
                </a:ln>
                <a:solidFill>
                  <a:prstClr val="black"/>
                </a:solidFill>
                <a:effectLst/>
                <a:uLnTx/>
                <a:uFillTx/>
                <a:latin typeface="Graphit"/>
                <a:ea typeface="+mn-ea"/>
              </a:rPr>
            </a:br>
            <a:r>
              <a:rPr kumimoji="0" lang="ar-SA" sz="1600" b="1" i="0" u="none" strike="noStrike" kern="1200" cap="none" spc="0" normalizeH="0" baseline="0" noProof="0" dirty="0">
                <a:ln>
                  <a:noFill/>
                </a:ln>
                <a:solidFill>
                  <a:prstClr val="black"/>
                </a:solidFill>
                <a:effectLst/>
                <a:uLnTx/>
                <a:uFillTx/>
                <a:latin typeface="Graphit"/>
                <a:ea typeface="+mn-ea"/>
              </a:rPr>
              <a:t>كل طلب</a:t>
            </a:r>
            <a:endParaRPr kumimoji="0" lang="en-US" sz="1600" b="1" i="0" u="none" strike="noStrike" kern="1200" cap="none" spc="0" normalizeH="0" baseline="0" noProof="0" dirty="0">
              <a:ln>
                <a:noFill/>
              </a:ln>
              <a:solidFill>
                <a:srgbClr val="12171B"/>
              </a:solidFill>
              <a:effectLst/>
              <a:uLnTx/>
              <a:uFillTx/>
              <a:latin typeface="Graphit"/>
              <a:ea typeface="+mn-ea"/>
            </a:endParaRPr>
          </a:p>
        </p:txBody>
      </p:sp>
      <p:sp>
        <p:nvSpPr>
          <p:cNvPr id="12" name="TextBox 11">
            <a:extLst>
              <a:ext uri="{FF2B5EF4-FFF2-40B4-BE49-F238E27FC236}">
                <a16:creationId xmlns:a16="http://schemas.microsoft.com/office/drawing/2014/main" id="{209C8A76-1289-7DFF-753F-B52ADD81179A}"/>
              </a:ext>
            </a:extLst>
          </p:cNvPr>
          <p:cNvSpPr txBox="1"/>
          <p:nvPr/>
        </p:nvSpPr>
        <p:spPr>
          <a:xfrm flipH="1">
            <a:off x="6153960" y="4289683"/>
            <a:ext cx="2194560" cy="584775"/>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600" b="1" i="0" u="none" strike="noStrike" kern="1200" cap="none" spc="0" normalizeH="0" baseline="0" noProof="0" dirty="0">
                <a:ln>
                  <a:noFill/>
                </a:ln>
                <a:solidFill>
                  <a:prstClr val="black"/>
                </a:solidFill>
                <a:effectLst/>
                <a:uLnTx/>
                <a:uFillTx/>
                <a:latin typeface="Graphit"/>
                <a:ea typeface="+mn-ea"/>
              </a:rPr>
              <a:t>استمرارية</a:t>
            </a:r>
            <a:br>
              <a:rPr kumimoji="0" lang="en-US" sz="1600" b="1" i="0" u="none" strike="noStrike" kern="1200" cap="none" spc="0" normalizeH="0" baseline="0" noProof="0" dirty="0">
                <a:ln>
                  <a:noFill/>
                </a:ln>
                <a:solidFill>
                  <a:prstClr val="black"/>
                </a:solidFill>
                <a:effectLst/>
                <a:uLnTx/>
                <a:uFillTx/>
                <a:latin typeface="Graphit"/>
                <a:ea typeface="+mn-ea"/>
              </a:rPr>
            </a:br>
            <a:r>
              <a:rPr kumimoji="0" lang="ar-SA" sz="1600" b="1" i="0" u="none" strike="noStrike" kern="1200" cap="none" spc="0" normalizeH="0" baseline="0" noProof="0" dirty="0">
                <a:ln>
                  <a:noFill/>
                </a:ln>
                <a:solidFill>
                  <a:prstClr val="black"/>
                </a:solidFill>
                <a:effectLst/>
                <a:uLnTx/>
                <a:uFillTx/>
                <a:latin typeface="Graphit"/>
                <a:ea typeface="+mn-ea"/>
              </a:rPr>
              <a:t>التوريد</a:t>
            </a:r>
            <a:endParaRPr kumimoji="0" lang="en-US" sz="1600" b="1" i="0" u="none" strike="noStrike" kern="1200" cap="none" spc="0" normalizeH="0" baseline="0" noProof="0" dirty="0">
              <a:ln>
                <a:noFill/>
              </a:ln>
              <a:solidFill>
                <a:srgbClr val="12171B"/>
              </a:solidFill>
              <a:effectLst/>
              <a:uLnTx/>
              <a:uFillTx/>
              <a:latin typeface="Graphit"/>
              <a:ea typeface="+mn-ea"/>
            </a:endParaRPr>
          </a:p>
        </p:txBody>
      </p:sp>
      <p:sp>
        <p:nvSpPr>
          <p:cNvPr id="17" name="TextBox 16">
            <a:extLst>
              <a:ext uri="{FF2B5EF4-FFF2-40B4-BE49-F238E27FC236}">
                <a16:creationId xmlns:a16="http://schemas.microsoft.com/office/drawing/2014/main" id="{F7EF69EC-D324-481B-9CCC-63DE3169B340}"/>
              </a:ext>
            </a:extLst>
          </p:cNvPr>
          <p:cNvSpPr txBox="1"/>
          <p:nvPr/>
        </p:nvSpPr>
        <p:spPr>
          <a:xfrm flipH="1">
            <a:off x="3455876" y="4289683"/>
            <a:ext cx="2194560" cy="584775"/>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600" b="1" i="0" u="none" strike="noStrike" kern="1200" cap="none" spc="0" normalizeH="0" baseline="0" noProof="0" dirty="0">
                <a:ln>
                  <a:noFill/>
                </a:ln>
                <a:solidFill>
                  <a:prstClr val="black"/>
                </a:solidFill>
                <a:effectLst/>
                <a:uLnTx/>
                <a:uFillTx/>
                <a:latin typeface="Graphit"/>
                <a:ea typeface="+mn-ea"/>
              </a:rPr>
              <a:t>خيارات</a:t>
            </a:r>
            <a:br>
              <a:rPr kumimoji="0" lang="en-US" sz="1600" b="1" i="0" u="none" strike="noStrike" kern="1200" cap="none" spc="0" normalizeH="0" baseline="0" noProof="0" dirty="0">
                <a:ln>
                  <a:noFill/>
                </a:ln>
                <a:solidFill>
                  <a:prstClr val="black"/>
                </a:solidFill>
                <a:effectLst/>
                <a:uLnTx/>
                <a:uFillTx/>
                <a:latin typeface="Graphit"/>
                <a:ea typeface="+mn-ea"/>
              </a:rPr>
            </a:br>
            <a:r>
              <a:rPr kumimoji="0" lang="ar-SA" sz="1600" b="1" i="0" u="none" strike="noStrike" kern="1200" cap="none" spc="0" normalizeH="0" baseline="0" noProof="0" dirty="0">
                <a:ln>
                  <a:noFill/>
                </a:ln>
                <a:solidFill>
                  <a:prstClr val="black"/>
                </a:solidFill>
                <a:effectLst/>
                <a:uLnTx/>
                <a:uFillTx/>
                <a:latin typeface="Graphit"/>
                <a:ea typeface="+mn-ea"/>
              </a:rPr>
              <a:t>توصيل مرنة</a:t>
            </a:r>
            <a:endParaRPr kumimoji="0" lang="en-US" sz="1600" b="1" i="0" u="none" strike="noStrike" kern="1200" cap="none" spc="0" normalizeH="0" baseline="0" noProof="0" dirty="0">
              <a:ln>
                <a:noFill/>
              </a:ln>
              <a:solidFill>
                <a:srgbClr val="12171B"/>
              </a:solidFill>
              <a:effectLst/>
              <a:uLnTx/>
              <a:uFillTx/>
              <a:latin typeface="Graphit"/>
              <a:ea typeface="+mn-ea"/>
            </a:endParaRPr>
          </a:p>
        </p:txBody>
      </p:sp>
      <p:sp>
        <p:nvSpPr>
          <p:cNvPr id="18" name="TextBox 17">
            <a:extLst>
              <a:ext uri="{FF2B5EF4-FFF2-40B4-BE49-F238E27FC236}">
                <a16:creationId xmlns:a16="http://schemas.microsoft.com/office/drawing/2014/main" id="{A1053539-244B-44E0-56CA-36B2F1AA879E}"/>
              </a:ext>
            </a:extLst>
          </p:cNvPr>
          <p:cNvSpPr txBox="1"/>
          <p:nvPr/>
        </p:nvSpPr>
        <p:spPr>
          <a:xfrm flipH="1">
            <a:off x="757792" y="4289683"/>
            <a:ext cx="2194560" cy="584775"/>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600" b="1" i="0" u="none" strike="noStrike" kern="1200" cap="none" spc="0" normalizeH="0" baseline="0" noProof="0" dirty="0">
                <a:ln>
                  <a:noFill/>
                </a:ln>
                <a:solidFill>
                  <a:prstClr val="black"/>
                </a:solidFill>
                <a:effectLst/>
                <a:uLnTx/>
                <a:uFillTx/>
                <a:latin typeface="Graphit"/>
                <a:ea typeface="+mn-ea"/>
              </a:rPr>
              <a:t>تنسيق متكامل من البداية إلى التسليم</a:t>
            </a:r>
            <a:endParaRPr kumimoji="0" lang="en-US" sz="1600" b="1" i="0" u="none" strike="noStrike" kern="1200" cap="none" spc="0" normalizeH="0" baseline="0" noProof="0" dirty="0">
              <a:ln>
                <a:noFill/>
              </a:ln>
              <a:solidFill>
                <a:srgbClr val="12171B"/>
              </a:solidFill>
              <a:effectLst/>
              <a:uLnTx/>
              <a:uFillTx/>
              <a:latin typeface="Graphit"/>
              <a:ea typeface="+mn-ea"/>
            </a:endParaRPr>
          </a:p>
        </p:txBody>
      </p:sp>
      <p:sp>
        <p:nvSpPr>
          <p:cNvPr id="2" name="Rectangle 1">
            <a:extLst>
              <a:ext uri="{FF2B5EF4-FFF2-40B4-BE49-F238E27FC236}">
                <a16:creationId xmlns:a16="http://schemas.microsoft.com/office/drawing/2014/main" id="{57487C2F-EFDB-42D7-2589-DBFECE538D6B}"/>
              </a:ext>
            </a:extLst>
          </p:cNvPr>
          <p:cNvSpPr/>
          <p:nvPr/>
        </p:nvSpPr>
        <p:spPr>
          <a:xfrm flipH="1">
            <a:off x="8577724" y="4914228"/>
            <a:ext cx="2468880" cy="643509"/>
          </a:xfrm>
          <a:prstGeom prst="rect">
            <a:avLst/>
          </a:prstGeom>
          <a:no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0" bIns="0" rtlCol="0" anchor="t"/>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1200" b="0" i="0" u="none" strike="noStrike" kern="1200" cap="none" spc="0" normalizeH="0" baseline="0" noProof="0" dirty="0">
                <a:ln>
                  <a:noFill/>
                </a:ln>
                <a:solidFill>
                  <a:srgbClr val="12171B"/>
                </a:solidFill>
                <a:effectLst/>
                <a:uLnTx/>
                <a:uFillTx/>
                <a:latin typeface="Graphit"/>
                <a:ea typeface="+mn-ea"/>
              </a:rPr>
              <a:t>نتحقق من الأبعاد والدرجات والمواصفات المطلوبة قبل التوريد لضمان مطابقة كل طلب لمتطلبات المشروع.</a:t>
            </a:r>
          </a:p>
        </p:txBody>
      </p:sp>
      <p:sp>
        <p:nvSpPr>
          <p:cNvPr id="3" name="Rectangle 2">
            <a:extLst>
              <a:ext uri="{FF2B5EF4-FFF2-40B4-BE49-F238E27FC236}">
                <a16:creationId xmlns:a16="http://schemas.microsoft.com/office/drawing/2014/main" id="{A1187422-F39E-004C-3440-9FF19FCDEC36}"/>
              </a:ext>
            </a:extLst>
          </p:cNvPr>
          <p:cNvSpPr/>
          <p:nvPr/>
        </p:nvSpPr>
        <p:spPr>
          <a:xfrm flipH="1">
            <a:off x="5879640" y="4914228"/>
            <a:ext cx="2468880" cy="643509"/>
          </a:xfrm>
          <a:prstGeom prst="rect">
            <a:avLst/>
          </a:prstGeom>
          <a:no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0" bIns="0" rtlCol="0" anchor="t"/>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1200" b="0" i="0" u="none" strike="noStrike" kern="1200" cap="none" spc="0" normalizeH="0" baseline="0" noProof="0" dirty="0">
                <a:ln>
                  <a:noFill/>
                </a:ln>
                <a:solidFill>
                  <a:srgbClr val="12171B"/>
                </a:solidFill>
                <a:effectLst/>
                <a:uLnTx/>
                <a:uFillTx/>
                <a:latin typeface="Graphit"/>
                <a:ea typeface="+mn-ea"/>
              </a:rPr>
              <a:t>نعتمد على سلاسل توريد مستقرة وموثوقة لضمان استمرارية توفر المواد والحد من مخاطر الانقطاع.</a:t>
            </a:r>
            <a:endParaRPr kumimoji="0" lang="en-US" sz="1200" b="0" i="0" u="none" strike="noStrike" kern="1200" cap="none" spc="0" normalizeH="0" baseline="0" noProof="0" dirty="0">
              <a:ln>
                <a:noFill/>
              </a:ln>
              <a:solidFill>
                <a:srgbClr val="12171B"/>
              </a:solidFill>
              <a:effectLst/>
              <a:uLnTx/>
              <a:uFillTx/>
              <a:latin typeface="Graphit"/>
              <a:ea typeface="+mn-ea"/>
            </a:endParaRPr>
          </a:p>
        </p:txBody>
      </p:sp>
      <p:sp>
        <p:nvSpPr>
          <p:cNvPr id="4" name="Rectangle 3">
            <a:extLst>
              <a:ext uri="{FF2B5EF4-FFF2-40B4-BE49-F238E27FC236}">
                <a16:creationId xmlns:a16="http://schemas.microsoft.com/office/drawing/2014/main" id="{F840B046-4AB7-0390-4361-5B01E2F6FEEE}"/>
              </a:ext>
            </a:extLst>
          </p:cNvPr>
          <p:cNvSpPr/>
          <p:nvPr/>
        </p:nvSpPr>
        <p:spPr>
          <a:xfrm flipH="1">
            <a:off x="3181556" y="4914228"/>
            <a:ext cx="2468880" cy="643509"/>
          </a:xfrm>
          <a:prstGeom prst="rect">
            <a:avLst/>
          </a:prstGeom>
          <a:no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0" bIns="0" rtlCol="0" anchor="t"/>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1200" b="0" i="0" u="none" strike="noStrike" kern="1200" cap="none" spc="0" normalizeH="0" baseline="0" noProof="0" dirty="0">
                <a:ln>
                  <a:noFill/>
                </a:ln>
                <a:solidFill>
                  <a:srgbClr val="12171B"/>
                </a:solidFill>
                <a:effectLst/>
                <a:uLnTx/>
                <a:uFillTx/>
                <a:latin typeface="Graphit"/>
                <a:ea typeface="+mn-ea"/>
              </a:rPr>
              <a:t>نوفر خيارات توصيل مرنة، من الكميات المحدودة إلى الشحنات الكبيرة، بما يتناسب مع احتياجات وظروف كل موقع.</a:t>
            </a:r>
            <a:endParaRPr kumimoji="0" lang="en-US" sz="1200" b="0" i="0" u="none" strike="noStrike" kern="1200" cap="none" spc="0" normalizeH="0" baseline="0" noProof="0" dirty="0">
              <a:ln>
                <a:noFill/>
              </a:ln>
              <a:solidFill>
                <a:srgbClr val="12171B"/>
              </a:solidFill>
              <a:effectLst/>
              <a:uLnTx/>
              <a:uFillTx/>
              <a:latin typeface="Graphit"/>
              <a:ea typeface="+mn-ea"/>
            </a:endParaRPr>
          </a:p>
        </p:txBody>
      </p:sp>
      <p:sp>
        <p:nvSpPr>
          <p:cNvPr id="6" name="Rectangle 5">
            <a:extLst>
              <a:ext uri="{FF2B5EF4-FFF2-40B4-BE49-F238E27FC236}">
                <a16:creationId xmlns:a16="http://schemas.microsoft.com/office/drawing/2014/main" id="{70F4A146-E6DB-ACF5-36A8-83BA79353FFB}"/>
              </a:ext>
            </a:extLst>
          </p:cNvPr>
          <p:cNvSpPr/>
          <p:nvPr/>
        </p:nvSpPr>
        <p:spPr>
          <a:xfrm flipH="1">
            <a:off x="483472" y="4914228"/>
            <a:ext cx="2468880" cy="643509"/>
          </a:xfrm>
          <a:prstGeom prst="rect">
            <a:avLst/>
          </a:prstGeom>
          <a:no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0" bIns="0" rtlCol="0" anchor="t"/>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1200" b="0" i="0" u="none" strike="noStrike" kern="1200" cap="none" spc="0" normalizeH="0" baseline="0" noProof="0" dirty="0">
                <a:ln>
                  <a:noFill/>
                </a:ln>
                <a:solidFill>
                  <a:srgbClr val="12171B"/>
                </a:solidFill>
                <a:effectLst/>
                <a:uLnTx/>
                <a:uFillTx/>
                <a:latin typeface="Graphit"/>
                <a:ea typeface="+mn-ea"/>
              </a:rPr>
              <a:t>ندير عمليات التوريد والتجهيز والنقل والتسليم بشكل متكامل، لتمكين العميل من التركيز على تنفيذ مشروعه.</a:t>
            </a:r>
            <a:endParaRPr kumimoji="0" lang="en-US" sz="1200" b="0" i="0" u="none" strike="noStrike" kern="1200" cap="none" spc="0" normalizeH="0" baseline="0" noProof="0" dirty="0">
              <a:ln>
                <a:noFill/>
              </a:ln>
              <a:solidFill>
                <a:srgbClr val="12171B"/>
              </a:solidFill>
              <a:effectLst/>
              <a:uLnTx/>
              <a:uFillTx/>
              <a:latin typeface="Graphit"/>
              <a:ea typeface="+mn-ea"/>
            </a:endParaRPr>
          </a:p>
        </p:txBody>
      </p:sp>
      <p:sp>
        <p:nvSpPr>
          <p:cNvPr id="13" name="TextBox 12">
            <a:extLst>
              <a:ext uri="{FF2B5EF4-FFF2-40B4-BE49-F238E27FC236}">
                <a16:creationId xmlns:a16="http://schemas.microsoft.com/office/drawing/2014/main" id="{FCA1498E-92EF-2E70-B742-646A6C98D25E}"/>
              </a:ext>
            </a:extLst>
          </p:cNvPr>
          <p:cNvSpPr txBox="1"/>
          <p:nvPr/>
        </p:nvSpPr>
        <p:spPr>
          <a:xfrm>
            <a:off x="3668942" y="1377157"/>
            <a:ext cx="7890301" cy="2123658"/>
          </a:xfrm>
          <a:prstGeom prst="rect">
            <a:avLst/>
          </a:prstGeom>
          <a:noFill/>
        </p:spPr>
        <p:txBody>
          <a:bodyPr wrap="square" rtlCol="0">
            <a:spAutoFit/>
          </a:bodyPr>
          <a:lstStyle>
            <a:defPPr>
              <a:defRPr lang="en-US"/>
            </a:defPPr>
            <a:lvl1pPr>
              <a:lnSpc>
                <a:spcPts val="6600"/>
              </a:lnSpc>
              <a:defRPr sz="6600" b="1">
                <a:solidFill>
                  <a:schemeClr val="accent5">
                    <a:alpha val="50000"/>
                  </a:schemeClr>
                </a:solidFill>
                <a:latin typeface="+mj-lt"/>
              </a:defRPr>
            </a:lvl1pPr>
          </a:lstStyle>
          <a:p>
            <a:pPr algn="r" rtl="1">
              <a:lnSpc>
                <a:spcPct val="100000"/>
              </a:lnSpc>
            </a:pPr>
            <a:r>
              <a:rPr lang="ar-SA">
                <a:latin typeface="Alexandria" pitchFamily="2" charset="-78"/>
                <a:cs typeface="Alexandria" pitchFamily="2" charset="-78"/>
              </a:rPr>
              <a:t>التزامنا تجاه مشروعك</a:t>
            </a:r>
            <a:endParaRPr lang="ar-SA" dirty="0">
              <a:latin typeface="Alexandria" pitchFamily="2" charset="-78"/>
              <a:cs typeface="Alexandria" pitchFamily="2" charset="-78"/>
            </a:endParaRPr>
          </a:p>
        </p:txBody>
      </p:sp>
    </p:spTree>
    <p:extLst>
      <p:ext uri="{BB962C8B-B14F-4D97-AF65-F5344CB8AC3E}">
        <p14:creationId xmlns:p14="http://schemas.microsoft.com/office/powerpoint/2010/main" val="32694759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A truck with lots of objects on the back&#10;&#10;AI-generated content may be incorrect.">
            <a:extLst>
              <a:ext uri="{FF2B5EF4-FFF2-40B4-BE49-F238E27FC236}">
                <a16:creationId xmlns:a16="http://schemas.microsoft.com/office/drawing/2014/main" id="{DED0E54E-C48F-98AE-D55B-B5D768D305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8163682" cy="6858000"/>
          </a:xfrm>
          <a:prstGeom prst="rect">
            <a:avLst/>
          </a:prstGeom>
        </p:spPr>
      </p:pic>
      <p:sp>
        <p:nvSpPr>
          <p:cNvPr id="3" name="Rectangle 2">
            <a:extLst>
              <a:ext uri="{FF2B5EF4-FFF2-40B4-BE49-F238E27FC236}">
                <a16:creationId xmlns:a16="http://schemas.microsoft.com/office/drawing/2014/main" id="{C25AA86A-5B32-A752-FDC4-027792040D6F}"/>
              </a:ext>
            </a:extLst>
          </p:cNvPr>
          <p:cNvSpPr/>
          <p:nvPr/>
        </p:nvSpPr>
        <p:spPr>
          <a:xfrm>
            <a:off x="8163682" y="0"/>
            <a:ext cx="4028318" cy="6846365"/>
          </a:xfrm>
          <a:prstGeom prst="rect">
            <a:avLst/>
          </a:prstGeom>
          <a:solidFill>
            <a:schemeClr val="accent6">
              <a:alpha val="3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raphit"/>
              <a:ea typeface="+mn-ea"/>
            </a:endParaRPr>
          </a:p>
        </p:txBody>
      </p:sp>
      <p:pic>
        <p:nvPicPr>
          <p:cNvPr id="7" name="Graphic 6">
            <a:extLst>
              <a:ext uri="{FF2B5EF4-FFF2-40B4-BE49-F238E27FC236}">
                <a16:creationId xmlns:a16="http://schemas.microsoft.com/office/drawing/2014/main" id="{6943E2BA-65AC-56C3-0AE7-0BC7CE0A6BC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42834" y="640234"/>
            <a:ext cx="1715355" cy="529742"/>
          </a:xfrm>
          <a:prstGeom prst="rect">
            <a:avLst/>
          </a:prstGeom>
        </p:spPr>
      </p:pic>
      <p:cxnSp>
        <p:nvCxnSpPr>
          <p:cNvPr id="9" name="Straight Connector 8">
            <a:extLst>
              <a:ext uri="{FF2B5EF4-FFF2-40B4-BE49-F238E27FC236}">
                <a16:creationId xmlns:a16="http://schemas.microsoft.com/office/drawing/2014/main" id="{DA34A2DB-DD35-DA27-BE70-C3F816FC6D99}"/>
              </a:ext>
            </a:extLst>
          </p:cNvPr>
          <p:cNvCxnSpPr/>
          <p:nvPr/>
        </p:nvCxnSpPr>
        <p:spPr>
          <a:xfrm>
            <a:off x="609600" y="6211957"/>
            <a:ext cx="10621617"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490D4122-F25A-9173-91E2-BA2CB7EAE704}"/>
              </a:ext>
            </a:extLst>
          </p:cNvPr>
          <p:cNvSpPr txBox="1"/>
          <p:nvPr/>
        </p:nvSpPr>
        <p:spPr>
          <a:xfrm>
            <a:off x="67909" y="1610193"/>
            <a:ext cx="7867610" cy="3139321"/>
          </a:xfrm>
          <a:prstGeom prst="rect">
            <a:avLst/>
          </a:prstGeom>
          <a:noFill/>
        </p:spPr>
        <p:txBody>
          <a:bodyPr wrap="square" rtlCol="0">
            <a:spAutoFit/>
          </a:bodyPr>
          <a:lstStyle>
            <a:defPPr>
              <a:defRPr lang="en-US"/>
            </a:defPPr>
            <a:lvl1pPr>
              <a:lnSpc>
                <a:spcPts val="6600"/>
              </a:lnSpc>
              <a:defRPr sz="6600" b="1">
                <a:solidFill>
                  <a:schemeClr val="accent5">
                    <a:alpha val="50000"/>
                  </a:schemeClr>
                </a:solidFill>
                <a:latin typeface="+mj-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SA" sz="6600" b="1" i="0" u="none" strike="noStrike" kern="1200" cap="none" spc="0" normalizeH="0" baseline="0" noProof="0" dirty="0">
                <a:ln>
                  <a:noFill/>
                </a:ln>
                <a:solidFill>
                  <a:srgbClr val="A3AFBF">
                    <a:alpha val="75000"/>
                  </a:srgbClr>
                </a:solidFill>
                <a:effectLst/>
                <a:uLnTx/>
                <a:uFillTx/>
                <a:latin typeface="Graphit"/>
                <a:ea typeface="+mn-ea"/>
              </a:rPr>
              <a:t>كيف نضمن التسليم في الوقت المحدد؟</a:t>
            </a:r>
          </a:p>
        </p:txBody>
      </p:sp>
      <p:grpSp>
        <p:nvGrpSpPr>
          <p:cNvPr id="19" name="Graphic 19">
            <a:extLst>
              <a:ext uri="{FF2B5EF4-FFF2-40B4-BE49-F238E27FC236}">
                <a16:creationId xmlns:a16="http://schemas.microsoft.com/office/drawing/2014/main" id="{5CAC8100-73A7-816D-1623-9853927B69F2}"/>
              </a:ext>
            </a:extLst>
          </p:cNvPr>
          <p:cNvGrpSpPr/>
          <p:nvPr/>
        </p:nvGrpSpPr>
        <p:grpSpPr>
          <a:xfrm>
            <a:off x="8645607" y="1267738"/>
            <a:ext cx="856317" cy="672596"/>
            <a:chOff x="814434" y="4837930"/>
            <a:chExt cx="856317" cy="672596"/>
          </a:xfrm>
          <a:noFill/>
        </p:grpSpPr>
        <p:sp>
          <p:nvSpPr>
            <p:cNvPr id="20" name="Freeform: Shape 19">
              <a:extLst>
                <a:ext uri="{FF2B5EF4-FFF2-40B4-BE49-F238E27FC236}">
                  <a16:creationId xmlns:a16="http://schemas.microsoft.com/office/drawing/2014/main" id="{56458676-C133-6613-FF97-90BD6A06D000}"/>
                </a:ext>
              </a:extLst>
            </p:cNvPr>
            <p:cNvSpPr/>
            <p:nvPr/>
          </p:nvSpPr>
          <p:spPr>
            <a:xfrm>
              <a:off x="814434" y="4837930"/>
              <a:ext cx="532985" cy="672596"/>
            </a:xfrm>
            <a:custGeom>
              <a:avLst/>
              <a:gdLst>
                <a:gd name="connsiteX0" fmla="*/ 266493 w 532985"/>
                <a:gd name="connsiteY0" fmla="*/ 0 h 672596"/>
                <a:gd name="connsiteX1" fmla="*/ 532960 w 532985"/>
                <a:gd name="connsiteY1" fmla="*/ 335349 h 672596"/>
                <a:gd name="connsiteX2" fmla="*/ 266493 w 532985"/>
                <a:gd name="connsiteY2" fmla="*/ 672563 h 672596"/>
                <a:gd name="connsiteX3" fmla="*/ 26 w 532985"/>
                <a:gd name="connsiteY3" fmla="*/ 335349 h 672596"/>
                <a:gd name="connsiteX4" fmla="*/ 266493 w 532985"/>
                <a:gd name="connsiteY4" fmla="*/ 0 h 672596"/>
                <a:gd name="connsiteX5" fmla="*/ 347365 w 532985"/>
                <a:gd name="connsiteY5" fmla="*/ 203048 h 672596"/>
                <a:gd name="connsiteX6" fmla="*/ 266493 w 532985"/>
                <a:gd name="connsiteY6" fmla="*/ 148822 h 672596"/>
                <a:gd name="connsiteX7" fmla="*/ 185620 w 532985"/>
                <a:gd name="connsiteY7" fmla="*/ 203048 h 672596"/>
                <a:gd name="connsiteX8" fmla="*/ 159906 w 532985"/>
                <a:gd name="connsiteY8" fmla="*/ 334416 h 672596"/>
                <a:gd name="connsiteX9" fmla="*/ 185620 w 532985"/>
                <a:gd name="connsiteY9" fmla="*/ 468582 h 672596"/>
                <a:gd name="connsiteX10" fmla="*/ 266493 w 532985"/>
                <a:gd name="connsiteY10" fmla="*/ 523741 h 672596"/>
                <a:gd name="connsiteX11" fmla="*/ 347365 w 532985"/>
                <a:gd name="connsiteY11" fmla="*/ 468582 h 672596"/>
                <a:gd name="connsiteX12" fmla="*/ 373080 w 532985"/>
                <a:gd name="connsiteY12" fmla="*/ 334416 h 672596"/>
                <a:gd name="connsiteX13" fmla="*/ 347365 w 532985"/>
                <a:gd name="connsiteY13" fmla="*/ 203048 h 672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2985" h="672596">
                  <a:moveTo>
                    <a:pt x="266493" y="0"/>
                  </a:moveTo>
                  <a:cubicBezTo>
                    <a:pt x="437431" y="0"/>
                    <a:pt x="532960" y="146024"/>
                    <a:pt x="532960" y="335349"/>
                  </a:cubicBezTo>
                  <a:cubicBezTo>
                    <a:pt x="534825" y="522808"/>
                    <a:pt x="435566" y="675227"/>
                    <a:pt x="266493" y="672563"/>
                  </a:cubicBezTo>
                  <a:cubicBezTo>
                    <a:pt x="97419" y="675227"/>
                    <a:pt x="-1839" y="522675"/>
                    <a:pt x="26" y="335349"/>
                  </a:cubicBezTo>
                  <a:cubicBezTo>
                    <a:pt x="26" y="146024"/>
                    <a:pt x="95554" y="0"/>
                    <a:pt x="266493" y="0"/>
                  </a:cubicBezTo>
                  <a:close/>
                  <a:moveTo>
                    <a:pt x="347365" y="203048"/>
                  </a:moveTo>
                  <a:cubicBezTo>
                    <a:pt x="329912" y="167208"/>
                    <a:pt x="303265" y="148822"/>
                    <a:pt x="266493" y="148822"/>
                  </a:cubicBezTo>
                  <a:cubicBezTo>
                    <a:pt x="229720" y="148822"/>
                    <a:pt x="203074" y="167208"/>
                    <a:pt x="185620" y="203048"/>
                  </a:cubicBezTo>
                  <a:cubicBezTo>
                    <a:pt x="168166" y="238888"/>
                    <a:pt x="159906" y="282055"/>
                    <a:pt x="159906" y="334416"/>
                  </a:cubicBezTo>
                  <a:cubicBezTo>
                    <a:pt x="159906" y="386777"/>
                    <a:pt x="168166" y="431810"/>
                    <a:pt x="185620" y="468582"/>
                  </a:cubicBezTo>
                  <a:cubicBezTo>
                    <a:pt x="203074" y="505355"/>
                    <a:pt x="229720" y="523741"/>
                    <a:pt x="266493" y="523741"/>
                  </a:cubicBezTo>
                  <a:cubicBezTo>
                    <a:pt x="303265" y="523741"/>
                    <a:pt x="329912" y="505355"/>
                    <a:pt x="347365" y="468582"/>
                  </a:cubicBezTo>
                  <a:cubicBezTo>
                    <a:pt x="364819" y="431810"/>
                    <a:pt x="373080" y="386777"/>
                    <a:pt x="373080" y="334416"/>
                  </a:cubicBezTo>
                  <a:cubicBezTo>
                    <a:pt x="373080" y="282055"/>
                    <a:pt x="364819" y="238888"/>
                    <a:pt x="347365" y="203048"/>
                  </a:cubicBezTo>
                  <a:close/>
                </a:path>
              </a:pathLst>
            </a:custGeom>
            <a:grpFill/>
            <a:ln w="13319" cap="flat">
              <a:solidFill>
                <a:schemeClr val="accent5"/>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21" name="Freeform: Shape 20">
              <a:extLst>
                <a:ext uri="{FF2B5EF4-FFF2-40B4-BE49-F238E27FC236}">
                  <a16:creationId xmlns:a16="http://schemas.microsoft.com/office/drawing/2014/main" id="{61816DF6-78EB-401E-9803-41008EEA45F7}"/>
                </a:ext>
              </a:extLst>
            </p:cNvPr>
            <p:cNvSpPr/>
            <p:nvPr/>
          </p:nvSpPr>
          <p:spPr>
            <a:xfrm>
              <a:off x="1390561" y="4850854"/>
              <a:ext cx="280189" cy="644983"/>
            </a:xfrm>
            <a:custGeom>
              <a:avLst/>
              <a:gdLst>
                <a:gd name="connsiteX0" fmla="*/ 123108 w 280189"/>
                <a:gd name="connsiteY0" fmla="*/ 209443 h 644983"/>
                <a:gd name="connsiteX1" fmla="*/ 0 w 280189"/>
                <a:gd name="connsiteY1" fmla="*/ 209443 h 644983"/>
                <a:gd name="connsiteX2" fmla="*/ 148822 w 280189"/>
                <a:gd name="connsiteY2" fmla="*/ 0 h 644983"/>
                <a:gd name="connsiteX3" fmla="*/ 280190 w 280189"/>
                <a:gd name="connsiteY3" fmla="*/ 0 h 644983"/>
                <a:gd name="connsiteX4" fmla="*/ 280190 w 280189"/>
                <a:gd name="connsiteY4" fmla="*/ 644983 h 644983"/>
                <a:gd name="connsiteX5" fmla="*/ 123108 w 280189"/>
                <a:gd name="connsiteY5" fmla="*/ 644983 h 644983"/>
                <a:gd name="connsiteX6" fmla="*/ 123108 w 280189"/>
                <a:gd name="connsiteY6" fmla="*/ 209443 h 644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89" h="644983">
                  <a:moveTo>
                    <a:pt x="123108" y="209443"/>
                  </a:moveTo>
                  <a:lnTo>
                    <a:pt x="0" y="209443"/>
                  </a:lnTo>
                  <a:lnTo>
                    <a:pt x="148822" y="0"/>
                  </a:lnTo>
                  <a:lnTo>
                    <a:pt x="280190" y="0"/>
                  </a:lnTo>
                  <a:lnTo>
                    <a:pt x="280190" y="644983"/>
                  </a:lnTo>
                  <a:lnTo>
                    <a:pt x="123108" y="644983"/>
                  </a:lnTo>
                  <a:lnTo>
                    <a:pt x="123108" y="209443"/>
                  </a:lnTo>
                  <a:close/>
                </a:path>
              </a:pathLst>
            </a:custGeom>
            <a:grpFill/>
            <a:ln w="13319" cap="flat">
              <a:solidFill>
                <a:schemeClr val="accent5"/>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grpSp>
      <p:grpSp>
        <p:nvGrpSpPr>
          <p:cNvPr id="22" name="Graphic 19">
            <a:extLst>
              <a:ext uri="{FF2B5EF4-FFF2-40B4-BE49-F238E27FC236}">
                <a16:creationId xmlns:a16="http://schemas.microsoft.com/office/drawing/2014/main" id="{694FF18E-F7C2-1F89-F080-3FECC809A3AA}"/>
              </a:ext>
            </a:extLst>
          </p:cNvPr>
          <p:cNvGrpSpPr/>
          <p:nvPr/>
        </p:nvGrpSpPr>
        <p:grpSpPr>
          <a:xfrm>
            <a:off x="8645607" y="2752856"/>
            <a:ext cx="1059094" cy="672600"/>
            <a:chOff x="3250078" y="4837930"/>
            <a:chExt cx="1059094" cy="672600"/>
          </a:xfrm>
          <a:noFill/>
        </p:grpSpPr>
        <p:sp>
          <p:nvSpPr>
            <p:cNvPr id="23" name="Freeform: Shape 22">
              <a:extLst>
                <a:ext uri="{FF2B5EF4-FFF2-40B4-BE49-F238E27FC236}">
                  <a16:creationId xmlns:a16="http://schemas.microsoft.com/office/drawing/2014/main" id="{E78795C7-641E-7922-E8BB-67976DA9CE49}"/>
                </a:ext>
              </a:extLst>
            </p:cNvPr>
            <p:cNvSpPr/>
            <p:nvPr/>
          </p:nvSpPr>
          <p:spPr>
            <a:xfrm>
              <a:off x="3250078" y="4837930"/>
              <a:ext cx="532981" cy="672600"/>
            </a:xfrm>
            <a:custGeom>
              <a:avLst/>
              <a:gdLst>
                <a:gd name="connsiteX0" fmla="*/ 266489 w 532981"/>
                <a:gd name="connsiteY0" fmla="*/ 0 h 672600"/>
                <a:gd name="connsiteX1" fmla="*/ 532956 w 532981"/>
                <a:gd name="connsiteY1" fmla="*/ 335349 h 672600"/>
                <a:gd name="connsiteX2" fmla="*/ 266489 w 532981"/>
                <a:gd name="connsiteY2" fmla="*/ 672563 h 672600"/>
                <a:gd name="connsiteX3" fmla="*/ 22 w 532981"/>
                <a:gd name="connsiteY3" fmla="*/ 335349 h 672600"/>
                <a:gd name="connsiteX4" fmla="*/ 266489 w 532981"/>
                <a:gd name="connsiteY4" fmla="*/ 0 h 672600"/>
                <a:gd name="connsiteX5" fmla="*/ 347229 w 532981"/>
                <a:gd name="connsiteY5" fmla="*/ 203048 h 672600"/>
                <a:gd name="connsiteX6" fmla="*/ 266356 w 532981"/>
                <a:gd name="connsiteY6" fmla="*/ 148822 h 672600"/>
                <a:gd name="connsiteX7" fmla="*/ 185483 w 532981"/>
                <a:gd name="connsiteY7" fmla="*/ 203048 h 672600"/>
                <a:gd name="connsiteX8" fmla="*/ 159769 w 532981"/>
                <a:gd name="connsiteY8" fmla="*/ 334416 h 672600"/>
                <a:gd name="connsiteX9" fmla="*/ 185483 w 532981"/>
                <a:gd name="connsiteY9" fmla="*/ 468582 h 672600"/>
                <a:gd name="connsiteX10" fmla="*/ 266356 w 532981"/>
                <a:gd name="connsiteY10" fmla="*/ 523741 h 672600"/>
                <a:gd name="connsiteX11" fmla="*/ 347229 w 532981"/>
                <a:gd name="connsiteY11" fmla="*/ 468582 h 672600"/>
                <a:gd name="connsiteX12" fmla="*/ 372943 w 532981"/>
                <a:gd name="connsiteY12" fmla="*/ 334416 h 672600"/>
                <a:gd name="connsiteX13" fmla="*/ 347229 w 532981"/>
                <a:gd name="connsiteY13" fmla="*/ 203048 h 672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2981" h="672600">
                  <a:moveTo>
                    <a:pt x="266489" y="0"/>
                  </a:moveTo>
                  <a:cubicBezTo>
                    <a:pt x="437428" y="0"/>
                    <a:pt x="532956" y="146024"/>
                    <a:pt x="532956" y="335349"/>
                  </a:cubicBezTo>
                  <a:cubicBezTo>
                    <a:pt x="534821" y="522808"/>
                    <a:pt x="435563" y="675227"/>
                    <a:pt x="266489" y="672563"/>
                  </a:cubicBezTo>
                  <a:cubicBezTo>
                    <a:pt x="97416" y="675360"/>
                    <a:pt x="-1710" y="522808"/>
                    <a:pt x="22" y="335349"/>
                  </a:cubicBezTo>
                  <a:cubicBezTo>
                    <a:pt x="22" y="146157"/>
                    <a:pt x="95551" y="0"/>
                    <a:pt x="266489" y="0"/>
                  </a:cubicBezTo>
                  <a:close/>
                  <a:moveTo>
                    <a:pt x="347229" y="203048"/>
                  </a:moveTo>
                  <a:cubicBezTo>
                    <a:pt x="329775" y="167208"/>
                    <a:pt x="303128" y="148822"/>
                    <a:pt x="266356" y="148822"/>
                  </a:cubicBezTo>
                  <a:cubicBezTo>
                    <a:pt x="229584" y="148822"/>
                    <a:pt x="202937" y="167208"/>
                    <a:pt x="185483" y="203048"/>
                  </a:cubicBezTo>
                  <a:cubicBezTo>
                    <a:pt x="168030" y="238888"/>
                    <a:pt x="159769" y="282055"/>
                    <a:pt x="159769" y="334416"/>
                  </a:cubicBezTo>
                  <a:cubicBezTo>
                    <a:pt x="159769" y="386777"/>
                    <a:pt x="168030" y="431810"/>
                    <a:pt x="185483" y="468582"/>
                  </a:cubicBezTo>
                  <a:cubicBezTo>
                    <a:pt x="202937" y="505355"/>
                    <a:pt x="229584" y="523741"/>
                    <a:pt x="266356" y="523741"/>
                  </a:cubicBezTo>
                  <a:cubicBezTo>
                    <a:pt x="303128" y="523741"/>
                    <a:pt x="329775" y="505355"/>
                    <a:pt x="347229" y="468582"/>
                  </a:cubicBezTo>
                  <a:cubicBezTo>
                    <a:pt x="364682" y="431810"/>
                    <a:pt x="372943" y="386777"/>
                    <a:pt x="372943" y="334416"/>
                  </a:cubicBezTo>
                  <a:cubicBezTo>
                    <a:pt x="372943" y="282055"/>
                    <a:pt x="364682" y="238888"/>
                    <a:pt x="347229" y="203048"/>
                  </a:cubicBezTo>
                  <a:close/>
                </a:path>
              </a:pathLst>
            </a:custGeom>
            <a:grpFill/>
            <a:ln w="13319" cap="flat">
              <a:solidFill>
                <a:schemeClr val="accent5"/>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24" name="Freeform: Shape 23">
              <a:extLst>
                <a:ext uri="{FF2B5EF4-FFF2-40B4-BE49-F238E27FC236}">
                  <a16:creationId xmlns:a16="http://schemas.microsoft.com/office/drawing/2014/main" id="{6B349E78-6553-2E90-A220-58D17F53FD49}"/>
                </a:ext>
              </a:extLst>
            </p:cNvPr>
            <p:cNvSpPr/>
            <p:nvPr/>
          </p:nvSpPr>
          <p:spPr>
            <a:xfrm>
              <a:off x="3833263" y="4838063"/>
              <a:ext cx="475909" cy="657640"/>
            </a:xfrm>
            <a:custGeom>
              <a:avLst/>
              <a:gdLst>
                <a:gd name="connsiteX0" fmla="*/ 262070 w 475909"/>
                <a:gd name="connsiteY0" fmla="*/ 284720 h 657640"/>
                <a:gd name="connsiteX1" fmla="*/ 292447 w 475909"/>
                <a:gd name="connsiteY1" fmla="*/ 209443 h 657640"/>
                <a:gd name="connsiteX2" fmla="*/ 235424 w 475909"/>
                <a:gd name="connsiteY2" fmla="*/ 147889 h 657640"/>
                <a:gd name="connsiteX3" fmla="*/ 173870 w 475909"/>
                <a:gd name="connsiteY3" fmla="*/ 217703 h 657640"/>
                <a:gd name="connsiteX4" fmla="*/ 23183 w 475909"/>
                <a:gd name="connsiteY4" fmla="*/ 217703 h 657640"/>
                <a:gd name="connsiteX5" fmla="*/ 239021 w 475909"/>
                <a:gd name="connsiteY5" fmla="*/ 0 h 657640"/>
                <a:gd name="connsiteX6" fmla="*/ 452194 w 475909"/>
                <a:gd name="connsiteY6" fmla="*/ 190124 h 657640"/>
                <a:gd name="connsiteX7" fmla="*/ 386910 w 475909"/>
                <a:gd name="connsiteY7" fmla="*/ 348139 h 657640"/>
                <a:gd name="connsiteX8" fmla="*/ 269265 w 475909"/>
                <a:gd name="connsiteY8" fmla="*/ 512549 h 657640"/>
                <a:gd name="connsiteX9" fmla="*/ 475910 w 475909"/>
                <a:gd name="connsiteY9" fmla="*/ 512549 h 657640"/>
                <a:gd name="connsiteX10" fmla="*/ 475910 w 475909"/>
                <a:gd name="connsiteY10" fmla="*/ 657640 h 657640"/>
                <a:gd name="connsiteX11" fmla="*/ 0 w 475909"/>
                <a:gd name="connsiteY11" fmla="*/ 657640 h 657640"/>
                <a:gd name="connsiteX12" fmla="*/ 261804 w 475909"/>
                <a:gd name="connsiteY12" fmla="*/ 284587 h 657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5909" h="657640">
                  <a:moveTo>
                    <a:pt x="262070" y="284720"/>
                  </a:moveTo>
                  <a:cubicBezTo>
                    <a:pt x="281389" y="256208"/>
                    <a:pt x="292447" y="234224"/>
                    <a:pt x="292447" y="209443"/>
                  </a:cubicBezTo>
                  <a:cubicBezTo>
                    <a:pt x="292447" y="172671"/>
                    <a:pt x="269531" y="147889"/>
                    <a:pt x="235424" y="147889"/>
                  </a:cubicBezTo>
                  <a:cubicBezTo>
                    <a:pt x="195986" y="147889"/>
                    <a:pt x="172937" y="176401"/>
                    <a:pt x="173870" y="217703"/>
                  </a:cubicBezTo>
                  <a:lnTo>
                    <a:pt x="23183" y="217703"/>
                  </a:lnTo>
                  <a:cubicBezTo>
                    <a:pt x="19452" y="88201"/>
                    <a:pt x="107653" y="0"/>
                    <a:pt x="239021" y="0"/>
                  </a:cubicBezTo>
                  <a:cubicBezTo>
                    <a:pt x="359331" y="0"/>
                    <a:pt x="452194" y="77142"/>
                    <a:pt x="452194" y="190124"/>
                  </a:cubicBezTo>
                  <a:cubicBezTo>
                    <a:pt x="452194" y="242485"/>
                    <a:pt x="430211" y="289383"/>
                    <a:pt x="386910" y="348139"/>
                  </a:cubicBezTo>
                  <a:lnTo>
                    <a:pt x="269265" y="512549"/>
                  </a:lnTo>
                  <a:lnTo>
                    <a:pt x="475910" y="512549"/>
                  </a:lnTo>
                  <a:lnTo>
                    <a:pt x="475910" y="657640"/>
                  </a:lnTo>
                  <a:lnTo>
                    <a:pt x="0" y="657640"/>
                  </a:lnTo>
                  <a:lnTo>
                    <a:pt x="261804" y="284587"/>
                  </a:lnTo>
                  <a:close/>
                </a:path>
              </a:pathLst>
            </a:custGeom>
            <a:grpFill/>
            <a:ln w="13319" cap="flat">
              <a:solidFill>
                <a:schemeClr val="accent5"/>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grpSp>
      <p:grpSp>
        <p:nvGrpSpPr>
          <p:cNvPr id="25" name="Graphic 19">
            <a:extLst>
              <a:ext uri="{FF2B5EF4-FFF2-40B4-BE49-F238E27FC236}">
                <a16:creationId xmlns:a16="http://schemas.microsoft.com/office/drawing/2014/main" id="{68A25DC7-68A7-C19E-39B5-282ABB440FC3}"/>
              </a:ext>
            </a:extLst>
          </p:cNvPr>
          <p:cNvGrpSpPr/>
          <p:nvPr/>
        </p:nvGrpSpPr>
        <p:grpSpPr>
          <a:xfrm>
            <a:off x="8645607" y="4237975"/>
            <a:ext cx="1076814" cy="672600"/>
            <a:chOff x="5949521" y="4837930"/>
            <a:chExt cx="1076814" cy="672600"/>
          </a:xfrm>
          <a:noFill/>
        </p:grpSpPr>
        <p:sp>
          <p:nvSpPr>
            <p:cNvPr id="26" name="Freeform: Shape 25">
              <a:extLst>
                <a:ext uri="{FF2B5EF4-FFF2-40B4-BE49-F238E27FC236}">
                  <a16:creationId xmlns:a16="http://schemas.microsoft.com/office/drawing/2014/main" id="{1EE9DC71-42BC-D00C-BC8F-35AB1968EB06}"/>
                </a:ext>
              </a:extLst>
            </p:cNvPr>
            <p:cNvSpPr/>
            <p:nvPr/>
          </p:nvSpPr>
          <p:spPr>
            <a:xfrm>
              <a:off x="5949521" y="4837930"/>
              <a:ext cx="532981" cy="672600"/>
            </a:xfrm>
            <a:custGeom>
              <a:avLst/>
              <a:gdLst>
                <a:gd name="connsiteX0" fmla="*/ 266489 w 532981"/>
                <a:gd name="connsiteY0" fmla="*/ 0 h 672600"/>
                <a:gd name="connsiteX1" fmla="*/ 532956 w 532981"/>
                <a:gd name="connsiteY1" fmla="*/ 335349 h 672600"/>
                <a:gd name="connsiteX2" fmla="*/ 266489 w 532981"/>
                <a:gd name="connsiteY2" fmla="*/ 672563 h 672600"/>
                <a:gd name="connsiteX3" fmla="*/ 22 w 532981"/>
                <a:gd name="connsiteY3" fmla="*/ 335349 h 672600"/>
                <a:gd name="connsiteX4" fmla="*/ 266489 w 532981"/>
                <a:gd name="connsiteY4" fmla="*/ 0 h 672600"/>
                <a:gd name="connsiteX5" fmla="*/ 347362 w 532981"/>
                <a:gd name="connsiteY5" fmla="*/ 203048 h 672600"/>
                <a:gd name="connsiteX6" fmla="*/ 266489 w 532981"/>
                <a:gd name="connsiteY6" fmla="*/ 148822 h 672600"/>
                <a:gd name="connsiteX7" fmla="*/ 185616 w 532981"/>
                <a:gd name="connsiteY7" fmla="*/ 203048 h 672600"/>
                <a:gd name="connsiteX8" fmla="*/ 159902 w 532981"/>
                <a:gd name="connsiteY8" fmla="*/ 334416 h 672600"/>
                <a:gd name="connsiteX9" fmla="*/ 185616 w 532981"/>
                <a:gd name="connsiteY9" fmla="*/ 468582 h 672600"/>
                <a:gd name="connsiteX10" fmla="*/ 266489 w 532981"/>
                <a:gd name="connsiteY10" fmla="*/ 523741 h 672600"/>
                <a:gd name="connsiteX11" fmla="*/ 347362 w 532981"/>
                <a:gd name="connsiteY11" fmla="*/ 468582 h 672600"/>
                <a:gd name="connsiteX12" fmla="*/ 373076 w 532981"/>
                <a:gd name="connsiteY12" fmla="*/ 334416 h 672600"/>
                <a:gd name="connsiteX13" fmla="*/ 347362 w 532981"/>
                <a:gd name="connsiteY13" fmla="*/ 203048 h 672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2981" h="672600">
                  <a:moveTo>
                    <a:pt x="266489" y="0"/>
                  </a:moveTo>
                  <a:cubicBezTo>
                    <a:pt x="437428" y="0"/>
                    <a:pt x="532956" y="146024"/>
                    <a:pt x="532956" y="335349"/>
                  </a:cubicBezTo>
                  <a:cubicBezTo>
                    <a:pt x="534821" y="522808"/>
                    <a:pt x="435562" y="675227"/>
                    <a:pt x="266489" y="672563"/>
                  </a:cubicBezTo>
                  <a:cubicBezTo>
                    <a:pt x="97416" y="675360"/>
                    <a:pt x="-1710" y="522808"/>
                    <a:pt x="22" y="335349"/>
                  </a:cubicBezTo>
                  <a:cubicBezTo>
                    <a:pt x="22" y="146157"/>
                    <a:pt x="95550" y="0"/>
                    <a:pt x="266489" y="0"/>
                  </a:cubicBezTo>
                  <a:close/>
                  <a:moveTo>
                    <a:pt x="347362" y="203048"/>
                  </a:moveTo>
                  <a:cubicBezTo>
                    <a:pt x="329908" y="167208"/>
                    <a:pt x="303261" y="148822"/>
                    <a:pt x="266489" y="148822"/>
                  </a:cubicBezTo>
                  <a:cubicBezTo>
                    <a:pt x="229717" y="148822"/>
                    <a:pt x="203070" y="167208"/>
                    <a:pt x="185616" y="203048"/>
                  </a:cubicBezTo>
                  <a:cubicBezTo>
                    <a:pt x="168163" y="238888"/>
                    <a:pt x="159902" y="282055"/>
                    <a:pt x="159902" y="334416"/>
                  </a:cubicBezTo>
                  <a:cubicBezTo>
                    <a:pt x="159902" y="386777"/>
                    <a:pt x="168163" y="431810"/>
                    <a:pt x="185616" y="468582"/>
                  </a:cubicBezTo>
                  <a:cubicBezTo>
                    <a:pt x="203070" y="505355"/>
                    <a:pt x="229717" y="523741"/>
                    <a:pt x="266489" y="523741"/>
                  </a:cubicBezTo>
                  <a:cubicBezTo>
                    <a:pt x="303261" y="523741"/>
                    <a:pt x="329908" y="505355"/>
                    <a:pt x="347362" y="468582"/>
                  </a:cubicBezTo>
                  <a:cubicBezTo>
                    <a:pt x="364815" y="431810"/>
                    <a:pt x="373076" y="386777"/>
                    <a:pt x="373076" y="334416"/>
                  </a:cubicBezTo>
                  <a:cubicBezTo>
                    <a:pt x="373076" y="282055"/>
                    <a:pt x="364815" y="238888"/>
                    <a:pt x="347362" y="203048"/>
                  </a:cubicBezTo>
                  <a:close/>
                </a:path>
              </a:pathLst>
            </a:custGeom>
            <a:grpFill/>
            <a:ln w="13319" cap="flat">
              <a:solidFill>
                <a:schemeClr val="accent5"/>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27" name="Freeform: Shape 26">
              <a:extLst>
                <a:ext uri="{FF2B5EF4-FFF2-40B4-BE49-F238E27FC236}">
                  <a16:creationId xmlns:a16="http://schemas.microsoft.com/office/drawing/2014/main" id="{454DAF8B-9C6E-719A-F3EA-7485F3982577}"/>
                </a:ext>
              </a:extLst>
            </p:cNvPr>
            <p:cNvSpPr/>
            <p:nvPr/>
          </p:nvSpPr>
          <p:spPr>
            <a:xfrm>
              <a:off x="6532173" y="4852586"/>
              <a:ext cx="494162" cy="657773"/>
            </a:xfrm>
            <a:custGeom>
              <a:avLst/>
              <a:gdLst>
                <a:gd name="connsiteX0" fmla="*/ 122975 w 494162"/>
                <a:gd name="connsiteY0" fmla="*/ 431810 h 657773"/>
                <a:gd name="connsiteX1" fmla="*/ 235024 w 494162"/>
                <a:gd name="connsiteY1" fmla="*/ 510817 h 657773"/>
                <a:gd name="connsiteX2" fmla="*/ 334283 w 494162"/>
                <a:gd name="connsiteY2" fmla="*/ 419819 h 657773"/>
                <a:gd name="connsiteX3" fmla="*/ 233292 w 494162"/>
                <a:gd name="connsiteY3" fmla="*/ 329753 h 657773"/>
                <a:gd name="connsiteX4" fmla="*/ 145091 w 494162"/>
                <a:gd name="connsiteY4" fmla="*/ 329753 h 657773"/>
                <a:gd name="connsiteX5" fmla="*/ 233292 w 494162"/>
                <a:gd name="connsiteY5" fmla="*/ 144159 h 657773"/>
                <a:gd name="connsiteX6" fmla="*/ 59689 w 494162"/>
                <a:gd name="connsiteY6" fmla="*/ 144159 h 657773"/>
                <a:gd name="connsiteX7" fmla="*/ 59689 w 494162"/>
                <a:gd name="connsiteY7" fmla="*/ 0 h 657773"/>
                <a:gd name="connsiteX8" fmla="*/ 447398 w 494162"/>
                <a:gd name="connsiteY8" fmla="*/ 0 h 657773"/>
                <a:gd name="connsiteX9" fmla="*/ 339879 w 494162"/>
                <a:gd name="connsiteY9" fmla="*/ 226897 h 657773"/>
                <a:gd name="connsiteX10" fmla="*/ 494163 w 494162"/>
                <a:gd name="connsiteY10" fmla="*/ 424482 h 657773"/>
                <a:gd name="connsiteX11" fmla="*/ 241552 w 494162"/>
                <a:gd name="connsiteY11" fmla="*/ 657774 h 657773"/>
                <a:gd name="connsiteX12" fmla="*/ 0 w 494162"/>
                <a:gd name="connsiteY12" fmla="*/ 504289 h 657773"/>
                <a:gd name="connsiteX13" fmla="*/ 123108 w 494162"/>
                <a:gd name="connsiteY13" fmla="*/ 431676 h 65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4162" h="657773">
                  <a:moveTo>
                    <a:pt x="122975" y="431810"/>
                  </a:moveTo>
                  <a:cubicBezTo>
                    <a:pt x="140428" y="475910"/>
                    <a:pt x="180798" y="510817"/>
                    <a:pt x="235024" y="510817"/>
                  </a:cubicBezTo>
                  <a:cubicBezTo>
                    <a:pt x="292847" y="510817"/>
                    <a:pt x="334283" y="471380"/>
                    <a:pt x="334283" y="419819"/>
                  </a:cubicBezTo>
                  <a:cubicBezTo>
                    <a:pt x="334283" y="368257"/>
                    <a:pt x="292981" y="329753"/>
                    <a:pt x="233292" y="329753"/>
                  </a:cubicBezTo>
                  <a:lnTo>
                    <a:pt x="145091" y="329753"/>
                  </a:lnTo>
                  <a:lnTo>
                    <a:pt x="233292" y="144159"/>
                  </a:lnTo>
                  <a:lnTo>
                    <a:pt x="59689" y="144159"/>
                  </a:lnTo>
                  <a:lnTo>
                    <a:pt x="59689" y="0"/>
                  </a:lnTo>
                  <a:lnTo>
                    <a:pt x="447398" y="0"/>
                  </a:lnTo>
                  <a:lnTo>
                    <a:pt x="339879" y="226897"/>
                  </a:lnTo>
                  <a:cubicBezTo>
                    <a:pt x="431810" y="253543"/>
                    <a:pt x="494163" y="322425"/>
                    <a:pt x="494163" y="424482"/>
                  </a:cubicBezTo>
                  <a:cubicBezTo>
                    <a:pt x="494163" y="559581"/>
                    <a:pt x="383979" y="657774"/>
                    <a:pt x="241552" y="657774"/>
                  </a:cubicBezTo>
                  <a:cubicBezTo>
                    <a:pt x="123108" y="657774"/>
                    <a:pt x="33975" y="593422"/>
                    <a:pt x="0" y="504289"/>
                  </a:cubicBezTo>
                  <a:lnTo>
                    <a:pt x="123108" y="431676"/>
                  </a:lnTo>
                  <a:close/>
                </a:path>
              </a:pathLst>
            </a:custGeom>
            <a:grpFill/>
            <a:ln w="13319" cap="flat">
              <a:solidFill>
                <a:schemeClr val="accent5"/>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grpSp>
      <p:sp>
        <p:nvSpPr>
          <p:cNvPr id="28" name="Freeform: Shape 27">
            <a:extLst>
              <a:ext uri="{FF2B5EF4-FFF2-40B4-BE49-F238E27FC236}">
                <a16:creationId xmlns:a16="http://schemas.microsoft.com/office/drawing/2014/main" id="{8DAAAA51-E877-E20E-B1D6-BD3CAB1ADB61}"/>
              </a:ext>
            </a:extLst>
          </p:cNvPr>
          <p:cNvSpPr/>
          <p:nvPr/>
        </p:nvSpPr>
        <p:spPr>
          <a:xfrm>
            <a:off x="11296259" y="1237953"/>
            <a:ext cx="148955" cy="263136"/>
          </a:xfrm>
          <a:custGeom>
            <a:avLst/>
            <a:gdLst>
              <a:gd name="connsiteX0" fmla="*/ 0 w 148955"/>
              <a:gd name="connsiteY0" fmla="*/ 263136 h 263136"/>
              <a:gd name="connsiteX1" fmla="*/ 74478 w 148955"/>
              <a:gd name="connsiteY1" fmla="*/ 220235 h 263136"/>
              <a:gd name="connsiteX2" fmla="*/ 74478 w 148955"/>
              <a:gd name="connsiteY2" fmla="*/ 128970 h 263136"/>
              <a:gd name="connsiteX3" fmla="*/ 148955 w 148955"/>
              <a:gd name="connsiteY3" fmla="*/ 85936 h 263136"/>
              <a:gd name="connsiteX4" fmla="*/ 148955 w 148955"/>
              <a:gd name="connsiteY4" fmla="*/ 0 h 263136"/>
              <a:gd name="connsiteX5" fmla="*/ 0 w 148955"/>
              <a:gd name="connsiteY5" fmla="*/ 85936 h 263136"/>
              <a:gd name="connsiteX6" fmla="*/ 0 w 148955"/>
              <a:gd name="connsiteY6" fmla="*/ 263136 h 263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955" h="263136">
                <a:moveTo>
                  <a:pt x="0" y="263136"/>
                </a:moveTo>
                <a:lnTo>
                  <a:pt x="74478" y="220235"/>
                </a:lnTo>
                <a:lnTo>
                  <a:pt x="74478" y="128970"/>
                </a:lnTo>
                <a:lnTo>
                  <a:pt x="148955" y="85936"/>
                </a:lnTo>
                <a:lnTo>
                  <a:pt x="148955" y="0"/>
                </a:lnTo>
                <a:lnTo>
                  <a:pt x="0" y="85936"/>
                </a:lnTo>
                <a:lnTo>
                  <a:pt x="0" y="263136"/>
                </a:lnTo>
                <a:close/>
              </a:path>
            </a:pathLst>
          </a:custGeom>
          <a:solidFill>
            <a:schemeClr val="accent5"/>
          </a:solidFill>
          <a:ln w="1331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31" name="TextBox 30">
            <a:extLst>
              <a:ext uri="{FF2B5EF4-FFF2-40B4-BE49-F238E27FC236}">
                <a16:creationId xmlns:a16="http://schemas.microsoft.com/office/drawing/2014/main" id="{8430D834-5C0F-72B8-4490-6D93E79AD090}"/>
              </a:ext>
            </a:extLst>
          </p:cNvPr>
          <p:cNvSpPr txBox="1"/>
          <p:nvPr/>
        </p:nvSpPr>
        <p:spPr>
          <a:xfrm>
            <a:off x="8806405" y="1462725"/>
            <a:ext cx="2489850" cy="33855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600" b="1" i="0" u="none" strike="noStrike" kern="1200" cap="none" spc="0" normalizeH="0" baseline="0" noProof="0" dirty="0">
                <a:ln>
                  <a:noFill/>
                </a:ln>
                <a:solidFill>
                  <a:srgbClr val="12171B"/>
                </a:solidFill>
                <a:effectLst/>
                <a:uLnTx/>
                <a:uFillTx/>
                <a:latin typeface="Graphit"/>
                <a:ea typeface="+mn-ea"/>
              </a:rPr>
              <a:t>تخطيط لوجستي فعّال</a:t>
            </a:r>
            <a:endParaRPr kumimoji="0" lang="en-US" sz="1600" b="1" i="0" u="none" strike="noStrike" kern="1200" cap="none" spc="0" normalizeH="0" baseline="0" noProof="0" dirty="0">
              <a:ln>
                <a:noFill/>
              </a:ln>
              <a:solidFill>
                <a:srgbClr val="12171B"/>
              </a:solidFill>
              <a:effectLst/>
              <a:uLnTx/>
              <a:uFillTx/>
              <a:latin typeface="Graphit"/>
              <a:ea typeface="+mn-ea"/>
            </a:endParaRPr>
          </a:p>
        </p:txBody>
      </p:sp>
      <p:sp>
        <p:nvSpPr>
          <p:cNvPr id="34" name="Rectangle 33">
            <a:extLst>
              <a:ext uri="{FF2B5EF4-FFF2-40B4-BE49-F238E27FC236}">
                <a16:creationId xmlns:a16="http://schemas.microsoft.com/office/drawing/2014/main" id="{84DE822D-2A13-896D-4984-01A7E05E02D7}"/>
              </a:ext>
            </a:extLst>
          </p:cNvPr>
          <p:cNvSpPr/>
          <p:nvPr/>
        </p:nvSpPr>
        <p:spPr>
          <a:xfrm>
            <a:off x="8540100" y="2050600"/>
            <a:ext cx="2691117" cy="643509"/>
          </a:xfrm>
          <a:prstGeom prst="rect">
            <a:avLst/>
          </a:prstGeom>
          <a:no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0" bIns="0" rtlCol="0" anchor="ctr"/>
          <a:lstStyle/>
          <a:p>
            <a:pPr marL="0" marR="0" lvl="0" indent="0" algn="r" defTabSz="914400" rtl="0" eaLnBrk="1" fontAlgn="auto" latinLnBrk="0" hangingPunct="1">
              <a:lnSpc>
                <a:spcPct val="150000"/>
              </a:lnSpc>
              <a:spcBef>
                <a:spcPts val="0"/>
              </a:spcBef>
              <a:spcAft>
                <a:spcPts val="0"/>
              </a:spcAft>
              <a:buClrTx/>
              <a:buSzTx/>
              <a:buFontTx/>
              <a:buNone/>
              <a:tabLst/>
              <a:defRPr/>
            </a:pPr>
            <a:r>
              <a:rPr kumimoji="0" lang="ar-SA" sz="1100" b="0" i="0" u="none" strike="noStrike" kern="1200" cap="none" spc="0" normalizeH="0" baseline="0" noProof="0" dirty="0">
                <a:ln>
                  <a:noFill/>
                </a:ln>
                <a:solidFill>
                  <a:srgbClr val="12171B"/>
                </a:solidFill>
                <a:effectLst/>
                <a:uLnTx/>
                <a:uFillTx/>
                <a:latin typeface="Graphit"/>
                <a:ea typeface="+mn-ea"/>
              </a:rPr>
              <a:t>نعتمد على تخطيط عمليات النقل والتسليم بما يضمن سرعة الاستجابة وكفاءة وصول الطلبات.</a:t>
            </a:r>
            <a:endParaRPr kumimoji="0" lang="en-US" sz="1100" b="0" i="0" u="none" strike="noStrike" kern="1200" cap="none" spc="0" normalizeH="0" baseline="0" noProof="0" dirty="0">
              <a:ln>
                <a:noFill/>
              </a:ln>
              <a:solidFill>
                <a:srgbClr val="12171B"/>
              </a:solidFill>
              <a:effectLst/>
              <a:uLnTx/>
              <a:uFillTx/>
              <a:latin typeface="Graphit"/>
              <a:ea typeface="+mn-ea"/>
            </a:endParaRPr>
          </a:p>
        </p:txBody>
      </p:sp>
      <p:sp>
        <p:nvSpPr>
          <p:cNvPr id="29" name="Freeform: Shape 28">
            <a:extLst>
              <a:ext uri="{FF2B5EF4-FFF2-40B4-BE49-F238E27FC236}">
                <a16:creationId xmlns:a16="http://schemas.microsoft.com/office/drawing/2014/main" id="{441E378B-F71B-AE14-412A-72BDF6C2DFEB}"/>
              </a:ext>
            </a:extLst>
          </p:cNvPr>
          <p:cNvSpPr/>
          <p:nvPr/>
        </p:nvSpPr>
        <p:spPr>
          <a:xfrm>
            <a:off x="11296259" y="2723071"/>
            <a:ext cx="148821" cy="263136"/>
          </a:xfrm>
          <a:custGeom>
            <a:avLst/>
            <a:gdLst>
              <a:gd name="connsiteX0" fmla="*/ 0 w 148821"/>
              <a:gd name="connsiteY0" fmla="*/ 263136 h 263136"/>
              <a:gd name="connsiteX1" fmla="*/ 74344 w 148821"/>
              <a:gd name="connsiteY1" fmla="*/ 220235 h 263136"/>
              <a:gd name="connsiteX2" fmla="*/ 74344 w 148821"/>
              <a:gd name="connsiteY2" fmla="*/ 128970 h 263136"/>
              <a:gd name="connsiteX3" fmla="*/ 148822 w 148821"/>
              <a:gd name="connsiteY3" fmla="*/ 85936 h 263136"/>
              <a:gd name="connsiteX4" fmla="*/ 148822 w 148821"/>
              <a:gd name="connsiteY4" fmla="*/ 0 h 263136"/>
              <a:gd name="connsiteX5" fmla="*/ 0 w 148821"/>
              <a:gd name="connsiteY5" fmla="*/ 85936 h 263136"/>
              <a:gd name="connsiteX6" fmla="*/ 0 w 148821"/>
              <a:gd name="connsiteY6" fmla="*/ 263136 h 263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821" h="263136">
                <a:moveTo>
                  <a:pt x="0" y="263136"/>
                </a:moveTo>
                <a:lnTo>
                  <a:pt x="74344" y="220235"/>
                </a:lnTo>
                <a:lnTo>
                  <a:pt x="74344" y="128970"/>
                </a:lnTo>
                <a:lnTo>
                  <a:pt x="148822" y="85936"/>
                </a:lnTo>
                <a:lnTo>
                  <a:pt x="148822" y="0"/>
                </a:lnTo>
                <a:lnTo>
                  <a:pt x="0" y="85936"/>
                </a:lnTo>
                <a:lnTo>
                  <a:pt x="0" y="263136"/>
                </a:lnTo>
                <a:close/>
              </a:path>
            </a:pathLst>
          </a:custGeom>
          <a:solidFill>
            <a:schemeClr val="accent5"/>
          </a:solidFill>
          <a:ln w="1331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32" name="TextBox 31">
            <a:extLst>
              <a:ext uri="{FF2B5EF4-FFF2-40B4-BE49-F238E27FC236}">
                <a16:creationId xmlns:a16="http://schemas.microsoft.com/office/drawing/2014/main" id="{1D7D46FA-EC98-94DA-751B-544C744F355E}"/>
              </a:ext>
            </a:extLst>
          </p:cNvPr>
          <p:cNvSpPr txBox="1"/>
          <p:nvPr/>
        </p:nvSpPr>
        <p:spPr>
          <a:xfrm>
            <a:off x="8540100" y="2947843"/>
            <a:ext cx="2756155" cy="33855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600" b="1" i="0" u="none" strike="noStrike" kern="1200" cap="none" spc="0" normalizeH="0" baseline="0" noProof="0" dirty="0">
                <a:ln>
                  <a:noFill/>
                </a:ln>
                <a:solidFill>
                  <a:srgbClr val="12171B"/>
                </a:solidFill>
                <a:effectLst/>
                <a:uLnTx/>
                <a:uFillTx/>
                <a:latin typeface="Graphit"/>
                <a:ea typeface="+mn-ea"/>
              </a:rPr>
              <a:t>تنسيق ومتابعة مستمرة</a:t>
            </a:r>
            <a:endParaRPr kumimoji="0" lang="en-US" sz="1600" b="1" i="0" u="none" strike="noStrike" kern="1200" cap="none" spc="0" normalizeH="0" baseline="0" noProof="0" dirty="0">
              <a:ln>
                <a:noFill/>
              </a:ln>
              <a:solidFill>
                <a:srgbClr val="12171B"/>
              </a:solidFill>
              <a:effectLst/>
              <a:uLnTx/>
              <a:uFillTx/>
              <a:latin typeface="Graphit"/>
              <a:ea typeface="+mn-ea"/>
            </a:endParaRPr>
          </a:p>
        </p:txBody>
      </p:sp>
      <p:sp>
        <p:nvSpPr>
          <p:cNvPr id="35" name="Rectangle 34">
            <a:extLst>
              <a:ext uri="{FF2B5EF4-FFF2-40B4-BE49-F238E27FC236}">
                <a16:creationId xmlns:a16="http://schemas.microsoft.com/office/drawing/2014/main" id="{D55E5F45-A3C5-C202-CBD5-590C139A5763}"/>
              </a:ext>
            </a:extLst>
          </p:cNvPr>
          <p:cNvSpPr/>
          <p:nvPr/>
        </p:nvSpPr>
        <p:spPr>
          <a:xfrm>
            <a:off x="8540100" y="3506817"/>
            <a:ext cx="2691117" cy="643509"/>
          </a:xfrm>
          <a:prstGeom prst="rect">
            <a:avLst/>
          </a:prstGeom>
          <a:no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0" bIns="0" rtlCol="0" anchor="ctr"/>
          <a:lstStyle/>
          <a:p>
            <a:pPr marL="0" marR="0" lvl="0" indent="0" algn="r" defTabSz="914400" rtl="0" eaLnBrk="1" fontAlgn="auto" latinLnBrk="0" hangingPunct="1">
              <a:lnSpc>
                <a:spcPct val="150000"/>
              </a:lnSpc>
              <a:spcBef>
                <a:spcPts val="0"/>
              </a:spcBef>
              <a:spcAft>
                <a:spcPts val="0"/>
              </a:spcAft>
              <a:buClrTx/>
              <a:buSzTx/>
              <a:buFontTx/>
              <a:buNone/>
              <a:tabLst/>
              <a:defRPr/>
            </a:pPr>
            <a:r>
              <a:rPr kumimoji="0" lang="ar-SA" sz="1100" b="0" i="0" u="none" strike="noStrike" kern="1200" cap="none" spc="0" normalizeH="0" baseline="0" noProof="0" dirty="0">
                <a:ln>
                  <a:noFill/>
                </a:ln>
                <a:solidFill>
                  <a:srgbClr val="12171B"/>
                </a:solidFill>
                <a:effectLst/>
                <a:uLnTx/>
                <a:uFillTx/>
                <a:latin typeface="Graphit"/>
                <a:ea typeface="+mn-ea"/>
              </a:rPr>
              <a:t>نتابع الطلبات من مرحلة التجهيز وحتى وصولها إلى الموقع، لضمان سلاسة عملية التسليم.</a:t>
            </a:r>
            <a:endParaRPr kumimoji="0" lang="en-US" sz="1100" b="0" i="0" u="none" strike="noStrike" kern="1200" cap="none" spc="0" normalizeH="0" baseline="0" noProof="0" dirty="0">
              <a:ln>
                <a:noFill/>
              </a:ln>
              <a:solidFill>
                <a:srgbClr val="12171B"/>
              </a:solidFill>
              <a:effectLst/>
              <a:uLnTx/>
              <a:uFillTx/>
              <a:latin typeface="Graphit"/>
              <a:ea typeface="+mn-ea"/>
            </a:endParaRPr>
          </a:p>
        </p:txBody>
      </p:sp>
      <p:sp>
        <p:nvSpPr>
          <p:cNvPr id="30" name="Freeform: Shape 29">
            <a:extLst>
              <a:ext uri="{FF2B5EF4-FFF2-40B4-BE49-F238E27FC236}">
                <a16:creationId xmlns:a16="http://schemas.microsoft.com/office/drawing/2014/main" id="{C18E27B5-D311-47EC-CE9E-E19D10F32456}"/>
              </a:ext>
            </a:extLst>
          </p:cNvPr>
          <p:cNvSpPr/>
          <p:nvPr/>
        </p:nvSpPr>
        <p:spPr>
          <a:xfrm>
            <a:off x="11296259" y="4208190"/>
            <a:ext cx="148821" cy="263136"/>
          </a:xfrm>
          <a:custGeom>
            <a:avLst/>
            <a:gdLst>
              <a:gd name="connsiteX0" fmla="*/ 0 w 148821"/>
              <a:gd name="connsiteY0" fmla="*/ 263136 h 263136"/>
              <a:gd name="connsiteX1" fmla="*/ 74345 w 148821"/>
              <a:gd name="connsiteY1" fmla="*/ 220235 h 263136"/>
              <a:gd name="connsiteX2" fmla="*/ 74345 w 148821"/>
              <a:gd name="connsiteY2" fmla="*/ 128970 h 263136"/>
              <a:gd name="connsiteX3" fmla="*/ 148822 w 148821"/>
              <a:gd name="connsiteY3" fmla="*/ 85936 h 263136"/>
              <a:gd name="connsiteX4" fmla="*/ 148822 w 148821"/>
              <a:gd name="connsiteY4" fmla="*/ 0 h 263136"/>
              <a:gd name="connsiteX5" fmla="*/ 0 w 148821"/>
              <a:gd name="connsiteY5" fmla="*/ 85936 h 263136"/>
              <a:gd name="connsiteX6" fmla="*/ 0 w 148821"/>
              <a:gd name="connsiteY6" fmla="*/ 263136 h 263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821" h="263136">
                <a:moveTo>
                  <a:pt x="0" y="263136"/>
                </a:moveTo>
                <a:lnTo>
                  <a:pt x="74345" y="220235"/>
                </a:lnTo>
                <a:lnTo>
                  <a:pt x="74345" y="128970"/>
                </a:lnTo>
                <a:lnTo>
                  <a:pt x="148822" y="85936"/>
                </a:lnTo>
                <a:lnTo>
                  <a:pt x="148822" y="0"/>
                </a:lnTo>
                <a:lnTo>
                  <a:pt x="0" y="85936"/>
                </a:lnTo>
                <a:lnTo>
                  <a:pt x="0" y="263136"/>
                </a:lnTo>
                <a:close/>
              </a:path>
            </a:pathLst>
          </a:custGeom>
          <a:solidFill>
            <a:schemeClr val="accent5"/>
          </a:solidFill>
          <a:ln w="1331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33" name="TextBox 32">
            <a:extLst>
              <a:ext uri="{FF2B5EF4-FFF2-40B4-BE49-F238E27FC236}">
                <a16:creationId xmlns:a16="http://schemas.microsoft.com/office/drawing/2014/main" id="{41608A7A-5D51-6586-E7B1-EBA9AEDCC7E7}"/>
              </a:ext>
            </a:extLst>
          </p:cNvPr>
          <p:cNvSpPr txBox="1"/>
          <p:nvPr/>
        </p:nvSpPr>
        <p:spPr>
          <a:xfrm>
            <a:off x="8806405" y="4432962"/>
            <a:ext cx="2489850" cy="33855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600" b="1" i="0" u="none" strike="noStrike" kern="1200" cap="none" spc="0" normalizeH="0" baseline="0" noProof="0" dirty="0">
                <a:ln>
                  <a:noFill/>
                </a:ln>
                <a:solidFill>
                  <a:srgbClr val="12171B"/>
                </a:solidFill>
                <a:effectLst/>
                <a:uLnTx/>
                <a:uFillTx/>
                <a:latin typeface="Graphit"/>
                <a:ea typeface="+mn-ea"/>
              </a:rPr>
              <a:t>وسائل نقل موثوقة</a:t>
            </a:r>
            <a:endParaRPr kumimoji="0" lang="en-US" sz="1600" b="1" i="0" u="none" strike="noStrike" kern="1200" cap="none" spc="0" normalizeH="0" baseline="0" noProof="0" dirty="0">
              <a:ln>
                <a:noFill/>
              </a:ln>
              <a:solidFill>
                <a:srgbClr val="12171B"/>
              </a:solidFill>
              <a:effectLst/>
              <a:uLnTx/>
              <a:uFillTx/>
              <a:latin typeface="Graphit"/>
              <a:ea typeface="+mn-ea"/>
            </a:endParaRPr>
          </a:p>
        </p:txBody>
      </p:sp>
      <p:sp>
        <p:nvSpPr>
          <p:cNvPr id="36" name="Rectangle 35">
            <a:extLst>
              <a:ext uri="{FF2B5EF4-FFF2-40B4-BE49-F238E27FC236}">
                <a16:creationId xmlns:a16="http://schemas.microsoft.com/office/drawing/2014/main" id="{F03E72C4-B662-8BF1-8AC5-C35CB5EEB8F8}"/>
              </a:ext>
            </a:extLst>
          </p:cNvPr>
          <p:cNvSpPr/>
          <p:nvPr/>
        </p:nvSpPr>
        <p:spPr>
          <a:xfrm>
            <a:off x="8540100" y="4896885"/>
            <a:ext cx="2691117" cy="643509"/>
          </a:xfrm>
          <a:prstGeom prst="rect">
            <a:avLst/>
          </a:prstGeom>
          <a:no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0" bIns="0" rtlCol="0" anchor="ctr"/>
          <a:lstStyle/>
          <a:p>
            <a:pPr marL="0" marR="0" lvl="0" indent="0" algn="r" defTabSz="914400" rtl="0" eaLnBrk="1" fontAlgn="auto" latinLnBrk="0" hangingPunct="1">
              <a:lnSpc>
                <a:spcPct val="150000"/>
              </a:lnSpc>
              <a:spcBef>
                <a:spcPts val="0"/>
              </a:spcBef>
              <a:spcAft>
                <a:spcPts val="0"/>
              </a:spcAft>
              <a:buClrTx/>
              <a:buSzTx/>
              <a:buFontTx/>
              <a:buNone/>
              <a:tabLst/>
              <a:defRPr/>
            </a:pPr>
            <a:r>
              <a:rPr kumimoji="0" lang="ar-SA" sz="1100" b="0" i="0" u="none" strike="noStrike" kern="1200" cap="none" spc="0" normalizeH="0" baseline="0" noProof="0" dirty="0">
                <a:ln>
                  <a:noFill/>
                </a:ln>
                <a:solidFill>
                  <a:srgbClr val="12171B"/>
                </a:solidFill>
                <a:effectLst/>
                <a:uLnTx/>
                <a:uFillTx/>
                <a:latin typeface="Graphit"/>
                <a:ea typeface="+mn-ea"/>
              </a:rPr>
              <a:t>نعتمد على وسائل نقل مناسبة ومجهزة لضمان نقل المواد بأمان وكفاءة إلى مواقع المشاريع.</a:t>
            </a:r>
            <a:endParaRPr kumimoji="0" lang="en-US" sz="1100" b="0" i="0" u="none" strike="noStrike" kern="1200" cap="none" spc="0" normalizeH="0" baseline="0" noProof="0" dirty="0">
              <a:ln>
                <a:noFill/>
              </a:ln>
              <a:solidFill>
                <a:srgbClr val="12171B"/>
              </a:solidFill>
              <a:effectLst/>
              <a:uLnTx/>
              <a:uFillTx/>
              <a:latin typeface="Graphit"/>
              <a:ea typeface="+mn-ea"/>
            </a:endParaRPr>
          </a:p>
        </p:txBody>
      </p:sp>
    </p:spTree>
    <p:extLst>
      <p:ext uri="{BB962C8B-B14F-4D97-AF65-F5344CB8AC3E}">
        <p14:creationId xmlns:p14="http://schemas.microsoft.com/office/powerpoint/2010/main" val="7614306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onstruction site with a person standing in front of a building&#10;&#10;AI-generated content may be incorrect.">
            <a:extLst>
              <a:ext uri="{FF2B5EF4-FFF2-40B4-BE49-F238E27FC236}">
                <a16:creationId xmlns:a16="http://schemas.microsoft.com/office/drawing/2014/main" id="{741000C7-0FE6-9127-6069-BDF1F57027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pic>
        <p:nvPicPr>
          <p:cNvPr id="7" name="Graphic 6">
            <a:extLst>
              <a:ext uri="{FF2B5EF4-FFF2-40B4-BE49-F238E27FC236}">
                <a16:creationId xmlns:a16="http://schemas.microsoft.com/office/drawing/2014/main" id="{6943E2BA-65AC-56C3-0AE7-0BC7CE0A6BC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42834" y="640234"/>
            <a:ext cx="1715355" cy="529742"/>
          </a:xfrm>
          <a:prstGeom prst="rect">
            <a:avLst/>
          </a:prstGeom>
        </p:spPr>
      </p:pic>
      <p:cxnSp>
        <p:nvCxnSpPr>
          <p:cNvPr id="9" name="Straight Connector 8">
            <a:extLst>
              <a:ext uri="{FF2B5EF4-FFF2-40B4-BE49-F238E27FC236}">
                <a16:creationId xmlns:a16="http://schemas.microsoft.com/office/drawing/2014/main" id="{DA34A2DB-DD35-DA27-BE70-C3F816FC6D99}"/>
              </a:ext>
            </a:extLst>
          </p:cNvPr>
          <p:cNvCxnSpPr/>
          <p:nvPr/>
        </p:nvCxnSpPr>
        <p:spPr>
          <a:xfrm>
            <a:off x="609600" y="6211957"/>
            <a:ext cx="10621617"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FA869413-B0C0-9110-B90A-0B9E6A835C0F}"/>
              </a:ext>
            </a:extLst>
          </p:cNvPr>
          <p:cNvSpPr txBox="1"/>
          <p:nvPr/>
        </p:nvSpPr>
        <p:spPr>
          <a:xfrm>
            <a:off x="6400444" y="3354765"/>
            <a:ext cx="5329265" cy="1994905"/>
          </a:xfrm>
          <a:prstGeom prst="rect">
            <a:avLst/>
          </a:prstGeom>
          <a:noFill/>
        </p:spPr>
        <p:txBody>
          <a:bodyPr wrap="square" rtlCol="0">
            <a:spAutoFit/>
          </a:bodyPr>
          <a:lstStyle/>
          <a:p>
            <a:pPr marL="285750" marR="0" lvl="0" indent="-285750" algn="r" defTabSz="914400" rtl="1" eaLnBrk="1" fontAlgn="auto" latinLnBrk="0" hangingPunct="1">
              <a:lnSpc>
                <a:spcPct val="150000"/>
              </a:lnSpc>
              <a:spcBef>
                <a:spcPts val="0"/>
              </a:spcBef>
              <a:spcAft>
                <a:spcPts val="0"/>
              </a:spcAft>
              <a:buClr>
                <a:srgbClr val="5890FD"/>
              </a:buClr>
              <a:buSzTx/>
              <a:buFont typeface="Arial" panose="020B0604020202020204" pitchFamily="34" charset="0"/>
              <a:buChar char="•"/>
              <a:tabLst/>
              <a:defRPr/>
            </a:pPr>
            <a:r>
              <a:rPr kumimoji="0" lang="ar-SA" sz="1400" b="0" i="0" u="none" strike="noStrike" kern="1200" cap="none" spc="0" normalizeH="0" baseline="0" noProof="0" dirty="0">
                <a:ln>
                  <a:noFill/>
                </a:ln>
                <a:solidFill>
                  <a:prstClr val="white"/>
                </a:solidFill>
                <a:effectLst/>
                <a:uLnTx/>
                <a:uFillTx/>
                <a:latin typeface="Graphit"/>
                <a:ea typeface="+mn-ea"/>
              </a:rPr>
              <a:t>معدات وآليات البناء والتشييد والأعمال المدنية. </a:t>
            </a:r>
          </a:p>
          <a:p>
            <a:pPr marL="285750" marR="0" lvl="0" indent="-285750" algn="r" defTabSz="914400" rtl="1" eaLnBrk="1" fontAlgn="auto" latinLnBrk="0" hangingPunct="1">
              <a:lnSpc>
                <a:spcPct val="150000"/>
              </a:lnSpc>
              <a:spcBef>
                <a:spcPts val="0"/>
              </a:spcBef>
              <a:spcAft>
                <a:spcPts val="0"/>
              </a:spcAft>
              <a:buClr>
                <a:srgbClr val="5890FD"/>
              </a:buClr>
              <a:buSzTx/>
              <a:buFont typeface="Arial" panose="020B0604020202020204" pitchFamily="34" charset="0"/>
              <a:buChar char="•"/>
              <a:tabLst/>
              <a:defRPr/>
            </a:pPr>
            <a:r>
              <a:rPr kumimoji="0" lang="ar-SA" sz="1400" b="0" i="0" u="none" strike="noStrike" kern="1200" cap="none" spc="0" normalizeH="0" baseline="0" noProof="0" dirty="0">
                <a:ln>
                  <a:noFill/>
                </a:ln>
                <a:solidFill>
                  <a:prstClr val="white"/>
                </a:solidFill>
                <a:effectLst/>
                <a:uLnTx/>
                <a:uFillTx/>
                <a:latin typeface="Graphit"/>
                <a:ea typeface="+mn-ea"/>
              </a:rPr>
              <a:t>قطع غيار معدات وآليات البناء. </a:t>
            </a:r>
          </a:p>
          <a:p>
            <a:pPr marL="285750" marR="0" lvl="0" indent="-285750" algn="r" defTabSz="914400" rtl="1" eaLnBrk="1" fontAlgn="auto" latinLnBrk="0" hangingPunct="1">
              <a:lnSpc>
                <a:spcPct val="150000"/>
              </a:lnSpc>
              <a:spcBef>
                <a:spcPts val="0"/>
              </a:spcBef>
              <a:spcAft>
                <a:spcPts val="0"/>
              </a:spcAft>
              <a:buClr>
                <a:srgbClr val="5890FD"/>
              </a:buClr>
              <a:buSzTx/>
              <a:buFont typeface="Arial" panose="020B0604020202020204" pitchFamily="34" charset="0"/>
              <a:buChar char="•"/>
              <a:tabLst/>
              <a:defRPr/>
            </a:pPr>
            <a:r>
              <a:rPr kumimoji="0" lang="ar-SA" sz="1400" b="0" i="0" u="none" strike="noStrike" kern="1200" cap="none" spc="0" normalizeH="0" baseline="0" noProof="0" dirty="0">
                <a:ln>
                  <a:noFill/>
                </a:ln>
                <a:solidFill>
                  <a:prstClr val="white"/>
                </a:solidFill>
                <a:effectLst/>
                <a:uLnTx/>
                <a:uFillTx/>
                <a:latin typeface="Graphit"/>
                <a:ea typeface="+mn-ea"/>
              </a:rPr>
              <a:t>الأسلاك الكهربائية والمفاتيح والمولدات والمحولات. </a:t>
            </a:r>
          </a:p>
          <a:p>
            <a:pPr marL="285750" marR="0" lvl="0" indent="-285750" algn="r" defTabSz="914400" rtl="1" eaLnBrk="1" fontAlgn="auto" latinLnBrk="0" hangingPunct="1">
              <a:lnSpc>
                <a:spcPct val="150000"/>
              </a:lnSpc>
              <a:spcBef>
                <a:spcPts val="0"/>
              </a:spcBef>
              <a:spcAft>
                <a:spcPts val="0"/>
              </a:spcAft>
              <a:buClr>
                <a:srgbClr val="5890FD"/>
              </a:buClr>
              <a:buSzTx/>
              <a:buFont typeface="Arial" panose="020B0604020202020204" pitchFamily="34" charset="0"/>
              <a:buChar char="•"/>
              <a:tabLst/>
              <a:defRPr/>
            </a:pPr>
            <a:r>
              <a:rPr kumimoji="0" lang="ar-SA" sz="1400" b="0" i="0" u="none" strike="noStrike" kern="1200" cap="none" spc="0" normalizeH="0" baseline="0" noProof="0" dirty="0">
                <a:ln>
                  <a:noFill/>
                </a:ln>
                <a:solidFill>
                  <a:prstClr val="white"/>
                </a:solidFill>
                <a:effectLst/>
                <a:uLnTx/>
                <a:uFillTx/>
                <a:latin typeface="Graphit"/>
                <a:ea typeface="+mn-ea"/>
              </a:rPr>
              <a:t>معدات وأنظمة الوقاية من الحريق والإطفاء والإنقاذ. </a:t>
            </a:r>
          </a:p>
          <a:p>
            <a:pPr marL="285750" marR="0" lvl="0" indent="-285750" algn="r" defTabSz="914400" rtl="1" eaLnBrk="1" fontAlgn="auto" latinLnBrk="0" hangingPunct="1">
              <a:lnSpc>
                <a:spcPct val="150000"/>
              </a:lnSpc>
              <a:spcBef>
                <a:spcPts val="0"/>
              </a:spcBef>
              <a:spcAft>
                <a:spcPts val="0"/>
              </a:spcAft>
              <a:buClr>
                <a:srgbClr val="5890FD"/>
              </a:buClr>
              <a:buSzTx/>
              <a:buFont typeface="Arial" panose="020B0604020202020204" pitchFamily="34" charset="0"/>
              <a:buChar char="•"/>
              <a:tabLst/>
              <a:defRPr/>
            </a:pPr>
            <a:r>
              <a:rPr kumimoji="0" lang="ar-SA" sz="1400" b="0" i="0" u="none" strike="noStrike" kern="1200" cap="none" spc="0" normalizeH="0" baseline="0" noProof="0" dirty="0">
                <a:ln>
                  <a:noFill/>
                </a:ln>
                <a:solidFill>
                  <a:prstClr val="white"/>
                </a:solidFill>
                <a:effectLst/>
                <a:uLnTx/>
                <a:uFillTx/>
                <a:latin typeface="Graphit"/>
                <a:ea typeface="+mn-ea"/>
              </a:rPr>
              <a:t>المعادن وصفائح الحديد والأنابيب والكتل والسبائك المعدنية. </a:t>
            </a:r>
          </a:p>
          <a:p>
            <a:pPr marL="285750" marR="0" lvl="0" indent="-285750" algn="r" defTabSz="914400" rtl="1" eaLnBrk="1" fontAlgn="auto" latinLnBrk="0" hangingPunct="1">
              <a:lnSpc>
                <a:spcPct val="150000"/>
              </a:lnSpc>
              <a:spcBef>
                <a:spcPts val="0"/>
              </a:spcBef>
              <a:spcAft>
                <a:spcPts val="0"/>
              </a:spcAft>
              <a:buClr>
                <a:srgbClr val="5890FD"/>
              </a:buClr>
              <a:buSzTx/>
              <a:buFont typeface="Arial" panose="020B0604020202020204" pitchFamily="34" charset="0"/>
              <a:buChar char="•"/>
              <a:tabLst/>
              <a:defRPr/>
            </a:pPr>
            <a:r>
              <a:rPr kumimoji="0" lang="ar-SA" sz="1400" b="0" i="0" u="none" strike="noStrike" kern="1200" cap="none" spc="0" normalizeH="0" baseline="0" noProof="0" dirty="0">
                <a:ln>
                  <a:noFill/>
                </a:ln>
                <a:solidFill>
                  <a:prstClr val="white"/>
                </a:solidFill>
                <a:effectLst/>
                <a:uLnTx/>
                <a:uFillTx/>
                <a:latin typeface="Graphit"/>
                <a:ea typeface="+mn-ea"/>
              </a:rPr>
              <a:t>الأسمنت والجبس والرمل والحصى والطوب والبلوك والبلاط. </a:t>
            </a:r>
          </a:p>
        </p:txBody>
      </p:sp>
      <p:sp>
        <p:nvSpPr>
          <p:cNvPr id="2" name="TextBox 1">
            <a:extLst>
              <a:ext uri="{FF2B5EF4-FFF2-40B4-BE49-F238E27FC236}">
                <a16:creationId xmlns:a16="http://schemas.microsoft.com/office/drawing/2014/main" id="{076369FB-F381-317D-FDEF-B4E58A68D182}"/>
              </a:ext>
            </a:extLst>
          </p:cNvPr>
          <p:cNvSpPr txBox="1"/>
          <p:nvPr/>
        </p:nvSpPr>
        <p:spPr>
          <a:xfrm>
            <a:off x="4268816" y="2953012"/>
            <a:ext cx="7290427" cy="33855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600" b="0" i="0" u="none" strike="noStrike" kern="1200" cap="none" spc="0" normalizeH="0" baseline="0" noProof="0" dirty="0">
                <a:ln>
                  <a:noFill/>
                </a:ln>
                <a:solidFill>
                  <a:srgbClr val="5890FD"/>
                </a:solidFill>
                <a:effectLst/>
                <a:uLnTx/>
                <a:uFillTx/>
                <a:latin typeface="Graphit"/>
                <a:ea typeface="+mn-ea"/>
              </a:rPr>
              <a:t>تشمل أنشطة </a:t>
            </a:r>
            <a:r>
              <a:rPr kumimoji="0" lang="ar-SA" sz="1600" b="0" i="0" u="none" strike="noStrike" kern="1200" cap="none" spc="0" normalizeH="0" baseline="0" noProof="0" dirty="0" err="1">
                <a:ln>
                  <a:noFill/>
                </a:ln>
                <a:solidFill>
                  <a:srgbClr val="5890FD"/>
                </a:solidFill>
                <a:effectLst/>
                <a:uLnTx/>
                <a:uFillTx/>
                <a:latin typeface="Graphit"/>
                <a:ea typeface="+mn-ea"/>
              </a:rPr>
              <a:t>بلاتنيوم</a:t>
            </a:r>
            <a:r>
              <a:rPr kumimoji="0" lang="ar-SA" sz="1600" b="0" i="0" u="none" strike="noStrike" kern="1200" cap="none" spc="0" normalizeH="0" baseline="0" noProof="0" dirty="0">
                <a:ln>
                  <a:noFill/>
                </a:ln>
                <a:solidFill>
                  <a:srgbClr val="5890FD"/>
                </a:solidFill>
                <a:effectLst/>
                <a:uLnTx/>
                <a:uFillTx/>
                <a:latin typeface="Graphit"/>
                <a:ea typeface="+mn-ea"/>
              </a:rPr>
              <a:t> ريسورسز نطاقاً واسعاً من المنتجات والمواد، من أبرزها:</a:t>
            </a:r>
            <a:endParaRPr kumimoji="0" lang="en-US" sz="1600" b="0" i="0" u="none" strike="noStrike" kern="1200" cap="none" spc="0" normalizeH="0" baseline="0" noProof="0" dirty="0">
              <a:ln>
                <a:noFill/>
              </a:ln>
              <a:solidFill>
                <a:srgbClr val="5890FD"/>
              </a:solidFill>
              <a:effectLst/>
              <a:uLnTx/>
              <a:uFillTx/>
              <a:latin typeface="Graphit"/>
              <a:ea typeface="+mn-ea"/>
            </a:endParaRPr>
          </a:p>
        </p:txBody>
      </p:sp>
      <p:sp>
        <p:nvSpPr>
          <p:cNvPr id="4" name="TextBox 3">
            <a:extLst>
              <a:ext uri="{FF2B5EF4-FFF2-40B4-BE49-F238E27FC236}">
                <a16:creationId xmlns:a16="http://schemas.microsoft.com/office/drawing/2014/main" id="{AA3B4A3C-3F05-69EB-F3AC-686BBA484C9A}"/>
              </a:ext>
            </a:extLst>
          </p:cNvPr>
          <p:cNvSpPr txBox="1"/>
          <p:nvPr/>
        </p:nvSpPr>
        <p:spPr>
          <a:xfrm>
            <a:off x="539357" y="5630790"/>
            <a:ext cx="1816413"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SA" sz="1100" b="0" i="1" u="none" strike="noStrike" kern="1200" cap="none" spc="0" normalizeH="0" baseline="0" noProof="0" dirty="0">
                <a:ln>
                  <a:noFill/>
                </a:ln>
                <a:solidFill>
                  <a:srgbClr val="5890FD"/>
                </a:solidFill>
                <a:effectLst/>
                <a:uLnTx/>
                <a:uFillTx/>
                <a:latin typeface="Graphit"/>
                <a:ea typeface="+mn-ea"/>
              </a:rPr>
              <a:t>تتوفر التفاصيل الكاملة للمنتجات عند الطلب.</a:t>
            </a:r>
            <a:endParaRPr kumimoji="0" lang="en-US" sz="1100" b="0" i="1" u="none" strike="noStrike" kern="1200" cap="none" spc="0" normalizeH="0" baseline="0" noProof="0" dirty="0">
              <a:ln>
                <a:noFill/>
              </a:ln>
              <a:solidFill>
                <a:srgbClr val="5890FD"/>
              </a:solidFill>
              <a:effectLst/>
              <a:uLnTx/>
              <a:uFillTx/>
              <a:latin typeface="Graphit"/>
              <a:ea typeface="+mn-ea"/>
            </a:endParaRPr>
          </a:p>
        </p:txBody>
      </p:sp>
      <p:sp>
        <p:nvSpPr>
          <p:cNvPr id="5" name="TextBox 4">
            <a:extLst>
              <a:ext uri="{FF2B5EF4-FFF2-40B4-BE49-F238E27FC236}">
                <a16:creationId xmlns:a16="http://schemas.microsoft.com/office/drawing/2014/main" id="{D702BCE5-6D17-ACE3-9DF3-44C21F4A1B51}"/>
              </a:ext>
            </a:extLst>
          </p:cNvPr>
          <p:cNvSpPr txBox="1"/>
          <p:nvPr/>
        </p:nvSpPr>
        <p:spPr>
          <a:xfrm>
            <a:off x="1536970" y="933523"/>
            <a:ext cx="10022273" cy="1938992"/>
          </a:xfrm>
          <a:prstGeom prst="rect">
            <a:avLst/>
          </a:prstGeom>
          <a:noFill/>
        </p:spPr>
        <p:txBody>
          <a:bodyPr wrap="square" rtlCol="0">
            <a:spAutoFit/>
          </a:bodyPr>
          <a:lstStyle>
            <a:defPPr>
              <a:defRPr lang="en-US"/>
            </a:defPPr>
            <a:lvl1pPr>
              <a:lnSpc>
                <a:spcPts val="6600"/>
              </a:lnSpc>
              <a:defRPr sz="6600" b="1">
                <a:solidFill>
                  <a:schemeClr val="accent5">
                    <a:alpha val="50000"/>
                  </a:schemeClr>
                </a:solidFill>
                <a:latin typeface="+mj-lt"/>
              </a:defRPr>
            </a:lvl1pPr>
          </a:lstStyle>
          <a:p>
            <a:pPr algn="r" rtl="1">
              <a:lnSpc>
                <a:spcPct val="100000"/>
              </a:lnSpc>
            </a:pPr>
            <a:r>
              <a:rPr lang="ar-SA" dirty="0">
                <a:solidFill>
                  <a:schemeClr val="accent5">
                    <a:alpha val="75000"/>
                  </a:schemeClr>
                </a:solidFill>
                <a:latin typeface="Alexandria" pitchFamily="2" charset="-78"/>
                <a:cs typeface="Alexandria" pitchFamily="2" charset="-78"/>
              </a:rPr>
              <a:t>نطاق المنتجات</a:t>
            </a:r>
            <a:br>
              <a:rPr lang="en-US" dirty="0">
                <a:solidFill>
                  <a:schemeClr val="accent5">
                    <a:alpha val="75000"/>
                  </a:schemeClr>
                </a:solidFill>
                <a:latin typeface="Alexandria" pitchFamily="2" charset="-78"/>
                <a:cs typeface="Alexandria" pitchFamily="2" charset="-78"/>
              </a:rPr>
            </a:br>
            <a:r>
              <a:rPr lang="ar-SA" sz="5400" dirty="0">
                <a:solidFill>
                  <a:schemeClr val="accent5">
                    <a:alpha val="75000"/>
                  </a:schemeClr>
                </a:solidFill>
                <a:latin typeface="Alexandria" pitchFamily="2" charset="-78"/>
                <a:cs typeface="Alexandria" pitchFamily="2" charset="-78"/>
              </a:rPr>
              <a:t>أنشطة التوريد بالجملة</a:t>
            </a:r>
            <a:endParaRPr lang="ar-SA" dirty="0">
              <a:solidFill>
                <a:schemeClr val="accent5">
                  <a:alpha val="75000"/>
                </a:schemeClr>
              </a:solidFill>
              <a:latin typeface="Alexandria" pitchFamily="2" charset="-78"/>
              <a:cs typeface="Alexandria" pitchFamily="2" charset="-78"/>
            </a:endParaRPr>
          </a:p>
        </p:txBody>
      </p:sp>
      <p:sp>
        <p:nvSpPr>
          <p:cNvPr id="6" name="TextBox 5">
            <a:extLst>
              <a:ext uri="{FF2B5EF4-FFF2-40B4-BE49-F238E27FC236}">
                <a16:creationId xmlns:a16="http://schemas.microsoft.com/office/drawing/2014/main" id="{3978362E-F2A0-6DC1-32D6-8096EA6F7A1C}"/>
              </a:ext>
            </a:extLst>
          </p:cNvPr>
          <p:cNvSpPr txBox="1"/>
          <p:nvPr/>
        </p:nvSpPr>
        <p:spPr>
          <a:xfrm>
            <a:off x="642834" y="3354765"/>
            <a:ext cx="5938506" cy="1994905"/>
          </a:xfrm>
          <a:prstGeom prst="rect">
            <a:avLst/>
          </a:prstGeom>
          <a:noFill/>
        </p:spPr>
        <p:txBody>
          <a:bodyPr wrap="square" rtlCol="0">
            <a:spAutoFit/>
          </a:bodyPr>
          <a:lstStyle/>
          <a:p>
            <a:pPr marL="285750" marR="0" lvl="0" indent="-285750" algn="r" defTabSz="914400" rtl="1" eaLnBrk="1" fontAlgn="auto" latinLnBrk="0" hangingPunct="1">
              <a:lnSpc>
                <a:spcPct val="150000"/>
              </a:lnSpc>
              <a:spcBef>
                <a:spcPts val="0"/>
              </a:spcBef>
              <a:spcAft>
                <a:spcPts val="0"/>
              </a:spcAft>
              <a:buClr>
                <a:srgbClr val="5890FD"/>
              </a:buClr>
              <a:buSzTx/>
              <a:buFont typeface="Arial" panose="020B0604020202020204" pitchFamily="34" charset="0"/>
              <a:buChar char="•"/>
              <a:tabLst/>
              <a:defRPr/>
            </a:pPr>
            <a:r>
              <a:rPr kumimoji="0" lang="ar-SA" sz="1400" b="0" i="0" u="none" strike="noStrike" kern="1200" cap="none" spc="0" normalizeH="0" baseline="0" noProof="0" dirty="0">
                <a:ln>
                  <a:noFill/>
                </a:ln>
                <a:solidFill>
                  <a:prstClr val="white"/>
                </a:solidFill>
                <a:effectLst/>
                <a:uLnTx/>
                <a:uFillTx/>
                <a:latin typeface="Graphit"/>
                <a:ea typeface="+mn-ea"/>
              </a:rPr>
              <a:t>الرخام والحجر والسيراميك والبورسلان. </a:t>
            </a:r>
          </a:p>
          <a:p>
            <a:pPr marL="285750" marR="0" lvl="0" indent="-285750" algn="r" defTabSz="914400" rtl="1" eaLnBrk="1" fontAlgn="auto" latinLnBrk="0" hangingPunct="1">
              <a:lnSpc>
                <a:spcPct val="150000"/>
              </a:lnSpc>
              <a:spcBef>
                <a:spcPts val="0"/>
              </a:spcBef>
              <a:spcAft>
                <a:spcPts val="0"/>
              </a:spcAft>
              <a:buClr>
                <a:srgbClr val="5890FD"/>
              </a:buClr>
              <a:buSzTx/>
              <a:buFont typeface="Arial" panose="020B0604020202020204" pitchFamily="34" charset="0"/>
              <a:buChar char="•"/>
              <a:tabLst/>
              <a:defRPr/>
            </a:pPr>
            <a:r>
              <a:rPr kumimoji="0" lang="ar-SA" sz="1400" b="0" i="0" u="none" strike="noStrike" kern="1200" cap="none" spc="0" normalizeH="0" baseline="0" noProof="0" dirty="0">
                <a:ln>
                  <a:noFill/>
                </a:ln>
                <a:solidFill>
                  <a:prstClr val="white"/>
                </a:solidFill>
                <a:effectLst/>
                <a:uLnTx/>
                <a:uFillTx/>
                <a:latin typeface="Graphit"/>
                <a:ea typeface="+mn-ea"/>
              </a:rPr>
              <a:t>ألواح الزجاج ومواد العزل والطلاءات. </a:t>
            </a:r>
          </a:p>
          <a:p>
            <a:pPr marL="285750" marR="0" lvl="0" indent="-285750" algn="r" defTabSz="914400" rtl="1" eaLnBrk="1" fontAlgn="auto" latinLnBrk="0" hangingPunct="1">
              <a:lnSpc>
                <a:spcPct val="150000"/>
              </a:lnSpc>
              <a:spcBef>
                <a:spcPts val="0"/>
              </a:spcBef>
              <a:spcAft>
                <a:spcPts val="0"/>
              </a:spcAft>
              <a:buClr>
                <a:srgbClr val="5890FD"/>
              </a:buClr>
              <a:buSzTx/>
              <a:buFont typeface="Arial" panose="020B0604020202020204" pitchFamily="34" charset="0"/>
              <a:buChar char="•"/>
              <a:tabLst/>
              <a:defRPr/>
            </a:pPr>
            <a:r>
              <a:rPr kumimoji="0" lang="ar-SA" sz="1400" b="0" i="0" u="none" strike="noStrike" kern="1200" cap="none" spc="0" normalizeH="0" baseline="0" noProof="0" dirty="0">
                <a:ln>
                  <a:noFill/>
                </a:ln>
                <a:solidFill>
                  <a:prstClr val="white"/>
                </a:solidFill>
                <a:effectLst/>
                <a:uLnTx/>
                <a:uFillTx/>
                <a:latin typeface="Graphit"/>
                <a:ea typeface="+mn-ea"/>
              </a:rPr>
              <a:t>الأدوات الصحية وملحقاتها وسخانات المياه والخزانات. </a:t>
            </a:r>
          </a:p>
          <a:p>
            <a:pPr marL="285750" marR="0" lvl="0" indent="-285750" algn="r" defTabSz="914400" rtl="1" eaLnBrk="1" fontAlgn="auto" latinLnBrk="0" hangingPunct="1">
              <a:lnSpc>
                <a:spcPct val="150000"/>
              </a:lnSpc>
              <a:spcBef>
                <a:spcPts val="0"/>
              </a:spcBef>
              <a:spcAft>
                <a:spcPts val="0"/>
              </a:spcAft>
              <a:buClr>
                <a:srgbClr val="5890FD"/>
              </a:buClr>
              <a:buSzTx/>
              <a:buFont typeface="Arial" panose="020B0604020202020204" pitchFamily="34" charset="0"/>
              <a:buChar char="•"/>
              <a:tabLst/>
              <a:defRPr/>
            </a:pPr>
            <a:r>
              <a:rPr kumimoji="0" lang="ar-SA" sz="1400" b="0" i="0" u="none" strike="noStrike" kern="1200" cap="none" spc="0" normalizeH="0" baseline="0" noProof="0" dirty="0">
                <a:ln>
                  <a:noFill/>
                </a:ln>
                <a:solidFill>
                  <a:prstClr val="white"/>
                </a:solidFill>
                <a:effectLst/>
                <a:uLnTx/>
                <a:uFillTx/>
                <a:latin typeface="Graphit"/>
                <a:ea typeface="+mn-ea"/>
              </a:rPr>
              <a:t>الأبواب والنوافذ الصناعية ومواد الأسقف والمنتجات المعدنية. </a:t>
            </a:r>
          </a:p>
          <a:p>
            <a:pPr marL="285750" marR="0" lvl="0" indent="-285750" algn="r" defTabSz="914400" rtl="1" eaLnBrk="1" fontAlgn="auto" latinLnBrk="0" hangingPunct="1">
              <a:lnSpc>
                <a:spcPct val="150000"/>
              </a:lnSpc>
              <a:spcBef>
                <a:spcPts val="0"/>
              </a:spcBef>
              <a:spcAft>
                <a:spcPts val="0"/>
              </a:spcAft>
              <a:buClr>
                <a:srgbClr val="5890FD"/>
              </a:buClr>
              <a:buSzTx/>
              <a:buFont typeface="Arial" panose="020B0604020202020204" pitchFamily="34" charset="0"/>
              <a:buChar char="•"/>
              <a:tabLst/>
              <a:defRPr/>
            </a:pPr>
            <a:r>
              <a:rPr kumimoji="0" lang="ar-SA" sz="1400" b="0" i="0" u="none" strike="noStrike" kern="1200" cap="none" spc="0" normalizeH="0" baseline="0" noProof="0" dirty="0">
                <a:ln>
                  <a:noFill/>
                </a:ln>
                <a:solidFill>
                  <a:prstClr val="white"/>
                </a:solidFill>
                <a:effectLst/>
                <a:uLnTx/>
                <a:uFillTx/>
                <a:latin typeface="Graphit"/>
                <a:ea typeface="+mn-ea"/>
              </a:rPr>
              <a:t>الأدوات اليدوية والمواد الكيميائية ومواد التشحيم والمنتجات البترولية. </a:t>
            </a:r>
          </a:p>
          <a:p>
            <a:pPr marL="285750" marR="0" lvl="0" indent="-285750" algn="r" defTabSz="914400" rtl="1" eaLnBrk="1" fontAlgn="auto" latinLnBrk="0" hangingPunct="1">
              <a:lnSpc>
                <a:spcPct val="150000"/>
              </a:lnSpc>
              <a:spcBef>
                <a:spcPts val="0"/>
              </a:spcBef>
              <a:spcAft>
                <a:spcPts val="0"/>
              </a:spcAft>
              <a:buClr>
                <a:srgbClr val="5890FD"/>
              </a:buClr>
              <a:buSzTx/>
              <a:buFont typeface="Arial" panose="020B0604020202020204" pitchFamily="34" charset="0"/>
              <a:buChar char="•"/>
              <a:tabLst/>
              <a:defRPr/>
            </a:pPr>
            <a:r>
              <a:rPr kumimoji="0" lang="ar-SA" sz="1400" b="0" i="0" u="none" strike="noStrike" kern="1200" cap="none" spc="0" normalizeH="0" baseline="0" noProof="0" dirty="0">
                <a:ln>
                  <a:noFill/>
                </a:ln>
                <a:solidFill>
                  <a:prstClr val="white"/>
                </a:solidFill>
                <a:effectLst/>
                <a:uLnTx/>
                <a:uFillTx/>
                <a:latin typeface="Graphit"/>
                <a:ea typeface="+mn-ea"/>
              </a:rPr>
              <a:t>الأخشاب والمشغولات الحديدية والأقفال والمفصلات وملحقاتها. </a:t>
            </a:r>
          </a:p>
        </p:txBody>
      </p:sp>
    </p:spTree>
    <p:extLst>
      <p:ext uri="{BB962C8B-B14F-4D97-AF65-F5344CB8AC3E}">
        <p14:creationId xmlns:p14="http://schemas.microsoft.com/office/powerpoint/2010/main" val="19356464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F7B37A9F-5C1B-DEA1-06F9-DDB5AFBE2CF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42834" y="640234"/>
            <a:ext cx="1715355" cy="529742"/>
          </a:xfrm>
          <a:prstGeom prst="rect">
            <a:avLst/>
          </a:prstGeom>
        </p:spPr>
      </p:pic>
      <p:sp>
        <p:nvSpPr>
          <p:cNvPr id="2" name="TextBox 1">
            <a:extLst>
              <a:ext uri="{FF2B5EF4-FFF2-40B4-BE49-F238E27FC236}">
                <a16:creationId xmlns:a16="http://schemas.microsoft.com/office/drawing/2014/main" id="{2CB791DC-5A1D-E23E-A2A4-5168AB954AA7}"/>
              </a:ext>
            </a:extLst>
          </p:cNvPr>
          <p:cNvSpPr txBox="1"/>
          <p:nvPr/>
        </p:nvSpPr>
        <p:spPr>
          <a:xfrm>
            <a:off x="2966936" y="2367168"/>
            <a:ext cx="8264281" cy="1754326"/>
          </a:xfrm>
          <a:prstGeom prst="rect">
            <a:avLst/>
          </a:prstGeom>
          <a:noFill/>
        </p:spPr>
        <p:txBody>
          <a:bodyPr wrap="square" rtlCol="0">
            <a:spAutoFit/>
          </a:bodyPr>
          <a:lstStyle>
            <a:defPPr>
              <a:defRPr lang="en-US"/>
            </a:defPPr>
            <a:lvl1pPr algn="r" rtl="1">
              <a:lnSpc>
                <a:spcPts val="7200"/>
              </a:lnSpc>
              <a:defRPr sz="5400" b="1">
                <a:solidFill>
                  <a:schemeClr val="accent5">
                    <a:alpha val="50000"/>
                  </a:schemeClr>
                </a:solidFill>
                <a:latin typeface="Alexandria" pitchFamily="2" charset="-78"/>
                <a:cs typeface="Alexandria" pitchFamily="2" charset="-78"/>
              </a:defRPr>
            </a:lvl1pPr>
          </a:lstStyle>
          <a:p>
            <a:r>
              <a:rPr lang="ar-SA"/>
              <a:t>لمحة عن</a:t>
            </a:r>
            <a:endParaRPr lang="ar-EG" dirty="0"/>
          </a:p>
          <a:p>
            <a:r>
              <a:rPr lang="ar-SA" dirty="0"/>
              <a:t>بعض مشاريعنا</a:t>
            </a:r>
          </a:p>
        </p:txBody>
      </p:sp>
      <p:cxnSp>
        <p:nvCxnSpPr>
          <p:cNvPr id="13" name="Straight Connector 12">
            <a:extLst>
              <a:ext uri="{FF2B5EF4-FFF2-40B4-BE49-F238E27FC236}">
                <a16:creationId xmlns:a16="http://schemas.microsoft.com/office/drawing/2014/main" id="{AF8FC5A0-7439-3446-2AB3-37C43D4EC68A}"/>
              </a:ext>
            </a:extLst>
          </p:cNvPr>
          <p:cNvCxnSpPr/>
          <p:nvPr/>
        </p:nvCxnSpPr>
        <p:spPr>
          <a:xfrm>
            <a:off x="609600" y="6211957"/>
            <a:ext cx="10621617"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F424E292-89C5-E039-65DB-67C9A3A911C4}"/>
              </a:ext>
            </a:extLst>
          </p:cNvPr>
          <p:cNvSpPr/>
          <p:nvPr/>
        </p:nvSpPr>
        <p:spPr>
          <a:xfrm>
            <a:off x="11807190" y="2367168"/>
            <a:ext cx="384810" cy="272908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472447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25AA86A-5B32-A752-FDC4-027792040D6F}"/>
              </a:ext>
            </a:extLst>
          </p:cNvPr>
          <p:cNvSpPr/>
          <p:nvPr/>
        </p:nvSpPr>
        <p:spPr>
          <a:xfrm flipH="1">
            <a:off x="-1" y="0"/>
            <a:ext cx="12192000" cy="6846365"/>
          </a:xfrm>
          <a:prstGeom prst="rect">
            <a:avLst/>
          </a:prstGeom>
          <a:solidFill>
            <a:schemeClr val="accent6">
              <a:alpha val="3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raphit"/>
              <a:ea typeface="+mn-ea"/>
            </a:endParaRPr>
          </a:p>
        </p:txBody>
      </p:sp>
      <p:sp>
        <p:nvSpPr>
          <p:cNvPr id="68" name="Rectangle: Rounded Corners 67">
            <a:extLst>
              <a:ext uri="{FF2B5EF4-FFF2-40B4-BE49-F238E27FC236}">
                <a16:creationId xmlns:a16="http://schemas.microsoft.com/office/drawing/2014/main" id="{FEE35D30-4B8A-4883-FC0B-F6A7368B6677}"/>
              </a:ext>
            </a:extLst>
          </p:cNvPr>
          <p:cNvSpPr/>
          <p:nvPr/>
        </p:nvSpPr>
        <p:spPr>
          <a:xfrm>
            <a:off x="9377464" y="2077694"/>
            <a:ext cx="2204935" cy="1208023"/>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DA34A2DB-DD35-DA27-BE70-C3F816FC6D99}"/>
              </a:ext>
            </a:extLst>
          </p:cNvPr>
          <p:cNvCxnSpPr/>
          <p:nvPr/>
        </p:nvCxnSpPr>
        <p:spPr>
          <a:xfrm>
            <a:off x="609600" y="6211957"/>
            <a:ext cx="10621617"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48A2BF2A-BCC9-7E1B-D018-F21CA1662E23}"/>
              </a:ext>
            </a:extLst>
          </p:cNvPr>
          <p:cNvSpPr txBox="1"/>
          <p:nvPr/>
        </p:nvSpPr>
        <p:spPr>
          <a:xfrm>
            <a:off x="6000790" y="618118"/>
            <a:ext cx="5581610" cy="523220"/>
          </a:xfrm>
          <a:prstGeom prst="rect">
            <a:avLst/>
          </a:prstGeom>
          <a:noFill/>
        </p:spPr>
        <p:txBody>
          <a:bodyPr wrap="square" rtlCol="0">
            <a:spAutoFit/>
          </a:bodyPr>
          <a:lstStyle>
            <a:defPPr>
              <a:defRPr lang="en-US"/>
            </a:defPPr>
            <a:lvl1pPr>
              <a:lnSpc>
                <a:spcPts val="6600"/>
              </a:lnSpc>
              <a:defRPr sz="6600" b="1">
                <a:solidFill>
                  <a:schemeClr val="accent5">
                    <a:alpha val="50000"/>
                  </a:schemeClr>
                </a:solidFill>
                <a:latin typeface="+mj-lt"/>
              </a:defRPr>
            </a:lvl1pPr>
          </a:lstStyle>
          <a:p>
            <a:pPr algn="r" rtl="1">
              <a:lnSpc>
                <a:spcPct val="100000"/>
              </a:lnSpc>
            </a:pPr>
            <a:r>
              <a:rPr lang="ar-SA" sz="2800" dirty="0">
                <a:solidFill>
                  <a:schemeClr val="tx2">
                    <a:alpha val="76000"/>
                  </a:schemeClr>
                </a:solidFill>
                <a:latin typeface="Alexandria" pitchFamily="2" charset="-78"/>
                <a:cs typeface="Alexandria" pitchFamily="2" charset="-78"/>
              </a:rPr>
              <a:t>لمحة عن بعض مشاريعنا</a:t>
            </a:r>
          </a:p>
        </p:txBody>
      </p:sp>
      <p:sp>
        <p:nvSpPr>
          <p:cNvPr id="10" name="Rectangle: Rounded Corners 9">
            <a:extLst>
              <a:ext uri="{FF2B5EF4-FFF2-40B4-BE49-F238E27FC236}">
                <a16:creationId xmlns:a16="http://schemas.microsoft.com/office/drawing/2014/main" id="{E00BF86B-A205-A86E-7B65-DFE92F80CC0E}"/>
              </a:ext>
            </a:extLst>
          </p:cNvPr>
          <p:cNvSpPr/>
          <p:nvPr/>
        </p:nvSpPr>
        <p:spPr>
          <a:xfrm>
            <a:off x="609596" y="2077695"/>
            <a:ext cx="8670588" cy="1208023"/>
          </a:xfrm>
          <a:prstGeom prst="roundRect">
            <a:avLst>
              <a:gd name="adj" fmla="val 0"/>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91440" bIns="0" rtlCol="0" anchor="t"/>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1200" b="0" i="0" u="none" strike="noStrike" kern="1200" cap="none" spc="0" normalizeH="0" baseline="0" noProof="0" dirty="0">
                <a:ln>
                  <a:noFill/>
                </a:ln>
                <a:solidFill>
                  <a:srgbClr val="12171B"/>
                </a:solidFill>
                <a:effectLst/>
                <a:uLnTx/>
                <a:uFillTx/>
                <a:latin typeface="Graphit"/>
                <a:ea typeface="+mn-ea"/>
              </a:rPr>
              <a:t>يهدف المشروع إلى تطوير وتحسين المدرسة القائمة في حي السفارات بمدينة الرياض، من خلال الجمع بين طابعها التقليدي والتصاميم والمرافق الحديثة. ويشمل نطاق أعمالنا تنفيذ الأعمال المدنية والكهربائية وأعمال السباكة، بما يسهم في إيجاد بيئة حديثة وعملية تحافظ على هوية المدرسة وطابعها التراثي، وتجمع بين قيمة الماضي ومتطلبات المستقبل.</a:t>
            </a:r>
          </a:p>
        </p:txBody>
      </p:sp>
      <p:sp>
        <p:nvSpPr>
          <p:cNvPr id="17" name="TextBox 16">
            <a:extLst>
              <a:ext uri="{FF2B5EF4-FFF2-40B4-BE49-F238E27FC236}">
                <a16:creationId xmlns:a16="http://schemas.microsoft.com/office/drawing/2014/main" id="{3432F637-5A1B-B5B3-B748-47637D148DA5}"/>
              </a:ext>
            </a:extLst>
          </p:cNvPr>
          <p:cNvSpPr txBox="1"/>
          <p:nvPr/>
        </p:nvSpPr>
        <p:spPr>
          <a:xfrm>
            <a:off x="609598" y="1539474"/>
            <a:ext cx="8670589" cy="425245"/>
          </a:xfrm>
          <a:prstGeom prst="roundRect">
            <a:avLst>
              <a:gd name="adj" fmla="val 0"/>
            </a:avLst>
          </a:prstGeom>
          <a:solidFill>
            <a:schemeClr val="accent5"/>
          </a:solidFill>
        </p:spPr>
        <p:txBody>
          <a:bodyPr wrap="square" bIns="91440" rtlCol="0" anchor="ctr">
            <a:spAutoFit/>
          </a:bodyPr>
          <a:lstStyle/>
          <a:p>
            <a:pPr marL="0" marR="0" lvl="0" indent="0" algn="r" defTabSz="914400" rtl="0" eaLnBrk="1" fontAlgn="auto" latinLnBrk="0" hangingPunct="1">
              <a:lnSpc>
                <a:spcPct val="150000"/>
              </a:lnSpc>
              <a:spcBef>
                <a:spcPts val="0"/>
              </a:spcBef>
              <a:spcAft>
                <a:spcPts val="0"/>
              </a:spcAft>
              <a:buClr>
                <a:srgbClr val="5890FD"/>
              </a:buClr>
              <a:buSzTx/>
              <a:buFontTx/>
              <a:buNone/>
              <a:tabLst/>
              <a:defRPr/>
            </a:pPr>
            <a:r>
              <a:rPr kumimoji="0" lang="ar-SA" sz="1400" b="1" i="0" u="none" strike="noStrike" kern="1200" cap="none" spc="0" normalizeH="0" baseline="0" noProof="0" dirty="0">
                <a:ln>
                  <a:noFill/>
                </a:ln>
                <a:solidFill>
                  <a:schemeClr val="accent1"/>
                </a:solidFill>
                <a:effectLst/>
                <a:uLnTx/>
                <a:uFillTx/>
                <a:latin typeface="Graphit"/>
                <a:ea typeface="+mn-ea"/>
              </a:rPr>
              <a:t>مشروع تطوير وتنفيذ الأعمال</a:t>
            </a:r>
            <a:r>
              <a:rPr kumimoji="0" lang="ar-EG" sz="1400" b="1" i="0" u="none" strike="noStrike" kern="1200" cap="none" spc="0" normalizeH="0" baseline="0" noProof="0" dirty="0">
                <a:ln>
                  <a:noFill/>
                </a:ln>
                <a:solidFill>
                  <a:schemeClr val="accent1"/>
                </a:solidFill>
                <a:effectLst/>
                <a:uLnTx/>
                <a:uFillTx/>
                <a:latin typeface="Graphit"/>
                <a:ea typeface="+mn-ea"/>
              </a:rPr>
              <a:t> </a:t>
            </a:r>
            <a:r>
              <a:rPr kumimoji="0" lang="ar-SA" sz="1400" b="1" i="0" u="none" strike="noStrike" kern="1200" cap="none" spc="0" normalizeH="0" baseline="0" noProof="0" dirty="0">
                <a:ln>
                  <a:noFill/>
                </a:ln>
                <a:solidFill>
                  <a:schemeClr val="accent1"/>
                </a:solidFill>
                <a:effectLst/>
                <a:uLnTx/>
                <a:uFillTx/>
                <a:latin typeface="Graphit"/>
                <a:ea typeface="+mn-ea"/>
              </a:rPr>
              <a:t>المدنية والكهربائية والصحية</a:t>
            </a:r>
          </a:p>
        </p:txBody>
      </p:sp>
      <p:pic>
        <p:nvPicPr>
          <p:cNvPr id="21" name="Picture 20">
            <a:extLst>
              <a:ext uri="{FF2B5EF4-FFF2-40B4-BE49-F238E27FC236}">
                <a16:creationId xmlns:a16="http://schemas.microsoft.com/office/drawing/2014/main" id="{C9899B5F-7DD0-A3C5-5C91-ADD33BC805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59274" y="2359211"/>
            <a:ext cx="1441314" cy="644988"/>
          </a:xfrm>
          <a:prstGeom prst="rect">
            <a:avLst/>
          </a:prstGeom>
        </p:spPr>
      </p:pic>
      <p:sp>
        <p:nvSpPr>
          <p:cNvPr id="33" name="Rectangle: Rounded Corners 32">
            <a:extLst>
              <a:ext uri="{FF2B5EF4-FFF2-40B4-BE49-F238E27FC236}">
                <a16:creationId xmlns:a16="http://schemas.microsoft.com/office/drawing/2014/main" id="{999922E0-7226-6E4B-3FE3-B23D1A020263}"/>
              </a:ext>
            </a:extLst>
          </p:cNvPr>
          <p:cNvSpPr/>
          <p:nvPr/>
        </p:nvSpPr>
        <p:spPr>
          <a:xfrm>
            <a:off x="609600" y="3508113"/>
            <a:ext cx="10013004" cy="1879702"/>
          </a:xfrm>
          <a:prstGeom prst="roundRect">
            <a:avLst>
              <a:gd name="adj" fmla="val 0"/>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91440" bIns="0" rtlCol="0" anchor="t"/>
          <a:lstStyle/>
          <a:p>
            <a:pPr marL="171450" marR="0" lvl="0" indent="-171450" algn="r" defTabSz="914400" rtl="1" eaLnBrk="1" fontAlgn="auto" latinLnBrk="0" hangingPunct="1">
              <a:lnSpc>
                <a:spcPct val="150000"/>
              </a:lnSpc>
              <a:spcBef>
                <a:spcPts val="0"/>
              </a:spcBef>
              <a:spcAft>
                <a:spcPts val="0"/>
              </a:spcAft>
              <a:buClr>
                <a:schemeClr val="accent3"/>
              </a:buClr>
              <a:buSzTx/>
              <a:buFont typeface="Arial" panose="020B0604020202020204" pitchFamily="34" charset="0"/>
              <a:buChar char="•"/>
              <a:tabLst/>
              <a:defRPr/>
            </a:pPr>
            <a:r>
              <a:rPr kumimoji="0" lang="ar-SA" sz="1200" b="0" i="0" u="none" strike="noStrike" kern="1200" cap="none" spc="0" normalizeH="0" baseline="0" noProof="0" dirty="0">
                <a:ln>
                  <a:noFill/>
                </a:ln>
                <a:solidFill>
                  <a:srgbClr val="12171B"/>
                </a:solidFill>
                <a:effectLst/>
                <a:uLnTx/>
                <a:uFillTx/>
                <a:latin typeface="Graphit"/>
                <a:ea typeface="+mn-ea"/>
              </a:rPr>
              <a:t>توريد أنظمة التكييف </a:t>
            </a:r>
            <a:r>
              <a:rPr lang="en-US" sz="1200" dirty="0">
                <a:solidFill>
                  <a:srgbClr val="12171B"/>
                </a:solidFill>
                <a:latin typeface="Graphit"/>
              </a:rPr>
              <a:t>(</a:t>
            </a:r>
            <a:r>
              <a:rPr kumimoji="0" lang="en-US" sz="1200" b="0" i="0" u="none" strike="noStrike" kern="1200" cap="none" spc="0" normalizeH="0" baseline="0" noProof="0" dirty="0">
                <a:ln>
                  <a:noFill/>
                </a:ln>
                <a:solidFill>
                  <a:srgbClr val="12171B"/>
                </a:solidFill>
                <a:effectLst/>
                <a:uLnTx/>
                <a:uFillTx/>
                <a:latin typeface="Graphit"/>
                <a:ea typeface="+mn-ea"/>
              </a:rPr>
              <a:t>HVAC</a:t>
            </a:r>
            <a:r>
              <a:rPr lang="en-US" sz="1200" dirty="0">
                <a:solidFill>
                  <a:srgbClr val="12171B"/>
                </a:solidFill>
                <a:latin typeface="Graphit"/>
              </a:rPr>
              <a:t>)</a:t>
            </a:r>
            <a:endParaRPr kumimoji="0" lang="en-US" sz="1200" b="0" i="0" u="none" strike="noStrike" kern="1200" cap="none" spc="0" normalizeH="0" baseline="0" noProof="0" dirty="0">
              <a:ln>
                <a:noFill/>
              </a:ln>
              <a:solidFill>
                <a:srgbClr val="12171B"/>
              </a:solidFill>
              <a:effectLst/>
              <a:uLnTx/>
              <a:uFillTx/>
              <a:latin typeface="Graphit"/>
              <a:ea typeface="+mn-ea"/>
            </a:endParaRPr>
          </a:p>
          <a:p>
            <a:pPr marL="171450" marR="0" lvl="0" indent="-171450" algn="r" defTabSz="914400" rtl="1" eaLnBrk="1" fontAlgn="auto" latinLnBrk="0" hangingPunct="1">
              <a:lnSpc>
                <a:spcPct val="150000"/>
              </a:lnSpc>
              <a:spcBef>
                <a:spcPts val="0"/>
              </a:spcBef>
              <a:spcAft>
                <a:spcPts val="0"/>
              </a:spcAft>
              <a:buClr>
                <a:schemeClr val="accent3"/>
              </a:buClr>
              <a:buSzTx/>
              <a:buFont typeface="Arial" panose="020B0604020202020204" pitchFamily="34" charset="0"/>
              <a:buChar char="•"/>
              <a:tabLst/>
              <a:defRPr/>
            </a:pPr>
            <a:r>
              <a:rPr kumimoji="0" lang="ar-SA" sz="1200" b="0" i="0" u="none" strike="noStrike" kern="1200" cap="none" spc="0" normalizeH="0" baseline="0" noProof="0" dirty="0">
                <a:ln>
                  <a:noFill/>
                </a:ln>
                <a:solidFill>
                  <a:srgbClr val="12171B"/>
                </a:solidFill>
                <a:effectLst/>
                <a:uLnTx/>
                <a:uFillTx/>
                <a:latin typeface="Graphit"/>
                <a:ea typeface="+mn-ea"/>
              </a:rPr>
              <a:t>توريد السجاد</a:t>
            </a:r>
          </a:p>
          <a:p>
            <a:pPr marL="171450" marR="0" lvl="0" indent="-171450" algn="r" defTabSz="914400" rtl="1" eaLnBrk="1" fontAlgn="auto" latinLnBrk="0" hangingPunct="1">
              <a:lnSpc>
                <a:spcPct val="150000"/>
              </a:lnSpc>
              <a:spcBef>
                <a:spcPts val="0"/>
              </a:spcBef>
              <a:spcAft>
                <a:spcPts val="0"/>
              </a:spcAft>
              <a:buClr>
                <a:schemeClr val="accent3"/>
              </a:buClr>
              <a:buSzTx/>
              <a:buFont typeface="Arial" panose="020B0604020202020204" pitchFamily="34" charset="0"/>
              <a:buChar char="•"/>
              <a:tabLst/>
              <a:defRPr/>
            </a:pPr>
            <a:r>
              <a:rPr kumimoji="0" lang="ar-SA" sz="1200" b="0" i="0" u="none" strike="noStrike" kern="1200" cap="none" spc="0" normalizeH="0" baseline="0" noProof="0" dirty="0">
                <a:ln>
                  <a:noFill/>
                </a:ln>
                <a:solidFill>
                  <a:srgbClr val="12171B"/>
                </a:solidFill>
                <a:effectLst/>
                <a:uLnTx/>
                <a:uFillTx/>
                <a:latin typeface="Graphit"/>
                <a:ea typeface="+mn-ea"/>
              </a:rPr>
              <a:t>توريد وتركيب الأبواب الذكية</a:t>
            </a:r>
          </a:p>
          <a:p>
            <a:pPr marL="171450" marR="0" lvl="0" indent="-171450" algn="r" defTabSz="914400" rtl="1" eaLnBrk="1" fontAlgn="auto" latinLnBrk="0" hangingPunct="1">
              <a:lnSpc>
                <a:spcPct val="150000"/>
              </a:lnSpc>
              <a:spcBef>
                <a:spcPts val="0"/>
              </a:spcBef>
              <a:spcAft>
                <a:spcPts val="0"/>
              </a:spcAft>
              <a:buClr>
                <a:schemeClr val="accent3"/>
              </a:buClr>
              <a:buSzTx/>
              <a:buFont typeface="Arial" panose="020B0604020202020204" pitchFamily="34" charset="0"/>
              <a:buChar char="•"/>
              <a:tabLst/>
              <a:defRPr/>
            </a:pPr>
            <a:r>
              <a:rPr kumimoji="0" lang="ar-SA" sz="1200" b="0" i="0" u="none" strike="noStrike" kern="1200" cap="none" spc="0" normalizeH="0" baseline="0" noProof="0" dirty="0">
                <a:ln>
                  <a:noFill/>
                </a:ln>
                <a:solidFill>
                  <a:srgbClr val="12171B"/>
                </a:solidFill>
                <a:effectLst/>
                <a:uLnTx/>
                <a:uFillTx/>
                <a:latin typeface="Graphit"/>
                <a:ea typeface="+mn-ea"/>
              </a:rPr>
              <a:t>توريد وتركيب حساسات الحركة مع الاختبار والتشغيل</a:t>
            </a:r>
          </a:p>
          <a:p>
            <a:pPr marL="171450" marR="0" lvl="0" indent="-171450" algn="r" defTabSz="914400" rtl="1" eaLnBrk="1" fontAlgn="auto" latinLnBrk="0" hangingPunct="1">
              <a:lnSpc>
                <a:spcPct val="150000"/>
              </a:lnSpc>
              <a:spcBef>
                <a:spcPts val="0"/>
              </a:spcBef>
              <a:spcAft>
                <a:spcPts val="0"/>
              </a:spcAft>
              <a:buClr>
                <a:schemeClr val="accent3"/>
              </a:buClr>
              <a:buSzTx/>
              <a:buFont typeface="Arial" panose="020B0604020202020204" pitchFamily="34" charset="0"/>
              <a:buChar char="•"/>
              <a:tabLst/>
              <a:defRPr/>
            </a:pPr>
            <a:r>
              <a:rPr kumimoji="0" lang="ar-SA" sz="1200" b="0" i="0" u="none" strike="noStrike" kern="1200" cap="none" spc="0" normalizeH="0" baseline="0" noProof="0" dirty="0">
                <a:ln>
                  <a:noFill/>
                </a:ln>
                <a:solidFill>
                  <a:srgbClr val="12171B"/>
                </a:solidFill>
                <a:effectLst/>
                <a:uLnTx/>
                <a:uFillTx/>
                <a:latin typeface="Graphit"/>
                <a:ea typeface="+mn-ea"/>
              </a:rPr>
              <a:t>توريد وتركيب وحدات الإنارة مع الاختبار والتشغيل</a:t>
            </a:r>
          </a:p>
          <a:p>
            <a:pPr marL="171450" marR="0" lvl="0" indent="-171450" algn="r" defTabSz="914400" rtl="1" eaLnBrk="1" fontAlgn="auto" latinLnBrk="0" hangingPunct="1">
              <a:lnSpc>
                <a:spcPct val="150000"/>
              </a:lnSpc>
              <a:spcBef>
                <a:spcPts val="0"/>
              </a:spcBef>
              <a:spcAft>
                <a:spcPts val="0"/>
              </a:spcAft>
              <a:buClr>
                <a:schemeClr val="accent3"/>
              </a:buClr>
              <a:buSzTx/>
              <a:buFont typeface="Arial" panose="020B0604020202020204" pitchFamily="34" charset="0"/>
              <a:buChar char="•"/>
              <a:tabLst/>
              <a:defRPr/>
            </a:pPr>
            <a:r>
              <a:rPr kumimoji="0" lang="ar-SA" sz="1200" b="0" i="0" u="none" strike="noStrike" kern="1200" cap="none" spc="0" normalizeH="0" baseline="0" noProof="0" dirty="0">
                <a:ln>
                  <a:noFill/>
                </a:ln>
                <a:solidFill>
                  <a:srgbClr val="12171B"/>
                </a:solidFill>
                <a:effectLst/>
                <a:uLnTx/>
                <a:uFillTx/>
                <a:latin typeface="Graphit"/>
                <a:ea typeface="+mn-ea"/>
              </a:rPr>
              <a:t>توريد وتركيب واختبار وتشغيل جميع مكونات صندوق عداد المياه بما في ذلك عداد المياه</a:t>
            </a:r>
          </a:p>
        </p:txBody>
      </p:sp>
      <p:sp>
        <p:nvSpPr>
          <p:cNvPr id="34" name="TextBox 33">
            <a:extLst>
              <a:ext uri="{FF2B5EF4-FFF2-40B4-BE49-F238E27FC236}">
                <a16:creationId xmlns:a16="http://schemas.microsoft.com/office/drawing/2014/main" id="{A5DBA559-9CBA-C27F-15C3-8B2F9A27957C}"/>
              </a:ext>
            </a:extLst>
          </p:cNvPr>
          <p:cNvSpPr txBox="1"/>
          <p:nvPr/>
        </p:nvSpPr>
        <p:spPr>
          <a:xfrm>
            <a:off x="10721503" y="3508113"/>
            <a:ext cx="860895" cy="1879699"/>
          </a:xfrm>
          <a:prstGeom prst="roundRect">
            <a:avLst>
              <a:gd name="adj" fmla="val 0"/>
            </a:avLst>
          </a:prstGeom>
          <a:solidFill>
            <a:schemeClr val="accent1"/>
          </a:solidFill>
        </p:spPr>
        <p:txBody>
          <a:bodyPr wrap="square" bIns="73152" rtlCol="0">
            <a:noAutofit/>
          </a:bodyPr>
          <a:lstStyle/>
          <a:p>
            <a:pPr marL="0" marR="0" lvl="0" indent="0" algn="ctr" defTabSz="914400" rtl="0" eaLnBrk="1" fontAlgn="auto" latinLnBrk="0" hangingPunct="1">
              <a:lnSpc>
                <a:spcPct val="150000"/>
              </a:lnSpc>
              <a:spcBef>
                <a:spcPts val="0"/>
              </a:spcBef>
              <a:spcAft>
                <a:spcPts val="0"/>
              </a:spcAft>
              <a:buClr>
                <a:srgbClr val="5890FD"/>
              </a:buClr>
              <a:buSzTx/>
              <a:buFontTx/>
              <a:buNone/>
              <a:tabLst/>
              <a:defRPr/>
            </a:pPr>
            <a:r>
              <a:rPr kumimoji="0" lang="ar-SA" sz="1400" b="1" i="0" u="none" strike="noStrike" kern="1200" cap="none" spc="0" normalizeH="0" baseline="0" noProof="0" dirty="0">
                <a:ln>
                  <a:noFill/>
                </a:ln>
                <a:solidFill>
                  <a:schemeClr val="bg1"/>
                </a:solidFill>
                <a:effectLst/>
                <a:uLnTx/>
                <a:uFillTx/>
                <a:latin typeface="Graphit"/>
                <a:ea typeface="+mn-ea"/>
              </a:rPr>
              <a:t>نط</a:t>
            </a:r>
            <a:r>
              <a:rPr kumimoji="0" lang="ar-EG" sz="1400" b="1" i="0" u="none" strike="noStrike" kern="1200" cap="none" spc="0" normalizeH="0" baseline="0" noProof="0" dirty="0">
                <a:ln>
                  <a:noFill/>
                </a:ln>
                <a:solidFill>
                  <a:schemeClr val="bg1"/>
                </a:solidFill>
                <a:effectLst/>
                <a:uLnTx/>
                <a:uFillTx/>
                <a:latin typeface="Graphit"/>
                <a:ea typeface="+mn-ea"/>
              </a:rPr>
              <a:t>ــ</a:t>
            </a:r>
            <a:r>
              <a:rPr kumimoji="0" lang="ar-SA" sz="1400" b="1" i="0" u="none" strike="noStrike" kern="1200" cap="none" spc="0" normalizeH="0" baseline="0" noProof="0" dirty="0">
                <a:ln>
                  <a:noFill/>
                </a:ln>
                <a:solidFill>
                  <a:schemeClr val="bg1"/>
                </a:solidFill>
                <a:effectLst/>
                <a:uLnTx/>
                <a:uFillTx/>
                <a:latin typeface="Graphit"/>
                <a:ea typeface="+mn-ea"/>
              </a:rPr>
              <a:t>اق</a:t>
            </a:r>
            <a:br>
              <a:rPr kumimoji="0" lang="ar-EG" sz="1400" b="1" i="0" u="none" strike="noStrike" kern="1200" cap="none" spc="0" normalizeH="0" baseline="0" noProof="0" dirty="0">
                <a:ln>
                  <a:noFill/>
                </a:ln>
                <a:solidFill>
                  <a:schemeClr val="bg1"/>
                </a:solidFill>
                <a:effectLst/>
                <a:uLnTx/>
                <a:uFillTx/>
                <a:latin typeface="Graphit"/>
                <a:ea typeface="+mn-ea"/>
              </a:rPr>
            </a:br>
            <a:r>
              <a:rPr kumimoji="0" lang="ar-SA" sz="1400" b="1" i="0" u="none" strike="noStrike" kern="1200" cap="none" spc="0" normalizeH="0" baseline="0" noProof="0" dirty="0">
                <a:ln>
                  <a:noFill/>
                </a:ln>
                <a:solidFill>
                  <a:schemeClr val="bg1"/>
                </a:solidFill>
                <a:effectLst/>
                <a:uLnTx/>
                <a:uFillTx/>
                <a:latin typeface="Graphit"/>
                <a:ea typeface="+mn-ea"/>
              </a:rPr>
              <a:t>العمل</a:t>
            </a:r>
          </a:p>
        </p:txBody>
      </p:sp>
      <p:sp>
        <p:nvSpPr>
          <p:cNvPr id="71" name="TextBox 70">
            <a:extLst>
              <a:ext uri="{FF2B5EF4-FFF2-40B4-BE49-F238E27FC236}">
                <a16:creationId xmlns:a16="http://schemas.microsoft.com/office/drawing/2014/main" id="{A58427FE-8AA8-E9DE-699C-3F99F852D59C}"/>
              </a:ext>
            </a:extLst>
          </p:cNvPr>
          <p:cNvSpPr txBox="1"/>
          <p:nvPr/>
        </p:nvSpPr>
        <p:spPr>
          <a:xfrm>
            <a:off x="9377464" y="1539474"/>
            <a:ext cx="2204938" cy="425245"/>
          </a:xfrm>
          <a:prstGeom prst="roundRect">
            <a:avLst>
              <a:gd name="adj" fmla="val 0"/>
            </a:avLst>
          </a:prstGeom>
          <a:solidFill>
            <a:schemeClr val="accent2"/>
          </a:solidFill>
        </p:spPr>
        <p:txBody>
          <a:bodyPr wrap="square" bIns="91440" rtlCol="0" anchor="ctr">
            <a:spAutoFit/>
          </a:bodyPr>
          <a:lstStyle/>
          <a:p>
            <a:pPr marL="0" marR="0" lvl="0" indent="0" algn="ctr" defTabSz="914400" rtl="0" eaLnBrk="1" fontAlgn="auto" latinLnBrk="0" hangingPunct="1">
              <a:lnSpc>
                <a:spcPct val="150000"/>
              </a:lnSpc>
              <a:spcBef>
                <a:spcPts val="0"/>
              </a:spcBef>
              <a:spcAft>
                <a:spcPts val="0"/>
              </a:spcAft>
              <a:buClr>
                <a:srgbClr val="5890FD"/>
              </a:buClr>
              <a:buSzTx/>
              <a:buFontTx/>
              <a:buNone/>
              <a:tabLst/>
              <a:defRPr/>
            </a:pPr>
            <a:r>
              <a:rPr kumimoji="0" lang="ar-SA" sz="1400" b="1" i="0" u="none" strike="noStrike" kern="1200" cap="none" spc="0" normalizeH="0" baseline="0" noProof="0" dirty="0">
                <a:ln>
                  <a:noFill/>
                </a:ln>
                <a:solidFill>
                  <a:schemeClr val="bg1"/>
                </a:solidFill>
                <a:effectLst/>
                <a:uLnTx/>
                <a:uFillTx/>
                <a:latin typeface="Graphit"/>
                <a:ea typeface="+mn-ea"/>
              </a:rPr>
              <a:t>أصول العقارية</a:t>
            </a:r>
          </a:p>
        </p:txBody>
      </p:sp>
      <p:pic>
        <p:nvPicPr>
          <p:cNvPr id="72" name="Graphic 71">
            <a:extLst>
              <a:ext uri="{FF2B5EF4-FFF2-40B4-BE49-F238E27FC236}">
                <a16:creationId xmlns:a16="http://schemas.microsoft.com/office/drawing/2014/main" id="{1FFF7735-4B86-E3D8-8D85-9E4E1C51BD3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42834" y="640234"/>
            <a:ext cx="1715355" cy="529742"/>
          </a:xfrm>
          <a:prstGeom prst="rect">
            <a:avLst/>
          </a:prstGeom>
        </p:spPr>
      </p:pic>
    </p:spTree>
    <p:extLst>
      <p:ext uri="{BB962C8B-B14F-4D97-AF65-F5344CB8AC3E}">
        <p14:creationId xmlns:p14="http://schemas.microsoft.com/office/powerpoint/2010/main" val="32467856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25AA86A-5B32-A752-FDC4-027792040D6F}"/>
              </a:ext>
            </a:extLst>
          </p:cNvPr>
          <p:cNvSpPr/>
          <p:nvPr/>
        </p:nvSpPr>
        <p:spPr>
          <a:xfrm flipH="1">
            <a:off x="-1" y="0"/>
            <a:ext cx="12192000" cy="6846365"/>
          </a:xfrm>
          <a:prstGeom prst="rect">
            <a:avLst/>
          </a:prstGeom>
          <a:solidFill>
            <a:schemeClr val="accent6">
              <a:alpha val="3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raphit"/>
              <a:ea typeface="+mn-ea"/>
            </a:endParaRPr>
          </a:p>
        </p:txBody>
      </p:sp>
      <p:sp>
        <p:nvSpPr>
          <p:cNvPr id="68" name="Rectangle: Rounded Corners 67">
            <a:extLst>
              <a:ext uri="{FF2B5EF4-FFF2-40B4-BE49-F238E27FC236}">
                <a16:creationId xmlns:a16="http://schemas.microsoft.com/office/drawing/2014/main" id="{FEE35D30-4B8A-4883-FC0B-F6A7368B6677}"/>
              </a:ext>
            </a:extLst>
          </p:cNvPr>
          <p:cNvSpPr/>
          <p:nvPr/>
        </p:nvSpPr>
        <p:spPr>
          <a:xfrm>
            <a:off x="9377464" y="2077694"/>
            <a:ext cx="2204935" cy="1208023"/>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DA34A2DB-DD35-DA27-BE70-C3F816FC6D99}"/>
              </a:ext>
            </a:extLst>
          </p:cNvPr>
          <p:cNvCxnSpPr/>
          <p:nvPr/>
        </p:nvCxnSpPr>
        <p:spPr>
          <a:xfrm>
            <a:off x="609600" y="6211957"/>
            <a:ext cx="10621617"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48A2BF2A-BCC9-7E1B-D018-F21CA1662E23}"/>
              </a:ext>
            </a:extLst>
          </p:cNvPr>
          <p:cNvSpPr txBox="1"/>
          <p:nvPr/>
        </p:nvSpPr>
        <p:spPr>
          <a:xfrm>
            <a:off x="6000790" y="618118"/>
            <a:ext cx="5581610" cy="523220"/>
          </a:xfrm>
          <a:prstGeom prst="rect">
            <a:avLst/>
          </a:prstGeom>
          <a:noFill/>
        </p:spPr>
        <p:txBody>
          <a:bodyPr wrap="square" rtlCol="0">
            <a:spAutoFit/>
          </a:bodyPr>
          <a:lstStyle>
            <a:defPPr>
              <a:defRPr lang="en-US"/>
            </a:defPPr>
            <a:lvl1pPr>
              <a:lnSpc>
                <a:spcPts val="6600"/>
              </a:lnSpc>
              <a:defRPr sz="6600" b="1">
                <a:solidFill>
                  <a:schemeClr val="accent5">
                    <a:alpha val="50000"/>
                  </a:schemeClr>
                </a:solidFill>
                <a:latin typeface="+mj-lt"/>
              </a:defRPr>
            </a:lvl1pPr>
          </a:lstStyle>
          <a:p>
            <a:pPr algn="r" rtl="1">
              <a:lnSpc>
                <a:spcPct val="100000"/>
              </a:lnSpc>
            </a:pPr>
            <a:r>
              <a:rPr lang="ar-SA" sz="2800" dirty="0">
                <a:solidFill>
                  <a:schemeClr val="tx2">
                    <a:alpha val="76000"/>
                  </a:schemeClr>
                </a:solidFill>
                <a:latin typeface="Alexandria" pitchFamily="2" charset="-78"/>
                <a:cs typeface="Alexandria" pitchFamily="2" charset="-78"/>
              </a:rPr>
              <a:t>لمحة عن بعض مشاريعنا</a:t>
            </a:r>
          </a:p>
        </p:txBody>
      </p:sp>
      <p:sp>
        <p:nvSpPr>
          <p:cNvPr id="10" name="Rectangle: Rounded Corners 9">
            <a:extLst>
              <a:ext uri="{FF2B5EF4-FFF2-40B4-BE49-F238E27FC236}">
                <a16:creationId xmlns:a16="http://schemas.microsoft.com/office/drawing/2014/main" id="{E00BF86B-A205-A86E-7B65-DFE92F80CC0E}"/>
              </a:ext>
            </a:extLst>
          </p:cNvPr>
          <p:cNvSpPr/>
          <p:nvPr/>
        </p:nvSpPr>
        <p:spPr>
          <a:xfrm>
            <a:off x="609596" y="2077695"/>
            <a:ext cx="8670588" cy="1208023"/>
          </a:xfrm>
          <a:prstGeom prst="roundRect">
            <a:avLst>
              <a:gd name="adj" fmla="val 0"/>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91440" bIns="0" rtlCol="0" anchor="t"/>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1200" b="0" i="0" u="none" strike="noStrike" kern="1200" cap="none" spc="0" normalizeH="0" baseline="0" noProof="0" dirty="0">
                <a:ln>
                  <a:noFill/>
                </a:ln>
                <a:solidFill>
                  <a:srgbClr val="12171B"/>
                </a:solidFill>
                <a:effectLst/>
                <a:uLnTx/>
                <a:uFillTx/>
                <a:latin typeface="Graphit"/>
                <a:ea typeface="+mn-ea"/>
              </a:rPr>
              <a:t>يهدف المشروع إلى تطوير المرافق ورفع كفاءتها من خلال توفير التجهيزات الأساسية والمعدات التشغيلية اللازمة. ويشمل نطاق المشروع توريد مجموعة من تجهيزات التخزين والأثاث المكتبي ومستلزمات احتواء الانسكابات ومعدات مناولة المواد وآلات التغليف، بما يسهم في تحسين كفاءة العمليات اليومية وتعزيز السلامة ورفع جاهزية المرافق.</a:t>
            </a:r>
          </a:p>
        </p:txBody>
      </p:sp>
      <p:sp>
        <p:nvSpPr>
          <p:cNvPr id="17" name="TextBox 16">
            <a:extLst>
              <a:ext uri="{FF2B5EF4-FFF2-40B4-BE49-F238E27FC236}">
                <a16:creationId xmlns:a16="http://schemas.microsoft.com/office/drawing/2014/main" id="{3432F637-5A1B-B5B3-B748-47637D148DA5}"/>
              </a:ext>
            </a:extLst>
          </p:cNvPr>
          <p:cNvSpPr txBox="1"/>
          <p:nvPr/>
        </p:nvSpPr>
        <p:spPr>
          <a:xfrm>
            <a:off x="609598" y="1539474"/>
            <a:ext cx="8670589" cy="425245"/>
          </a:xfrm>
          <a:prstGeom prst="roundRect">
            <a:avLst>
              <a:gd name="adj" fmla="val 0"/>
            </a:avLst>
          </a:prstGeom>
          <a:solidFill>
            <a:schemeClr val="accent5"/>
          </a:solidFill>
        </p:spPr>
        <p:txBody>
          <a:bodyPr wrap="square" bIns="91440" rtlCol="0" anchor="ctr">
            <a:spAutoFit/>
          </a:bodyPr>
          <a:lstStyle/>
          <a:p>
            <a:pPr marL="0" marR="0" lvl="0" indent="0" algn="r" defTabSz="914400" rtl="0" eaLnBrk="1" fontAlgn="auto" latinLnBrk="0" hangingPunct="1">
              <a:lnSpc>
                <a:spcPct val="150000"/>
              </a:lnSpc>
              <a:spcBef>
                <a:spcPts val="0"/>
              </a:spcBef>
              <a:spcAft>
                <a:spcPts val="0"/>
              </a:spcAft>
              <a:buClr>
                <a:srgbClr val="5890FD"/>
              </a:buClr>
              <a:buSzTx/>
              <a:buFontTx/>
              <a:buNone/>
              <a:tabLst/>
              <a:defRPr/>
            </a:pPr>
            <a:r>
              <a:rPr kumimoji="0" lang="ar-SA" sz="1400" b="1" i="0" u="none" strike="noStrike" kern="1200" cap="none" spc="0" normalizeH="0" baseline="0" noProof="0" dirty="0">
                <a:ln>
                  <a:noFill/>
                </a:ln>
                <a:solidFill>
                  <a:schemeClr val="accent1"/>
                </a:solidFill>
                <a:effectLst/>
                <a:uLnTx/>
                <a:uFillTx/>
                <a:latin typeface="Graphit"/>
                <a:ea typeface="+mn-ea"/>
              </a:rPr>
              <a:t>مشروع تحديث المرافق وتوريد التجهيزات التشغيلية</a:t>
            </a:r>
          </a:p>
        </p:txBody>
      </p:sp>
      <p:sp>
        <p:nvSpPr>
          <p:cNvPr id="33" name="Rectangle: Rounded Corners 32">
            <a:extLst>
              <a:ext uri="{FF2B5EF4-FFF2-40B4-BE49-F238E27FC236}">
                <a16:creationId xmlns:a16="http://schemas.microsoft.com/office/drawing/2014/main" id="{999922E0-7226-6E4B-3FE3-B23D1A020263}"/>
              </a:ext>
            </a:extLst>
          </p:cNvPr>
          <p:cNvSpPr/>
          <p:nvPr/>
        </p:nvSpPr>
        <p:spPr>
          <a:xfrm>
            <a:off x="609598" y="3508114"/>
            <a:ext cx="10013004" cy="1879702"/>
          </a:xfrm>
          <a:prstGeom prst="roundRect">
            <a:avLst>
              <a:gd name="adj" fmla="val 0"/>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91440" bIns="0" rtlCol="0" anchor="t"/>
          <a:lstStyle/>
          <a:p>
            <a:pPr marL="171450" marR="0" lvl="0" indent="-171450" algn="r" defTabSz="914400" rtl="1" eaLnBrk="1" fontAlgn="auto" latinLnBrk="0" hangingPunct="1">
              <a:lnSpc>
                <a:spcPct val="150000"/>
              </a:lnSpc>
              <a:spcBef>
                <a:spcPts val="0"/>
              </a:spcBef>
              <a:spcAft>
                <a:spcPts val="0"/>
              </a:spcAft>
              <a:buClr>
                <a:schemeClr val="accent3"/>
              </a:buClr>
              <a:buSzTx/>
              <a:buFont typeface="Arial" panose="020B0604020202020204" pitchFamily="34" charset="0"/>
              <a:buChar char="•"/>
              <a:tabLst/>
              <a:defRPr/>
            </a:pPr>
            <a:r>
              <a:rPr kumimoji="0" lang="ar-SA" sz="1200" b="0" i="0" u="none" strike="noStrike" kern="1200" cap="none" spc="0" normalizeH="0" baseline="0" noProof="0" dirty="0">
                <a:ln>
                  <a:noFill/>
                </a:ln>
                <a:solidFill>
                  <a:srgbClr val="12171B"/>
                </a:solidFill>
                <a:effectLst/>
                <a:uLnTx/>
                <a:uFillTx/>
                <a:latin typeface="Graphit"/>
                <a:ea typeface="+mn-ea"/>
              </a:rPr>
              <a:t>توريد كابينة متنقلة من نوع  </a:t>
            </a:r>
            <a:r>
              <a:rPr kumimoji="0" lang="en-US" sz="1200" b="0" i="0" u="none" strike="noStrike" kern="1200" cap="none" spc="0" normalizeH="0" baseline="0" noProof="0" dirty="0">
                <a:ln>
                  <a:noFill/>
                </a:ln>
                <a:solidFill>
                  <a:srgbClr val="12171B"/>
                </a:solidFill>
                <a:effectLst/>
                <a:uLnTx/>
                <a:uFillTx/>
                <a:latin typeface="Graphit"/>
                <a:ea typeface="+mn-ea"/>
              </a:rPr>
              <a:t>Prefab Moveable Porta Cabin</a:t>
            </a:r>
          </a:p>
          <a:p>
            <a:pPr marL="171450" marR="0" lvl="0" indent="-171450" algn="r" defTabSz="914400" rtl="1" eaLnBrk="1" fontAlgn="auto" latinLnBrk="0" hangingPunct="1">
              <a:lnSpc>
                <a:spcPct val="150000"/>
              </a:lnSpc>
              <a:spcBef>
                <a:spcPts val="0"/>
              </a:spcBef>
              <a:spcAft>
                <a:spcPts val="0"/>
              </a:spcAft>
              <a:buClr>
                <a:schemeClr val="accent3"/>
              </a:buClr>
              <a:buSzTx/>
              <a:buFont typeface="Arial" panose="020B0604020202020204" pitchFamily="34" charset="0"/>
              <a:buChar char="•"/>
              <a:tabLst/>
              <a:defRPr/>
            </a:pPr>
            <a:r>
              <a:rPr kumimoji="0" lang="en-US" sz="1200" b="0" i="0" u="none" strike="noStrike" kern="1200" cap="none" spc="0" normalizeH="0" baseline="0" noProof="0" dirty="0">
                <a:ln>
                  <a:noFill/>
                </a:ln>
                <a:solidFill>
                  <a:srgbClr val="12171B"/>
                </a:solidFill>
                <a:effectLst/>
                <a:uLnTx/>
                <a:uFillTx/>
                <a:latin typeface="Graphit"/>
                <a:ea typeface="+mn-ea"/>
              </a:rPr>
              <a:t> </a:t>
            </a:r>
            <a:r>
              <a:rPr kumimoji="0" lang="ar-SA" sz="1200" b="0" i="0" u="none" strike="noStrike" kern="1200" cap="none" spc="0" normalizeH="0" baseline="0" noProof="0" dirty="0">
                <a:ln>
                  <a:noFill/>
                </a:ln>
                <a:solidFill>
                  <a:srgbClr val="12171B"/>
                </a:solidFill>
                <a:effectLst/>
                <a:uLnTx/>
                <a:uFillTx/>
                <a:latin typeface="Graphit"/>
                <a:ea typeface="+mn-ea"/>
              </a:rPr>
              <a:t>توريد خزائن معدنية</a:t>
            </a:r>
          </a:p>
          <a:p>
            <a:pPr marL="171450" marR="0" lvl="0" indent="-171450" algn="r" defTabSz="914400" rtl="1" eaLnBrk="1" fontAlgn="auto" latinLnBrk="0" hangingPunct="1">
              <a:lnSpc>
                <a:spcPct val="150000"/>
              </a:lnSpc>
              <a:spcBef>
                <a:spcPts val="0"/>
              </a:spcBef>
              <a:spcAft>
                <a:spcPts val="0"/>
              </a:spcAft>
              <a:buClr>
                <a:schemeClr val="accent3"/>
              </a:buClr>
              <a:buSzTx/>
              <a:buFont typeface="Arial" panose="020B0604020202020204" pitchFamily="34" charset="0"/>
              <a:buChar char="•"/>
              <a:tabLst/>
              <a:defRPr/>
            </a:pPr>
            <a:r>
              <a:rPr kumimoji="0" lang="ar-SA" sz="1200" b="0" i="0" u="none" strike="noStrike" kern="1200" cap="none" spc="0" normalizeH="0" baseline="0" noProof="0" dirty="0">
                <a:ln>
                  <a:noFill/>
                </a:ln>
                <a:solidFill>
                  <a:srgbClr val="12171B"/>
                </a:solidFill>
                <a:effectLst/>
                <a:uLnTx/>
                <a:uFillTx/>
                <a:latin typeface="Graphit"/>
                <a:ea typeface="+mn-ea"/>
              </a:rPr>
              <a:t>توريد كراسي مكتبية</a:t>
            </a:r>
          </a:p>
          <a:p>
            <a:pPr marL="171450" marR="0" lvl="0" indent="-171450" algn="r" defTabSz="914400" rtl="1" eaLnBrk="1" fontAlgn="auto" latinLnBrk="0" hangingPunct="1">
              <a:lnSpc>
                <a:spcPct val="150000"/>
              </a:lnSpc>
              <a:spcBef>
                <a:spcPts val="0"/>
              </a:spcBef>
              <a:spcAft>
                <a:spcPts val="0"/>
              </a:spcAft>
              <a:buClr>
                <a:schemeClr val="accent3"/>
              </a:buClr>
              <a:buSzTx/>
              <a:buFont typeface="Arial" panose="020B0604020202020204" pitchFamily="34" charset="0"/>
              <a:buChar char="•"/>
              <a:tabLst/>
              <a:defRPr/>
            </a:pPr>
            <a:r>
              <a:rPr kumimoji="0" lang="ar-SA" sz="1200" b="0" i="0" u="none" strike="noStrike" kern="1200" cap="none" spc="0" normalizeH="0" baseline="0" noProof="0" dirty="0">
                <a:ln>
                  <a:noFill/>
                </a:ln>
                <a:solidFill>
                  <a:srgbClr val="12171B"/>
                </a:solidFill>
                <a:effectLst/>
                <a:uLnTx/>
                <a:uFillTx/>
                <a:latin typeface="Graphit"/>
                <a:ea typeface="+mn-ea"/>
              </a:rPr>
              <a:t>توريد حزم احتواء الانسكابات</a:t>
            </a:r>
          </a:p>
          <a:p>
            <a:pPr marL="171450" marR="0" lvl="0" indent="-171450" algn="r" defTabSz="914400" rtl="1" eaLnBrk="1" fontAlgn="auto" latinLnBrk="0" hangingPunct="1">
              <a:lnSpc>
                <a:spcPct val="150000"/>
              </a:lnSpc>
              <a:spcBef>
                <a:spcPts val="0"/>
              </a:spcBef>
              <a:spcAft>
                <a:spcPts val="0"/>
              </a:spcAft>
              <a:buClr>
                <a:schemeClr val="accent3"/>
              </a:buClr>
              <a:buSzTx/>
              <a:buFont typeface="Arial" panose="020B0604020202020204" pitchFamily="34" charset="0"/>
              <a:buChar char="•"/>
              <a:tabLst/>
              <a:defRPr/>
            </a:pPr>
            <a:r>
              <a:rPr kumimoji="0" lang="ar-SA" sz="1200" b="0" i="0" u="none" strike="noStrike" kern="1200" cap="none" spc="0" normalizeH="0" baseline="0" noProof="0" dirty="0">
                <a:ln>
                  <a:noFill/>
                </a:ln>
                <a:solidFill>
                  <a:srgbClr val="12171B"/>
                </a:solidFill>
                <a:effectLst/>
                <a:uLnTx/>
                <a:uFillTx/>
                <a:latin typeface="Graphit"/>
                <a:ea typeface="+mn-ea"/>
              </a:rPr>
              <a:t>توريد رافعة براميل للخدمة الشاقة</a:t>
            </a:r>
            <a:r>
              <a:rPr kumimoji="0" lang="en-US" sz="1200" b="0" i="0" u="none" strike="noStrike" kern="1200" cap="none" spc="0" normalizeH="0" baseline="0" noProof="0" dirty="0">
                <a:ln>
                  <a:noFill/>
                </a:ln>
                <a:solidFill>
                  <a:srgbClr val="12171B"/>
                </a:solidFill>
                <a:effectLst/>
                <a:uLnTx/>
                <a:uFillTx/>
                <a:latin typeface="Graphit"/>
                <a:ea typeface="+mn-ea"/>
              </a:rPr>
              <a:t>Morse </a:t>
            </a:r>
          </a:p>
          <a:p>
            <a:pPr marL="171450" marR="0" lvl="0" indent="-171450" algn="r" defTabSz="914400" rtl="1" eaLnBrk="1" fontAlgn="auto" latinLnBrk="0" hangingPunct="1">
              <a:lnSpc>
                <a:spcPct val="150000"/>
              </a:lnSpc>
              <a:spcBef>
                <a:spcPts val="0"/>
              </a:spcBef>
              <a:spcAft>
                <a:spcPts val="0"/>
              </a:spcAft>
              <a:buClr>
                <a:schemeClr val="accent3"/>
              </a:buClr>
              <a:buSzTx/>
              <a:buFont typeface="Arial" panose="020B0604020202020204" pitchFamily="34" charset="0"/>
              <a:buChar char="•"/>
              <a:tabLst/>
              <a:defRPr/>
            </a:pPr>
            <a:r>
              <a:rPr kumimoji="0" lang="ar-SA" sz="1200" b="0" i="0" u="none" strike="noStrike" kern="1200" cap="none" spc="0" normalizeH="0" baseline="0" noProof="0" dirty="0">
                <a:ln>
                  <a:noFill/>
                </a:ln>
                <a:solidFill>
                  <a:srgbClr val="12171B"/>
                </a:solidFill>
                <a:effectLst/>
                <a:uLnTx/>
                <a:uFillTx/>
                <a:latin typeface="Graphit"/>
                <a:ea typeface="+mn-ea"/>
              </a:rPr>
              <a:t>توريد ماكينة تغليف بالانكماش الحراري</a:t>
            </a:r>
          </a:p>
        </p:txBody>
      </p:sp>
      <p:sp>
        <p:nvSpPr>
          <p:cNvPr id="34" name="TextBox 33">
            <a:extLst>
              <a:ext uri="{FF2B5EF4-FFF2-40B4-BE49-F238E27FC236}">
                <a16:creationId xmlns:a16="http://schemas.microsoft.com/office/drawing/2014/main" id="{A5DBA559-9CBA-C27F-15C3-8B2F9A27957C}"/>
              </a:ext>
            </a:extLst>
          </p:cNvPr>
          <p:cNvSpPr txBox="1"/>
          <p:nvPr/>
        </p:nvSpPr>
        <p:spPr>
          <a:xfrm>
            <a:off x="10721503" y="3508113"/>
            <a:ext cx="860895" cy="1879699"/>
          </a:xfrm>
          <a:prstGeom prst="roundRect">
            <a:avLst>
              <a:gd name="adj" fmla="val 0"/>
            </a:avLst>
          </a:prstGeom>
          <a:solidFill>
            <a:schemeClr val="accent1"/>
          </a:solidFill>
        </p:spPr>
        <p:txBody>
          <a:bodyPr wrap="square" bIns="73152" rtlCol="0">
            <a:noAutofit/>
          </a:bodyPr>
          <a:lstStyle/>
          <a:p>
            <a:pPr marL="0" marR="0" lvl="0" indent="0" algn="ctr" defTabSz="914400" rtl="0" eaLnBrk="1" fontAlgn="auto" latinLnBrk="0" hangingPunct="1">
              <a:lnSpc>
                <a:spcPct val="150000"/>
              </a:lnSpc>
              <a:spcBef>
                <a:spcPts val="0"/>
              </a:spcBef>
              <a:spcAft>
                <a:spcPts val="0"/>
              </a:spcAft>
              <a:buClr>
                <a:srgbClr val="5890FD"/>
              </a:buClr>
              <a:buSzTx/>
              <a:buFontTx/>
              <a:buNone/>
              <a:tabLst/>
              <a:defRPr/>
            </a:pPr>
            <a:r>
              <a:rPr kumimoji="0" lang="ar-SA" sz="1400" b="1" i="0" u="none" strike="noStrike" kern="1200" cap="none" spc="0" normalizeH="0" baseline="0" noProof="0" dirty="0">
                <a:ln>
                  <a:noFill/>
                </a:ln>
                <a:solidFill>
                  <a:schemeClr val="bg1"/>
                </a:solidFill>
                <a:effectLst/>
                <a:uLnTx/>
                <a:uFillTx/>
                <a:latin typeface="Graphit"/>
                <a:ea typeface="+mn-ea"/>
              </a:rPr>
              <a:t>نط</a:t>
            </a:r>
            <a:r>
              <a:rPr kumimoji="0" lang="ar-EG" sz="1400" b="1" i="0" u="none" strike="noStrike" kern="1200" cap="none" spc="0" normalizeH="0" baseline="0" noProof="0" dirty="0">
                <a:ln>
                  <a:noFill/>
                </a:ln>
                <a:solidFill>
                  <a:schemeClr val="bg1"/>
                </a:solidFill>
                <a:effectLst/>
                <a:uLnTx/>
                <a:uFillTx/>
                <a:latin typeface="Graphit"/>
                <a:ea typeface="+mn-ea"/>
              </a:rPr>
              <a:t>ــ</a:t>
            </a:r>
            <a:r>
              <a:rPr kumimoji="0" lang="ar-SA" sz="1400" b="1" i="0" u="none" strike="noStrike" kern="1200" cap="none" spc="0" normalizeH="0" baseline="0" noProof="0" dirty="0">
                <a:ln>
                  <a:noFill/>
                </a:ln>
                <a:solidFill>
                  <a:schemeClr val="bg1"/>
                </a:solidFill>
                <a:effectLst/>
                <a:uLnTx/>
                <a:uFillTx/>
                <a:latin typeface="Graphit"/>
                <a:ea typeface="+mn-ea"/>
              </a:rPr>
              <a:t>اق</a:t>
            </a:r>
            <a:br>
              <a:rPr kumimoji="0" lang="ar-EG" sz="1400" b="1" i="0" u="none" strike="noStrike" kern="1200" cap="none" spc="0" normalizeH="0" baseline="0" noProof="0" dirty="0">
                <a:ln>
                  <a:noFill/>
                </a:ln>
                <a:solidFill>
                  <a:schemeClr val="bg1"/>
                </a:solidFill>
                <a:effectLst/>
                <a:uLnTx/>
                <a:uFillTx/>
                <a:latin typeface="Graphit"/>
                <a:ea typeface="+mn-ea"/>
              </a:rPr>
            </a:br>
            <a:r>
              <a:rPr kumimoji="0" lang="ar-SA" sz="1400" b="1" i="0" u="none" strike="noStrike" kern="1200" cap="none" spc="0" normalizeH="0" baseline="0" noProof="0" dirty="0">
                <a:ln>
                  <a:noFill/>
                </a:ln>
                <a:solidFill>
                  <a:schemeClr val="bg1"/>
                </a:solidFill>
                <a:effectLst/>
                <a:uLnTx/>
                <a:uFillTx/>
                <a:latin typeface="Graphit"/>
                <a:ea typeface="+mn-ea"/>
              </a:rPr>
              <a:t>العمل</a:t>
            </a:r>
          </a:p>
        </p:txBody>
      </p:sp>
      <p:sp>
        <p:nvSpPr>
          <p:cNvPr id="71" name="TextBox 70">
            <a:extLst>
              <a:ext uri="{FF2B5EF4-FFF2-40B4-BE49-F238E27FC236}">
                <a16:creationId xmlns:a16="http://schemas.microsoft.com/office/drawing/2014/main" id="{A58427FE-8AA8-E9DE-699C-3F99F852D59C}"/>
              </a:ext>
            </a:extLst>
          </p:cNvPr>
          <p:cNvSpPr txBox="1"/>
          <p:nvPr/>
        </p:nvSpPr>
        <p:spPr>
          <a:xfrm>
            <a:off x="9377464" y="1539474"/>
            <a:ext cx="2204938" cy="425245"/>
          </a:xfrm>
          <a:prstGeom prst="roundRect">
            <a:avLst>
              <a:gd name="adj" fmla="val 0"/>
            </a:avLst>
          </a:prstGeom>
          <a:solidFill>
            <a:schemeClr val="accent2"/>
          </a:solidFill>
        </p:spPr>
        <p:txBody>
          <a:bodyPr wrap="square" bIns="91440" rtlCol="0" anchor="ctr">
            <a:spAutoFit/>
          </a:bodyPr>
          <a:lstStyle/>
          <a:p>
            <a:pPr marL="0" marR="0" lvl="0" indent="0" algn="ctr" defTabSz="914400" rtl="0" eaLnBrk="1" fontAlgn="auto" latinLnBrk="0" hangingPunct="1">
              <a:lnSpc>
                <a:spcPct val="150000"/>
              </a:lnSpc>
              <a:spcBef>
                <a:spcPts val="0"/>
              </a:spcBef>
              <a:spcAft>
                <a:spcPts val="0"/>
              </a:spcAft>
              <a:buClr>
                <a:srgbClr val="5890FD"/>
              </a:buClr>
              <a:buSzTx/>
              <a:buFontTx/>
              <a:buNone/>
              <a:tabLst/>
              <a:defRPr/>
            </a:pPr>
            <a:r>
              <a:rPr kumimoji="0" lang="en-US" sz="1400" b="1" i="0" u="none" strike="noStrike" kern="1200" cap="none" spc="0" normalizeH="0" baseline="0" noProof="0" dirty="0" err="1">
                <a:ln>
                  <a:noFill/>
                </a:ln>
                <a:solidFill>
                  <a:schemeClr val="bg1"/>
                </a:solidFill>
                <a:effectLst/>
                <a:uLnTx/>
                <a:uFillTx/>
                <a:latin typeface="Graphit"/>
                <a:ea typeface="+mn-ea"/>
              </a:rPr>
              <a:t>Refro</a:t>
            </a:r>
            <a:r>
              <a:rPr kumimoji="0" lang="en-US" sz="1400" b="1" i="0" u="none" strike="noStrike" kern="1200" cap="none" spc="0" normalizeH="0" baseline="0" noProof="0" dirty="0">
                <a:ln>
                  <a:noFill/>
                </a:ln>
                <a:solidFill>
                  <a:schemeClr val="bg1"/>
                </a:solidFill>
                <a:effectLst/>
                <a:uLnTx/>
                <a:uFillTx/>
                <a:latin typeface="Graphit"/>
                <a:ea typeface="+mn-ea"/>
              </a:rPr>
              <a:t>-Tech</a:t>
            </a:r>
          </a:p>
        </p:txBody>
      </p:sp>
      <p:pic>
        <p:nvPicPr>
          <p:cNvPr id="72" name="Graphic 71">
            <a:extLst>
              <a:ext uri="{FF2B5EF4-FFF2-40B4-BE49-F238E27FC236}">
                <a16:creationId xmlns:a16="http://schemas.microsoft.com/office/drawing/2014/main" id="{1FFF7735-4B86-E3D8-8D85-9E4E1C51BD3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42834" y="640234"/>
            <a:ext cx="1715355" cy="529742"/>
          </a:xfrm>
          <a:prstGeom prst="rect">
            <a:avLst/>
          </a:prstGeom>
        </p:spPr>
      </p:pic>
      <p:pic>
        <p:nvPicPr>
          <p:cNvPr id="4" name="Picture 3">
            <a:extLst>
              <a:ext uri="{FF2B5EF4-FFF2-40B4-BE49-F238E27FC236}">
                <a16:creationId xmlns:a16="http://schemas.microsoft.com/office/drawing/2014/main" id="{F0273328-41A2-ACA1-4F3F-FD815A4046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88862" y="2124446"/>
            <a:ext cx="1382138" cy="1114518"/>
          </a:xfrm>
          <a:prstGeom prst="rect">
            <a:avLst/>
          </a:prstGeom>
        </p:spPr>
      </p:pic>
    </p:spTree>
    <p:extLst>
      <p:ext uri="{BB962C8B-B14F-4D97-AF65-F5344CB8AC3E}">
        <p14:creationId xmlns:p14="http://schemas.microsoft.com/office/powerpoint/2010/main" val="21695132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25AA86A-5B32-A752-FDC4-027792040D6F}"/>
              </a:ext>
            </a:extLst>
          </p:cNvPr>
          <p:cNvSpPr/>
          <p:nvPr/>
        </p:nvSpPr>
        <p:spPr>
          <a:xfrm flipH="1">
            <a:off x="0" y="5817"/>
            <a:ext cx="12192000" cy="6846365"/>
          </a:xfrm>
          <a:prstGeom prst="rect">
            <a:avLst/>
          </a:prstGeom>
          <a:solidFill>
            <a:schemeClr val="accent6">
              <a:alpha val="3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raphit"/>
              <a:ea typeface="+mn-ea"/>
            </a:endParaRPr>
          </a:p>
        </p:txBody>
      </p:sp>
      <p:sp>
        <p:nvSpPr>
          <p:cNvPr id="68" name="Rectangle: Rounded Corners 67">
            <a:extLst>
              <a:ext uri="{FF2B5EF4-FFF2-40B4-BE49-F238E27FC236}">
                <a16:creationId xmlns:a16="http://schemas.microsoft.com/office/drawing/2014/main" id="{FEE35D30-4B8A-4883-FC0B-F6A7368B6677}"/>
              </a:ext>
            </a:extLst>
          </p:cNvPr>
          <p:cNvSpPr/>
          <p:nvPr/>
        </p:nvSpPr>
        <p:spPr>
          <a:xfrm>
            <a:off x="9377464" y="2077694"/>
            <a:ext cx="2204935" cy="1208023"/>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DA34A2DB-DD35-DA27-BE70-C3F816FC6D99}"/>
              </a:ext>
            </a:extLst>
          </p:cNvPr>
          <p:cNvCxnSpPr/>
          <p:nvPr/>
        </p:nvCxnSpPr>
        <p:spPr>
          <a:xfrm>
            <a:off x="609600" y="6211957"/>
            <a:ext cx="10621617"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48A2BF2A-BCC9-7E1B-D018-F21CA1662E23}"/>
              </a:ext>
            </a:extLst>
          </p:cNvPr>
          <p:cNvSpPr txBox="1"/>
          <p:nvPr/>
        </p:nvSpPr>
        <p:spPr>
          <a:xfrm>
            <a:off x="6000790" y="618118"/>
            <a:ext cx="5581610" cy="523220"/>
          </a:xfrm>
          <a:prstGeom prst="rect">
            <a:avLst/>
          </a:prstGeom>
          <a:noFill/>
        </p:spPr>
        <p:txBody>
          <a:bodyPr wrap="square" rtlCol="0">
            <a:spAutoFit/>
          </a:bodyPr>
          <a:lstStyle>
            <a:defPPr>
              <a:defRPr lang="en-US"/>
            </a:defPPr>
            <a:lvl1pPr>
              <a:lnSpc>
                <a:spcPts val="6600"/>
              </a:lnSpc>
              <a:defRPr sz="6600" b="1">
                <a:solidFill>
                  <a:schemeClr val="accent5">
                    <a:alpha val="50000"/>
                  </a:schemeClr>
                </a:solidFill>
                <a:latin typeface="+mj-lt"/>
              </a:defRPr>
            </a:lvl1pPr>
          </a:lstStyle>
          <a:p>
            <a:pPr algn="r" rtl="1">
              <a:lnSpc>
                <a:spcPct val="100000"/>
              </a:lnSpc>
            </a:pPr>
            <a:r>
              <a:rPr lang="ar-SA" sz="2800" dirty="0">
                <a:solidFill>
                  <a:schemeClr val="tx2">
                    <a:alpha val="76000"/>
                  </a:schemeClr>
                </a:solidFill>
                <a:latin typeface="Alexandria" pitchFamily="2" charset="-78"/>
                <a:cs typeface="Alexandria" pitchFamily="2" charset="-78"/>
              </a:rPr>
              <a:t>لمحة عن بعض مشاريعنا</a:t>
            </a:r>
          </a:p>
        </p:txBody>
      </p:sp>
      <p:sp>
        <p:nvSpPr>
          <p:cNvPr id="10" name="Rectangle: Rounded Corners 9">
            <a:extLst>
              <a:ext uri="{FF2B5EF4-FFF2-40B4-BE49-F238E27FC236}">
                <a16:creationId xmlns:a16="http://schemas.microsoft.com/office/drawing/2014/main" id="{E00BF86B-A205-A86E-7B65-DFE92F80CC0E}"/>
              </a:ext>
            </a:extLst>
          </p:cNvPr>
          <p:cNvSpPr/>
          <p:nvPr/>
        </p:nvSpPr>
        <p:spPr>
          <a:xfrm>
            <a:off x="609596" y="2077695"/>
            <a:ext cx="8670588" cy="1208023"/>
          </a:xfrm>
          <a:prstGeom prst="roundRect">
            <a:avLst>
              <a:gd name="adj" fmla="val 0"/>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91440" bIns="0" rtlCol="0" anchor="t"/>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1200" b="0" i="0" u="none" strike="noStrike" kern="1200" cap="none" spc="0" normalizeH="0" baseline="0" noProof="0" dirty="0">
                <a:ln>
                  <a:noFill/>
                </a:ln>
                <a:solidFill>
                  <a:srgbClr val="12171B"/>
                </a:solidFill>
                <a:effectLst/>
                <a:uLnTx/>
                <a:uFillTx/>
                <a:latin typeface="Graphit"/>
                <a:ea typeface="+mn-ea"/>
              </a:rPr>
              <a:t>يهدف المشروع إلى تنفيذ مبنى سكني متكامل، بدءًا من أعمال تجهيز الموقع والتأسيس وحتى اكتمال الأعمال والتسليم النهائي. ويشمل نطاق المشروع الأعمال المدنية والإنشائية، والأعمال الكهروميكانيكية، وأعمال التشطيبات، والأعمال الخارجية، بما يضمن تنفيذ المشروع وفق المتطلبات والمواصفات المعتمدة وبمستويات عالية من الجودة والكفاءة</a:t>
            </a:r>
          </a:p>
        </p:txBody>
      </p:sp>
      <p:sp>
        <p:nvSpPr>
          <p:cNvPr id="17" name="TextBox 16">
            <a:extLst>
              <a:ext uri="{FF2B5EF4-FFF2-40B4-BE49-F238E27FC236}">
                <a16:creationId xmlns:a16="http://schemas.microsoft.com/office/drawing/2014/main" id="{3432F637-5A1B-B5B3-B748-47637D148DA5}"/>
              </a:ext>
            </a:extLst>
          </p:cNvPr>
          <p:cNvSpPr txBox="1"/>
          <p:nvPr/>
        </p:nvSpPr>
        <p:spPr>
          <a:xfrm>
            <a:off x="609598" y="1539474"/>
            <a:ext cx="8670589" cy="425245"/>
          </a:xfrm>
          <a:prstGeom prst="roundRect">
            <a:avLst>
              <a:gd name="adj" fmla="val 0"/>
            </a:avLst>
          </a:prstGeom>
          <a:solidFill>
            <a:schemeClr val="accent5"/>
          </a:solidFill>
        </p:spPr>
        <p:txBody>
          <a:bodyPr wrap="square" bIns="91440" rtlCol="0" anchor="ctr">
            <a:spAutoFit/>
          </a:bodyPr>
          <a:lstStyle/>
          <a:p>
            <a:pPr marL="0" marR="0" lvl="0" indent="0" algn="r" defTabSz="914400" rtl="0" eaLnBrk="1" fontAlgn="auto" latinLnBrk="0" hangingPunct="1">
              <a:lnSpc>
                <a:spcPct val="150000"/>
              </a:lnSpc>
              <a:spcBef>
                <a:spcPts val="0"/>
              </a:spcBef>
              <a:spcAft>
                <a:spcPts val="0"/>
              </a:spcAft>
              <a:buClr>
                <a:srgbClr val="5890FD"/>
              </a:buClr>
              <a:buSzTx/>
              <a:buFontTx/>
              <a:buNone/>
              <a:tabLst/>
              <a:defRPr/>
            </a:pPr>
            <a:r>
              <a:rPr kumimoji="0" lang="ar-SA" sz="1400" b="1" i="0" u="none" strike="noStrike" kern="1200" cap="none" spc="0" normalizeH="0" baseline="0" noProof="0" dirty="0">
                <a:ln>
                  <a:noFill/>
                </a:ln>
                <a:solidFill>
                  <a:schemeClr val="accent1"/>
                </a:solidFill>
                <a:effectLst/>
                <a:uLnTx/>
                <a:uFillTx/>
                <a:latin typeface="Graphit"/>
                <a:ea typeface="+mn-ea"/>
              </a:rPr>
              <a:t>إنشاء مبنى سكني من أعمال التأسيس وحتى التسليم</a:t>
            </a:r>
          </a:p>
        </p:txBody>
      </p:sp>
      <p:sp>
        <p:nvSpPr>
          <p:cNvPr id="33" name="Rectangle: Rounded Corners 32">
            <a:extLst>
              <a:ext uri="{FF2B5EF4-FFF2-40B4-BE49-F238E27FC236}">
                <a16:creationId xmlns:a16="http://schemas.microsoft.com/office/drawing/2014/main" id="{999922E0-7226-6E4B-3FE3-B23D1A020263}"/>
              </a:ext>
            </a:extLst>
          </p:cNvPr>
          <p:cNvSpPr/>
          <p:nvPr/>
        </p:nvSpPr>
        <p:spPr>
          <a:xfrm>
            <a:off x="5148470" y="3508114"/>
            <a:ext cx="5474132" cy="1879702"/>
          </a:xfrm>
          <a:prstGeom prst="roundRect">
            <a:avLst>
              <a:gd name="adj" fmla="val 0"/>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91440" bIns="0" rtlCol="0" anchor="t"/>
          <a:lstStyle/>
          <a:p>
            <a:pPr marL="171450" marR="0" lvl="0" indent="-171450" algn="r" defTabSz="914400" rtl="1" eaLnBrk="1" fontAlgn="auto" latinLnBrk="0" hangingPunct="1">
              <a:lnSpc>
                <a:spcPct val="150000"/>
              </a:lnSpc>
              <a:spcBef>
                <a:spcPts val="0"/>
              </a:spcBef>
              <a:spcAft>
                <a:spcPts val="0"/>
              </a:spcAft>
              <a:buClr>
                <a:schemeClr val="accent3"/>
              </a:buClr>
              <a:buSzTx/>
              <a:buFont typeface="Arial" panose="020B0604020202020204" pitchFamily="34" charset="0"/>
              <a:buChar char="•"/>
              <a:tabLst/>
              <a:defRPr/>
            </a:pPr>
            <a:r>
              <a:rPr kumimoji="0" lang="ar-SA" sz="1200" b="0" i="0" u="none" strike="noStrike" kern="1200" cap="none" spc="0" normalizeH="0" baseline="0" noProof="0" dirty="0">
                <a:ln>
                  <a:noFill/>
                </a:ln>
                <a:solidFill>
                  <a:srgbClr val="12171B"/>
                </a:solidFill>
                <a:effectLst/>
                <a:uLnTx/>
                <a:uFillTx/>
                <a:latin typeface="Graphit"/>
                <a:ea typeface="+mn-ea"/>
              </a:rPr>
              <a:t>توريد وتنفيذ الأعمال المدنية والإنشائية</a:t>
            </a:r>
          </a:p>
          <a:p>
            <a:pPr marL="171450" marR="0" lvl="0" indent="-171450" algn="r" defTabSz="914400" rtl="1" eaLnBrk="1" fontAlgn="auto" latinLnBrk="0" hangingPunct="1">
              <a:lnSpc>
                <a:spcPct val="150000"/>
              </a:lnSpc>
              <a:spcBef>
                <a:spcPts val="0"/>
              </a:spcBef>
              <a:spcAft>
                <a:spcPts val="0"/>
              </a:spcAft>
              <a:buClr>
                <a:schemeClr val="accent3"/>
              </a:buClr>
              <a:buSzTx/>
              <a:buFont typeface="Arial" panose="020B0604020202020204" pitchFamily="34" charset="0"/>
              <a:buChar char="•"/>
              <a:tabLst/>
              <a:defRPr/>
            </a:pPr>
            <a:r>
              <a:rPr kumimoji="0" lang="ar-SA" sz="1200" b="0" i="0" u="none" strike="noStrike" kern="1200" cap="none" spc="0" normalizeH="0" baseline="0" noProof="0" dirty="0">
                <a:ln>
                  <a:noFill/>
                </a:ln>
                <a:solidFill>
                  <a:srgbClr val="12171B"/>
                </a:solidFill>
                <a:effectLst/>
                <a:uLnTx/>
                <a:uFillTx/>
                <a:latin typeface="Graphit"/>
                <a:ea typeface="+mn-ea"/>
              </a:rPr>
              <a:t>توريد وتنفيذ أعمال البلوك واللياسة</a:t>
            </a:r>
          </a:p>
          <a:p>
            <a:pPr marL="171450" marR="0" lvl="0" indent="-171450" algn="r" defTabSz="914400" rtl="1" eaLnBrk="1" fontAlgn="auto" latinLnBrk="0" hangingPunct="1">
              <a:lnSpc>
                <a:spcPct val="150000"/>
              </a:lnSpc>
              <a:spcBef>
                <a:spcPts val="0"/>
              </a:spcBef>
              <a:spcAft>
                <a:spcPts val="0"/>
              </a:spcAft>
              <a:buClr>
                <a:schemeClr val="accent3"/>
              </a:buClr>
              <a:buSzTx/>
              <a:buFont typeface="Arial" panose="020B0604020202020204" pitchFamily="34" charset="0"/>
              <a:buChar char="•"/>
              <a:tabLst/>
              <a:defRPr/>
            </a:pPr>
            <a:r>
              <a:rPr kumimoji="0" lang="ar-SA" sz="1200" b="0" i="0" u="none" strike="noStrike" kern="1200" cap="none" spc="0" normalizeH="0" baseline="0" noProof="0" dirty="0">
                <a:ln>
                  <a:noFill/>
                </a:ln>
                <a:solidFill>
                  <a:srgbClr val="12171B"/>
                </a:solidFill>
                <a:effectLst/>
                <a:uLnTx/>
                <a:uFillTx/>
                <a:latin typeface="Graphit"/>
                <a:ea typeface="+mn-ea"/>
              </a:rPr>
              <a:t>توريد وتنفيذ أعمال العزل المائي، بما يشمل الاختبارات والتشغيل والتسليم</a:t>
            </a:r>
          </a:p>
          <a:p>
            <a:pPr marL="171450" marR="0" lvl="0" indent="-171450" algn="r" defTabSz="914400" rtl="1" eaLnBrk="1" fontAlgn="auto" latinLnBrk="0" hangingPunct="1">
              <a:lnSpc>
                <a:spcPct val="150000"/>
              </a:lnSpc>
              <a:spcBef>
                <a:spcPts val="0"/>
              </a:spcBef>
              <a:spcAft>
                <a:spcPts val="0"/>
              </a:spcAft>
              <a:buClr>
                <a:schemeClr val="accent3"/>
              </a:buClr>
              <a:buSzTx/>
              <a:buFont typeface="Arial" panose="020B0604020202020204" pitchFamily="34" charset="0"/>
              <a:buChar char="•"/>
              <a:tabLst/>
              <a:defRPr/>
            </a:pPr>
            <a:r>
              <a:rPr kumimoji="0" lang="ar-SA" sz="1200" b="0" i="0" u="none" strike="noStrike" kern="1200" cap="none" spc="0" normalizeH="0" baseline="0" noProof="0" dirty="0">
                <a:ln>
                  <a:noFill/>
                </a:ln>
                <a:solidFill>
                  <a:srgbClr val="12171B"/>
                </a:solidFill>
                <a:effectLst/>
                <a:uLnTx/>
                <a:uFillTx/>
                <a:latin typeface="Graphit"/>
                <a:ea typeface="+mn-ea"/>
              </a:rPr>
              <a:t>توريد وتركيب الأبواب والنوافذ</a:t>
            </a:r>
          </a:p>
          <a:p>
            <a:pPr marL="171450" marR="0" lvl="0" indent="-171450" algn="r" defTabSz="914400" rtl="1" eaLnBrk="1" fontAlgn="auto" latinLnBrk="0" hangingPunct="1">
              <a:lnSpc>
                <a:spcPct val="150000"/>
              </a:lnSpc>
              <a:spcBef>
                <a:spcPts val="0"/>
              </a:spcBef>
              <a:spcAft>
                <a:spcPts val="0"/>
              </a:spcAft>
              <a:buClr>
                <a:schemeClr val="accent3"/>
              </a:buClr>
              <a:buSzTx/>
              <a:buFont typeface="Arial" panose="020B0604020202020204" pitchFamily="34" charset="0"/>
              <a:buChar char="•"/>
              <a:tabLst/>
              <a:defRPr/>
            </a:pPr>
            <a:r>
              <a:rPr kumimoji="0" lang="ar-SA" sz="1200" b="0" i="0" u="none" strike="noStrike" kern="1200" cap="none" spc="0" normalizeH="0" baseline="0" noProof="0" dirty="0">
                <a:ln>
                  <a:noFill/>
                </a:ln>
                <a:solidFill>
                  <a:srgbClr val="12171B"/>
                </a:solidFill>
                <a:effectLst/>
                <a:uLnTx/>
                <a:uFillTx/>
                <a:latin typeface="Graphit"/>
                <a:ea typeface="+mn-ea"/>
              </a:rPr>
              <a:t>توريد وتنفيذ أعمال الأرضيات وتشطيبات الجدران</a:t>
            </a:r>
          </a:p>
          <a:p>
            <a:pPr marL="171450" marR="0" lvl="0" indent="-171450" algn="r" defTabSz="914400" rtl="1" eaLnBrk="1" fontAlgn="auto" latinLnBrk="0" hangingPunct="1">
              <a:lnSpc>
                <a:spcPct val="150000"/>
              </a:lnSpc>
              <a:spcBef>
                <a:spcPts val="0"/>
              </a:spcBef>
              <a:spcAft>
                <a:spcPts val="0"/>
              </a:spcAft>
              <a:buClr>
                <a:schemeClr val="accent3"/>
              </a:buClr>
              <a:buSzTx/>
              <a:buFont typeface="Arial" panose="020B0604020202020204" pitchFamily="34" charset="0"/>
              <a:buChar char="•"/>
              <a:tabLst/>
              <a:defRPr/>
            </a:pPr>
            <a:r>
              <a:rPr kumimoji="0" lang="ar-SA" sz="1200" b="0" i="0" u="none" strike="noStrike" kern="1200" cap="none" spc="0" normalizeH="0" baseline="0" noProof="0" dirty="0">
                <a:ln>
                  <a:noFill/>
                </a:ln>
                <a:solidFill>
                  <a:srgbClr val="12171B"/>
                </a:solidFill>
                <a:effectLst/>
                <a:uLnTx/>
                <a:uFillTx/>
                <a:latin typeface="Graphit"/>
                <a:ea typeface="+mn-ea"/>
              </a:rPr>
              <a:t>توريد وتنفيذ أعمال السباكة والأدوات الصحية</a:t>
            </a:r>
          </a:p>
        </p:txBody>
      </p:sp>
      <p:sp>
        <p:nvSpPr>
          <p:cNvPr id="34" name="TextBox 33">
            <a:extLst>
              <a:ext uri="{FF2B5EF4-FFF2-40B4-BE49-F238E27FC236}">
                <a16:creationId xmlns:a16="http://schemas.microsoft.com/office/drawing/2014/main" id="{A5DBA559-9CBA-C27F-15C3-8B2F9A27957C}"/>
              </a:ext>
            </a:extLst>
          </p:cNvPr>
          <p:cNvSpPr txBox="1"/>
          <p:nvPr/>
        </p:nvSpPr>
        <p:spPr>
          <a:xfrm>
            <a:off x="10721503" y="3508113"/>
            <a:ext cx="860895" cy="1879699"/>
          </a:xfrm>
          <a:prstGeom prst="roundRect">
            <a:avLst>
              <a:gd name="adj" fmla="val 0"/>
            </a:avLst>
          </a:prstGeom>
          <a:solidFill>
            <a:schemeClr val="accent1"/>
          </a:solidFill>
        </p:spPr>
        <p:txBody>
          <a:bodyPr wrap="square" bIns="73152" rtlCol="0">
            <a:noAutofit/>
          </a:bodyPr>
          <a:lstStyle/>
          <a:p>
            <a:pPr marL="0" marR="0" lvl="0" indent="0" algn="ctr" defTabSz="914400" rtl="0" eaLnBrk="1" fontAlgn="auto" latinLnBrk="0" hangingPunct="1">
              <a:lnSpc>
                <a:spcPct val="150000"/>
              </a:lnSpc>
              <a:spcBef>
                <a:spcPts val="0"/>
              </a:spcBef>
              <a:spcAft>
                <a:spcPts val="0"/>
              </a:spcAft>
              <a:buClr>
                <a:srgbClr val="5890FD"/>
              </a:buClr>
              <a:buSzTx/>
              <a:buFontTx/>
              <a:buNone/>
              <a:tabLst/>
              <a:defRPr/>
            </a:pPr>
            <a:r>
              <a:rPr kumimoji="0" lang="ar-SA" sz="1400" b="1" i="0" u="none" strike="noStrike" kern="1200" cap="none" spc="0" normalizeH="0" baseline="0" noProof="0" dirty="0">
                <a:ln>
                  <a:noFill/>
                </a:ln>
                <a:solidFill>
                  <a:schemeClr val="bg1"/>
                </a:solidFill>
                <a:effectLst/>
                <a:uLnTx/>
                <a:uFillTx/>
                <a:latin typeface="Graphit"/>
                <a:ea typeface="+mn-ea"/>
              </a:rPr>
              <a:t>نط</a:t>
            </a:r>
            <a:r>
              <a:rPr kumimoji="0" lang="ar-EG" sz="1400" b="1" i="0" u="none" strike="noStrike" kern="1200" cap="none" spc="0" normalizeH="0" baseline="0" noProof="0" dirty="0">
                <a:ln>
                  <a:noFill/>
                </a:ln>
                <a:solidFill>
                  <a:schemeClr val="bg1"/>
                </a:solidFill>
                <a:effectLst/>
                <a:uLnTx/>
                <a:uFillTx/>
                <a:latin typeface="Graphit"/>
                <a:ea typeface="+mn-ea"/>
              </a:rPr>
              <a:t>ــ</a:t>
            </a:r>
            <a:r>
              <a:rPr kumimoji="0" lang="ar-SA" sz="1400" b="1" i="0" u="none" strike="noStrike" kern="1200" cap="none" spc="0" normalizeH="0" baseline="0" noProof="0" dirty="0">
                <a:ln>
                  <a:noFill/>
                </a:ln>
                <a:solidFill>
                  <a:schemeClr val="bg1"/>
                </a:solidFill>
                <a:effectLst/>
                <a:uLnTx/>
                <a:uFillTx/>
                <a:latin typeface="Graphit"/>
                <a:ea typeface="+mn-ea"/>
              </a:rPr>
              <a:t>اق</a:t>
            </a:r>
            <a:br>
              <a:rPr kumimoji="0" lang="ar-EG" sz="1400" b="1" i="0" u="none" strike="noStrike" kern="1200" cap="none" spc="0" normalizeH="0" baseline="0" noProof="0" dirty="0">
                <a:ln>
                  <a:noFill/>
                </a:ln>
                <a:solidFill>
                  <a:schemeClr val="bg1"/>
                </a:solidFill>
                <a:effectLst/>
                <a:uLnTx/>
                <a:uFillTx/>
                <a:latin typeface="Graphit"/>
                <a:ea typeface="+mn-ea"/>
              </a:rPr>
            </a:br>
            <a:r>
              <a:rPr kumimoji="0" lang="ar-SA" sz="1400" b="1" i="0" u="none" strike="noStrike" kern="1200" cap="none" spc="0" normalizeH="0" baseline="0" noProof="0" dirty="0">
                <a:ln>
                  <a:noFill/>
                </a:ln>
                <a:solidFill>
                  <a:schemeClr val="bg1"/>
                </a:solidFill>
                <a:effectLst/>
                <a:uLnTx/>
                <a:uFillTx/>
                <a:latin typeface="Graphit"/>
                <a:ea typeface="+mn-ea"/>
              </a:rPr>
              <a:t>العمل</a:t>
            </a:r>
          </a:p>
        </p:txBody>
      </p:sp>
      <p:sp>
        <p:nvSpPr>
          <p:cNvPr id="71" name="TextBox 70">
            <a:extLst>
              <a:ext uri="{FF2B5EF4-FFF2-40B4-BE49-F238E27FC236}">
                <a16:creationId xmlns:a16="http://schemas.microsoft.com/office/drawing/2014/main" id="{A58427FE-8AA8-E9DE-699C-3F99F852D59C}"/>
              </a:ext>
            </a:extLst>
          </p:cNvPr>
          <p:cNvSpPr txBox="1"/>
          <p:nvPr/>
        </p:nvSpPr>
        <p:spPr>
          <a:xfrm>
            <a:off x="9377464" y="1539474"/>
            <a:ext cx="2204938" cy="425245"/>
          </a:xfrm>
          <a:prstGeom prst="roundRect">
            <a:avLst>
              <a:gd name="adj" fmla="val 0"/>
            </a:avLst>
          </a:prstGeom>
          <a:solidFill>
            <a:schemeClr val="accent2"/>
          </a:solidFill>
        </p:spPr>
        <p:txBody>
          <a:bodyPr wrap="square" bIns="91440" rtlCol="0" anchor="ctr">
            <a:spAutoFit/>
          </a:bodyPr>
          <a:lstStyle/>
          <a:p>
            <a:pPr marL="0" marR="0" lvl="0" indent="0" algn="ctr" defTabSz="914400" rtl="0" eaLnBrk="1" fontAlgn="auto" latinLnBrk="0" hangingPunct="1">
              <a:lnSpc>
                <a:spcPct val="150000"/>
              </a:lnSpc>
              <a:spcBef>
                <a:spcPts val="0"/>
              </a:spcBef>
              <a:spcAft>
                <a:spcPts val="0"/>
              </a:spcAft>
              <a:buClr>
                <a:srgbClr val="5890FD"/>
              </a:buClr>
              <a:buSzTx/>
              <a:buFontTx/>
              <a:buNone/>
              <a:tabLst/>
              <a:defRPr/>
            </a:pPr>
            <a:r>
              <a:rPr kumimoji="0" lang="en-US" sz="1400" b="1" i="0" u="none" strike="noStrike" kern="1200" cap="none" spc="0" normalizeH="0" baseline="0" noProof="0" dirty="0" err="1">
                <a:ln>
                  <a:noFill/>
                </a:ln>
                <a:solidFill>
                  <a:schemeClr val="bg1"/>
                </a:solidFill>
                <a:effectLst/>
                <a:uLnTx/>
                <a:uFillTx/>
                <a:latin typeface="Graphit"/>
                <a:ea typeface="+mn-ea"/>
              </a:rPr>
              <a:t>Shwan</a:t>
            </a:r>
            <a:endParaRPr kumimoji="0" lang="en-US" sz="1400" b="1" i="0" u="none" strike="noStrike" kern="1200" cap="none" spc="0" normalizeH="0" baseline="0" noProof="0" dirty="0">
              <a:ln>
                <a:noFill/>
              </a:ln>
              <a:solidFill>
                <a:schemeClr val="bg1"/>
              </a:solidFill>
              <a:effectLst/>
              <a:uLnTx/>
              <a:uFillTx/>
              <a:latin typeface="Graphit"/>
              <a:ea typeface="+mn-ea"/>
            </a:endParaRPr>
          </a:p>
        </p:txBody>
      </p:sp>
      <p:pic>
        <p:nvPicPr>
          <p:cNvPr id="72" name="Graphic 71">
            <a:extLst>
              <a:ext uri="{FF2B5EF4-FFF2-40B4-BE49-F238E27FC236}">
                <a16:creationId xmlns:a16="http://schemas.microsoft.com/office/drawing/2014/main" id="{1FFF7735-4B86-E3D8-8D85-9E4E1C51BD3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42834" y="640234"/>
            <a:ext cx="1715355" cy="529742"/>
          </a:xfrm>
          <a:prstGeom prst="rect">
            <a:avLst/>
          </a:prstGeom>
        </p:spPr>
      </p:pic>
      <p:sp>
        <p:nvSpPr>
          <p:cNvPr id="2" name="Rectangle: Rounded Corners 1">
            <a:extLst>
              <a:ext uri="{FF2B5EF4-FFF2-40B4-BE49-F238E27FC236}">
                <a16:creationId xmlns:a16="http://schemas.microsoft.com/office/drawing/2014/main" id="{7B966786-7DC1-2C93-E64B-A7D012055CB1}"/>
              </a:ext>
            </a:extLst>
          </p:cNvPr>
          <p:cNvSpPr/>
          <p:nvPr/>
        </p:nvSpPr>
        <p:spPr>
          <a:xfrm>
            <a:off x="609596" y="3508114"/>
            <a:ext cx="4538874" cy="1879702"/>
          </a:xfrm>
          <a:prstGeom prst="roundRect">
            <a:avLst>
              <a:gd name="adj" fmla="val 0"/>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91440" bIns="0" rtlCol="0" anchor="t"/>
          <a:lstStyle/>
          <a:p>
            <a:pPr marL="171450" marR="0" lvl="0" indent="-171450" algn="r" defTabSz="914400" rtl="1" eaLnBrk="1" fontAlgn="auto" latinLnBrk="0" hangingPunct="1">
              <a:lnSpc>
                <a:spcPct val="150000"/>
              </a:lnSpc>
              <a:spcBef>
                <a:spcPts val="0"/>
              </a:spcBef>
              <a:spcAft>
                <a:spcPts val="0"/>
              </a:spcAft>
              <a:buClr>
                <a:schemeClr val="accent3"/>
              </a:buClr>
              <a:buSzTx/>
              <a:buFont typeface="Arial" panose="020B0604020202020204" pitchFamily="34" charset="0"/>
              <a:buChar char="•"/>
              <a:tabLst/>
              <a:defRPr/>
            </a:pPr>
            <a:r>
              <a:rPr kumimoji="0" lang="ar-SA" sz="1200" b="0" i="0" u="none" strike="noStrike" kern="1200" cap="none" spc="0" normalizeH="0" baseline="0" noProof="0" dirty="0">
                <a:ln>
                  <a:noFill/>
                </a:ln>
                <a:solidFill>
                  <a:srgbClr val="12171B"/>
                </a:solidFill>
                <a:effectLst/>
                <a:uLnTx/>
                <a:uFillTx/>
                <a:latin typeface="Graphit"/>
                <a:ea typeface="+mn-ea"/>
              </a:rPr>
              <a:t>توريد وتنفيذ الأعمال الكهربائية وأنظمة التكييف والتهوية</a:t>
            </a:r>
          </a:p>
          <a:p>
            <a:pPr marL="171450" marR="0" lvl="0" indent="-171450" algn="r" defTabSz="914400" rtl="1" eaLnBrk="1" fontAlgn="auto" latinLnBrk="0" hangingPunct="1">
              <a:lnSpc>
                <a:spcPct val="150000"/>
              </a:lnSpc>
              <a:spcBef>
                <a:spcPts val="0"/>
              </a:spcBef>
              <a:spcAft>
                <a:spcPts val="0"/>
              </a:spcAft>
              <a:buClr>
                <a:schemeClr val="accent3"/>
              </a:buClr>
              <a:buSzTx/>
              <a:buFont typeface="Arial" panose="020B0604020202020204" pitchFamily="34" charset="0"/>
              <a:buChar char="•"/>
              <a:tabLst/>
              <a:defRPr/>
            </a:pPr>
            <a:r>
              <a:rPr kumimoji="0" lang="ar-SA" sz="1200" b="0" i="0" u="none" strike="noStrike" kern="1200" cap="none" spc="0" normalizeH="0" baseline="0" noProof="0" dirty="0">
                <a:ln>
                  <a:noFill/>
                </a:ln>
                <a:solidFill>
                  <a:srgbClr val="12171B"/>
                </a:solidFill>
                <a:effectLst/>
                <a:uLnTx/>
                <a:uFillTx/>
                <a:latin typeface="Graphit"/>
                <a:ea typeface="+mn-ea"/>
              </a:rPr>
              <a:t>توريد وتنفيذ أنظمة مكافحة الحريق والسلامة</a:t>
            </a:r>
          </a:p>
          <a:p>
            <a:pPr marL="171450" marR="0" lvl="0" indent="-171450" algn="r" defTabSz="914400" rtl="1" eaLnBrk="1" fontAlgn="auto" latinLnBrk="0" hangingPunct="1">
              <a:lnSpc>
                <a:spcPct val="150000"/>
              </a:lnSpc>
              <a:spcBef>
                <a:spcPts val="0"/>
              </a:spcBef>
              <a:spcAft>
                <a:spcPts val="0"/>
              </a:spcAft>
              <a:buClr>
                <a:schemeClr val="accent3"/>
              </a:buClr>
              <a:buSzTx/>
              <a:buFont typeface="Arial" panose="020B0604020202020204" pitchFamily="34" charset="0"/>
              <a:buChar char="•"/>
              <a:tabLst/>
              <a:defRPr/>
            </a:pPr>
            <a:r>
              <a:rPr kumimoji="0" lang="ar-SA" sz="1200" b="0" i="0" u="none" strike="noStrike" kern="1200" cap="none" spc="0" normalizeH="0" baseline="0" noProof="0" dirty="0">
                <a:ln>
                  <a:noFill/>
                </a:ln>
                <a:solidFill>
                  <a:srgbClr val="12171B"/>
                </a:solidFill>
                <a:effectLst/>
                <a:uLnTx/>
                <a:uFillTx/>
                <a:latin typeface="Graphit"/>
                <a:ea typeface="+mn-ea"/>
              </a:rPr>
              <a:t>توريد وتركيب تجهيزات المطابخ وتنفيذ أعمال الدهانات</a:t>
            </a:r>
          </a:p>
          <a:p>
            <a:pPr marL="171450" marR="0" lvl="0" indent="-171450" algn="r" defTabSz="914400" rtl="1" eaLnBrk="1" fontAlgn="auto" latinLnBrk="0" hangingPunct="1">
              <a:lnSpc>
                <a:spcPct val="150000"/>
              </a:lnSpc>
              <a:spcBef>
                <a:spcPts val="0"/>
              </a:spcBef>
              <a:spcAft>
                <a:spcPts val="0"/>
              </a:spcAft>
              <a:buClr>
                <a:schemeClr val="accent3"/>
              </a:buClr>
              <a:buSzTx/>
              <a:buFont typeface="Arial" panose="020B0604020202020204" pitchFamily="34" charset="0"/>
              <a:buChar char="•"/>
              <a:tabLst/>
              <a:defRPr/>
            </a:pPr>
            <a:r>
              <a:rPr kumimoji="0" lang="ar-SA" sz="1200" b="0" i="0" u="none" strike="noStrike" kern="1200" cap="none" spc="0" normalizeH="0" baseline="0" noProof="0" dirty="0">
                <a:ln>
                  <a:noFill/>
                </a:ln>
                <a:solidFill>
                  <a:srgbClr val="12171B"/>
                </a:solidFill>
                <a:effectLst/>
                <a:uLnTx/>
                <a:uFillTx/>
                <a:latin typeface="Graphit"/>
                <a:ea typeface="+mn-ea"/>
              </a:rPr>
              <a:t>توريد وتنفيذ الأعمال الخارجية وتنسيق الموقع</a:t>
            </a:r>
          </a:p>
          <a:p>
            <a:pPr marL="171450" marR="0" lvl="0" indent="-171450" algn="r" defTabSz="914400" rtl="1" eaLnBrk="1" fontAlgn="auto" latinLnBrk="0" hangingPunct="1">
              <a:lnSpc>
                <a:spcPct val="150000"/>
              </a:lnSpc>
              <a:spcBef>
                <a:spcPts val="0"/>
              </a:spcBef>
              <a:spcAft>
                <a:spcPts val="0"/>
              </a:spcAft>
              <a:buClr>
                <a:schemeClr val="accent3"/>
              </a:buClr>
              <a:buSzTx/>
              <a:buFont typeface="Arial" panose="020B0604020202020204" pitchFamily="34" charset="0"/>
              <a:buChar char="•"/>
              <a:tabLst/>
              <a:defRPr/>
            </a:pPr>
            <a:r>
              <a:rPr kumimoji="0" lang="ar-SA" sz="1200" b="0" i="0" u="none" strike="noStrike" kern="1200" cap="none" spc="0" normalizeH="0" baseline="0" noProof="0" dirty="0">
                <a:ln>
                  <a:noFill/>
                </a:ln>
                <a:solidFill>
                  <a:srgbClr val="12171B"/>
                </a:solidFill>
                <a:effectLst/>
                <a:uLnTx/>
                <a:uFillTx/>
                <a:latin typeface="Graphit"/>
                <a:ea typeface="+mn-ea"/>
              </a:rPr>
              <a:t>توريد وتنفيذ أنظمة التيار الخفيف، بما يشمل الاختبارات والتشغيل والتسليم</a:t>
            </a:r>
          </a:p>
        </p:txBody>
      </p:sp>
      <p:pic>
        <p:nvPicPr>
          <p:cNvPr id="5" name="Picture 4">
            <a:extLst>
              <a:ext uri="{FF2B5EF4-FFF2-40B4-BE49-F238E27FC236}">
                <a16:creationId xmlns:a16="http://schemas.microsoft.com/office/drawing/2014/main" id="{B5227F3B-5761-9542-1E9E-6BC46060349D}"/>
              </a:ext>
            </a:extLst>
          </p:cNvPr>
          <p:cNvPicPr>
            <a:picLocks noChangeAspect="1"/>
          </p:cNvPicPr>
          <p:nvPr/>
        </p:nvPicPr>
        <p:blipFill>
          <a:blip r:embed="rId4">
            <a:extLst>
              <a:ext uri="{28A0092B-C50C-407E-A947-70E740481C1C}">
                <a14:useLocalDpi xmlns:a14="http://schemas.microsoft.com/office/drawing/2010/main" val="0"/>
              </a:ext>
            </a:extLst>
          </a:blip>
          <a:srcRect l="29158" t="12765" r="28592" b="18756"/>
          <a:stretch/>
        </p:blipFill>
        <p:spPr>
          <a:xfrm>
            <a:off x="10098490" y="2187115"/>
            <a:ext cx="762884" cy="989180"/>
          </a:xfrm>
          <a:prstGeom prst="rect">
            <a:avLst/>
          </a:prstGeom>
        </p:spPr>
      </p:pic>
    </p:spTree>
    <p:extLst>
      <p:ext uri="{BB962C8B-B14F-4D97-AF65-F5344CB8AC3E}">
        <p14:creationId xmlns:p14="http://schemas.microsoft.com/office/powerpoint/2010/main" val="19106471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25AA86A-5B32-A752-FDC4-027792040D6F}"/>
              </a:ext>
            </a:extLst>
          </p:cNvPr>
          <p:cNvSpPr/>
          <p:nvPr/>
        </p:nvSpPr>
        <p:spPr>
          <a:xfrm>
            <a:off x="0" y="0"/>
            <a:ext cx="12192000" cy="6846365"/>
          </a:xfrm>
          <a:prstGeom prst="rect">
            <a:avLst/>
          </a:prstGeom>
          <a:solidFill>
            <a:schemeClr val="accent6">
              <a:alpha val="3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raphit"/>
              <a:ea typeface="+mn-ea"/>
            </a:endParaRPr>
          </a:p>
        </p:txBody>
      </p:sp>
      <p:grpSp>
        <p:nvGrpSpPr>
          <p:cNvPr id="4" name="Group 3">
            <a:extLst>
              <a:ext uri="{FF2B5EF4-FFF2-40B4-BE49-F238E27FC236}">
                <a16:creationId xmlns:a16="http://schemas.microsoft.com/office/drawing/2014/main" id="{915B6CAE-955D-F50C-E473-1575FE893EF3}"/>
              </a:ext>
            </a:extLst>
          </p:cNvPr>
          <p:cNvGrpSpPr/>
          <p:nvPr/>
        </p:nvGrpSpPr>
        <p:grpSpPr>
          <a:xfrm>
            <a:off x="0" y="0"/>
            <a:ext cx="6096001" cy="6858000"/>
            <a:chOff x="6096000" y="0"/>
            <a:chExt cx="6096001" cy="6858000"/>
          </a:xfrm>
        </p:grpSpPr>
        <p:pic>
          <p:nvPicPr>
            <p:cNvPr id="5" name="Picture 4">
              <a:extLst>
                <a:ext uri="{FF2B5EF4-FFF2-40B4-BE49-F238E27FC236}">
                  <a16:creationId xmlns:a16="http://schemas.microsoft.com/office/drawing/2014/main" id="{E0B2562B-9B57-2C27-2590-C314042DC697}"/>
                </a:ext>
              </a:extLst>
            </p:cNvPr>
            <p:cNvPicPr>
              <a:picLocks noChangeAspect="1"/>
            </p:cNvPicPr>
            <p:nvPr/>
          </p:nvPicPr>
          <p:blipFill>
            <a:blip r:embed="rId2">
              <a:duotone>
                <a:prstClr val="black"/>
                <a:schemeClr val="accent2">
                  <a:tint val="45000"/>
                  <a:satMod val="400000"/>
                </a:schemeClr>
              </a:duotone>
            </a:blip>
            <a:srcRect l="13282" t="122" r="36957" b="1"/>
            <a:stretch/>
          </p:blipFill>
          <p:spPr>
            <a:xfrm>
              <a:off x="6096001" y="0"/>
              <a:ext cx="6096000" cy="6858000"/>
            </a:xfrm>
            <a:prstGeom prst="rect">
              <a:avLst/>
            </a:prstGeom>
          </p:spPr>
        </p:pic>
        <p:sp>
          <p:nvSpPr>
            <p:cNvPr id="6" name="object 3">
              <a:extLst>
                <a:ext uri="{FF2B5EF4-FFF2-40B4-BE49-F238E27FC236}">
                  <a16:creationId xmlns:a16="http://schemas.microsoft.com/office/drawing/2014/main" id="{3901F9B3-CAF4-8A93-6A54-B6D3C0B05F01}"/>
                </a:ext>
              </a:extLst>
            </p:cNvPr>
            <p:cNvSpPr/>
            <p:nvPr/>
          </p:nvSpPr>
          <p:spPr>
            <a:xfrm>
              <a:off x="6096000" y="2684585"/>
              <a:ext cx="6094476" cy="4173415"/>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Graphit"/>
                <a:ea typeface="+mn-ea"/>
              </a:endParaRPr>
            </a:p>
          </p:txBody>
        </p:sp>
      </p:grpSp>
      <p:pic>
        <p:nvPicPr>
          <p:cNvPr id="7" name="Graphic 6">
            <a:extLst>
              <a:ext uri="{FF2B5EF4-FFF2-40B4-BE49-F238E27FC236}">
                <a16:creationId xmlns:a16="http://schemas.microsoft.com/office/drawing/2014/main" id="{6943E2BA-65AC-56C3-0AE7-0BC7CE0A6BC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42834" y="640234"/>
            <a:ext cx="1715355" cy="529742"/>
          </a:xfrm>
          <a:prstGeom prst="rect">
            <a:avLst/>
          </a:prstGeom>
        </p:spPr>
      </p:pic>
      <p:cxnSp>
        <p:nvCxnSpPr>
          <p:cNvPr id="9" name="Straight Connector 8">
            <a:extLst>
              <a:ext uri="{FF2B5EF4-FFF2-40B4-BE49-F238E27FC236}">
                <a16:creationId xmlns:a16="http://schemas.microsoft.com/office/drawing/2014/main" id="{DA34A2DB-DD35-DA27-BE70-C3F816FC6D99}"/>
              </a:ext>
            </a:extLst>
          </p:cNvPr>
          <p:cNvCxnSpPr/>
          <p:nvPr/>
        </p:nvCxnSpPr>
        <p:spPr>
          <a:xfrm>
            <a:off x="609600" y="6211957"/>
            <a:ext cx="10621617"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CCF21CF6-7B82-6958-6D43-CFA86A45C383}"/>
              </a:ext>
            </a:extLst>
          </p:cNvPr>
          <p:cNvSpPr txBox="1"/>
          <p:nvPr/>
        </p:nvSpPr>
        <p:spPr>
          <a:xfrm>
            <a:off x="5649607" y="1377157"/>
            <a:ext cx="5581610" cy="1785104"/>
          </a:xfrm>
          <a:prstGeom prst="rect">
            <a:avLst/>
          </a:prstGeom>
          <a:noFill/>
        </p:spPr>
        <p:txBody>
          <a:bodyPr wrap="square" rtlCol="0">
            <a:spAutoFit/>
          </a:bodyPr>
          <a:lstStyle>
            <a:defPPr>
              <a:defRPr lang="en-US"/>
            </a:defPPr>
            <a:lvl1pPr>
              <a:lnSpc>
                <a:spcPts val="6600"/>
              </a:lnSpc>
              <a:defRPr sz="6600" b="1">
                <a:solidFill>
                  <a:schemeClr val="accent5">
                    <a:alpha val="50000"/>
                  </a:schemeClr>
                </a:solidFill>
                <a:latin typeface="+mj-lt"/>
              </a:defRPr>
            </a:lvl1pPr>
          </a:lstStyle>
          <a:p>
            <a:pPr algn="r" rtl="1"/>
            <a:r>
              <a:rPr lang="ar-SA" dirty="0">
                <a:latin typeface="Alexandria" pitchFamily="2" charset="-78"/>
                <a:cs typeface="Alexandria" pitchFamily="2" charset="-78"/>
              </a:rPr>
              <a:t>نقاط قوتنا </a:t>
            </a:r>
          </a:p>
          <a:p>
            <a:pPr algn="r" rtl="1"/>
            <a:r>
              <a:rPr lang="ar-SA" dirty="0">
                <a:latin typeface="Alexandria" pitchFamily="2" charset="-78"/>
                <a:cs typeface="Alexandria" pitchFamily="2" charset="-78"/>
              </a:rPr>
              <a:t>الاساسية</a:t>
            </a:r>
          </a:p>
        </p:txBody>
      </p:sp>
      <p:sp>
        <p:nvSpPr>
          <p:cNvPr id="11" name="TextBox 10">
            <a:extLst>
              <a:ext uri="{FF2B5EF4-FFF2-40B4-BE49-F238E27FC236}">
                <a16:creationId xmlns:a16="http://schemas.microsoft.com/office/drawing/2014/main" id="{9D4F8EBF-A0DC-AD75-3A52-6B2F01E554DD}"/>
              </a:ext>
            </a:extLst>
          </p:cNvPr>
          <p:cNvSpPr txBox="1"/>
          <p:nvPr/>
        </p:nvSpPr>
        <p:spPr>
          <a:xfrm>
            <a:off x="6519133" y="3207348"/>
            <a:ext cx="4712083" cy="2831096"/>
          </a:xfrm>
          <a:prstGeom prst="rect">
            <a:avLst/>
          </a:prstGeom>
          <a:noFill/>
        </p:spPr>
        <p:txBody>
          <a:bodyPr wrap="square" rtlCol="0">
            <a:spAutoFit/>
          </a:bodyPr>
          <a:lstStyle/>
          <a:p>
            <a:pPr marL="171450" indent="-171450" algn="r" rtl="1">
              <a:lnSpc>
                <a:spcPct val="150000"/>
              </a:lnSpc>
              <a:buClr>
                <a:schemeClr val="accent3"/>
              </a:buClr>
              <a:buFont typeface="Arial" panose="020B0604020202020204" pitchFamily="34" charset="0"/>
              <a:buChar char="•"/>
            </a:pPr>
            <a:r>
              <a:rPr lang="ar-SA" sz="1200" dirty="0">
                <a:solidFill>
                  <a:schemeClr val="accent1"/>
                </a:solidFill>
                <a:latin typeface="Alexandria" pitchFamily="2" charset="-78"/>
                <a:cs typeface="Alexandria" pitchFamily="2" charset="-78"/>
              </a:rPr>
              <a:t>تكمن قوتنا الرئيسية في قدرتنا على الجمع بين تنفيذ الخدمات وتوريد المواد ضمن نطاق عمل متكامل.</a:t>
            </a:r>
            <a:endParaRPr lang="en-US" sz="1200" dirty="0">
              <a:solidFill>
                <a:schemeClr val="accent1"/>
              </a:solidFill>
              <a:latin typeface="Alexandria" pitchFamily="2" charset="-78"/>
              <a:cs typeface="Alexandria" pitchFamily="2" charset="-78"/>
            </a:endParaRPr>
          </a:p>
          <a:p>
            <a:pPr marL="171450" indent="-171450" algn="r" rtl="1">
              <a:lnSpc>
                <a:spcPct val="150000"/>
              </a:lnSpc>
              <a:buClr>
                <a:schemeClr val="accent3"/>
              </a:buClr>
              <a:buFont typeface="Arial" panose="020B0604020202020204" pitchFamily="34" charset="0"/>
              <a:buChar char="•"/>
            </a:pPr>
            <a:endParaRPr lang="ar-SA" sz="1200" dirty="0">
              <a:solidFill>
                <a:schemeClr val="accent1"/>
              </a:solidFill>
              <a:latin typeface="Alexandria" pitchFamily="2" charset="-78"/>
              <a:cs typeface="Alexandria" pitchFamily="2" charset="-78"/>
            </a:endParaRPr>
          </a:p>
          <a:p>
            <a:pPr marL="171450" indent="-171450" algn="r" rtl="1">
              <a:lnSpc>
                <a:spcPct val="150000"/>
              </a:lnSpc>
              <a:buClr>
                <a:schemeClr val="accent3"/>
              </a:buClr>
              <a:buFont typeface="Arial" panose="020B0604020202020204" pitchFamily="34" charset="0"/>
              <a:buChar char="•"/>
            </a:pPr>
            <a:r>
              <a:rPr lang="ar-SA" sz="1200" dirty="0">
                <a:solidFill>
                  <a:schemeClr val="accent1"/>
                </a:solidFill>
                <a:latin typeface="Alexandria" pitchFamily="2" charset="-78"/>
                <a:cs typeface="Alexandria" pitchFamily="2" charset="-78"/>
              </a:rPr>
              <a:t>يمنحنا هذا النهج قدرة أفضل على إدارة الجداول الزمنية والتكاليف والجودة، كما يحد من تحديات التنسيق ويسهم في تسريع اتخاذ القرارات.</a:t>
            </a:r>
            <a:endParaRPr lang="en-US" sz="1200" dirty="0">
              <a:solidFill>
                <a:schemeClr val="accent1"/>
              </a:solidFill>
              <a:latin typeface="Alexandria" pitchFamily="2" charset="-78"/>
              <a:cs typeface="Alexandria" pitchFamily="2" charset="-78"/>
            </a:endParaRPr>
          </a:p>
          <a:p>
            <a:pPr marL="171450" indent="-171450" algn="r" rtl="1">
              <a:lnSpc>
                <a:spcPct val="150000"/>
              </a:lnSpc>
              <a:buClr>
                <a:schemeClr val="accent3"/>
              </a:buClr>
              <a:buFont typeface="Arial" panose="020B0604020202020204" pitchFamily="34" charset="0"/>
              <a:buChar char="•"/>
            </a:pPr>
            <a:endParaRPr lang="ar-SA" sz="1200" dirty="0">
              <a:solidFill>
                <a:schemeClr val="accent1"/>
              </a:solidFill>
              <a:latin typeface="Alexandria" pitchFamily="2" charset="-78"/>
              <a:cs typeface="Alexandria" pitchFamily="2" charset="-78"/>
            </a:endParaRPr>
          </a:p>
          <a:p>
            <a:pPr marL="171450" indent="-171450" algn="r" rtl="1">
              <a:lnSpc>
                <a:spcPct val="150000"/>
              </a:lnSpc>
              <a:buClr>
                <a:schemeClr val="accent3"/>
              </a:buClr>
              <a:buFont typeface="Arial" panose="020B0604020202020204" pitchFamily="34" charset="0"/>
              <a:buChar char="•"/>
            </a:pPr>
            <a:r>
              <a:rPr lang="ar-SA" sz="1200" dirty="0">
                <a:solidFill>
                  <a:schemeClr val="accent1"/>
                </a:solidFill>
                <a:latin typeface="Alexandria" pitchFamily="2" charset="-78"/>
                <a:cs typeface="Alexandria" pitchFamily="2" charset="-78"/>
              </a:rPr>
              <a:t>كما نتمتع بالمرونة في تجهيز الموارد وتوسيع نطاق العمل وفق حجم المشروع ومتطلباته، مما يمكّننا من خدمة المشاريع بمختلف أحجامها.</a:t>
            </a:r>
          </a:p>
        </p:txBody>
      </p:sp>
    </p:spTree>
    <p:extLst>
      <p:ext uri="{BB962C8B-B14F-4D97-AF65-F5344CB8AC3E}">
        <p14:creationId xmlns:p14="http://schemas.microsoft.com/office/powerpoint/2010/main" val="42565255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25AA86A-5B32-A752-FDC4-027792040D6F}"/>
              </a:ext>
            </a:extLst>
          </p:cNvPr>
          <p:cNvSpPr/>
          <p:nvPr/>
        </p:nvSpPr>
        <p:spPr>
          <a:xfrm flipH="1">
            <a:off x="-1" y="0"/>
            <a:ext cx="12192000" cy="6846365"/>
          </a:xfrm>
          <a:prstGeom prst="rect">
            <a:avLst/>
          </a:prstGeom>
          <a:solidFill>
            <a:schemeClr val="accent6">
              <a:alpha val="3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raphit"/>
              <a:ea typeface="+mn-ea"/>
            </a:endParaRPr>
          </a:p>
        </p:txBody>
      </p:sp>
      <p:sp>
        <p:nvSpPr>
          <p:cNvPr id="68" name="Rectangle: Rounded Corners 67">
            <a:extLst>
              <a:ext uri="{FF2B5EF4-FFF2-40B4-BE49-F238E27FC236}">
                <a16:creationId xmlns:a16="http://schemas.microsoft.com/office/drawing/2014/main" id="{FEE35D30-4B8A-4883-FC0B-F6A7368B6677}"/>
              </a:ext>
            </a:extLst>
          </p:cNvPr>
          <p:cNvSpPr/>
          <p:nvPr/>
        </p:nvSpPr>
        <p:spPr>
          <a:xfrm>
            <a:off x="9377464" y="2077694"/>
            <a:ext cx="2204935" cy="1208023"/>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DA34A2DB-DD35-DA27-BE70-C3F816FC6D99}"/>
              </a:ext>
            </a:extLst>
          </p:cNvPr>
          <p:cNvCxnSpPr/>
          <p:nvPr/>
        </p:nvCxnSpPr>
        <p:spPr>
          <a:xfrm>
            <a:off x="609600" y="6211957"/>
            <a:ext cx="10621617"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48A2BF2A-BCC9-7E1B-D018-F21CA1662E23}"/>
              </a:ext>
            </a:extLst>
          </p:cNvPr>
          <p:cNvSpPr txBox="1"/>
          <p:nvPr/>
        </p:nvSpPr>
        <p:spPr>
          <a:xfrm>
            <a:off x="6000790" y="618118"/>
            <a:ext cx="5581610" cy="523220"/>
          </a:xfrm>
          <a:prstGeom prst="rect">
            <a:avLst/>
          </a:prstGeom>
          <a:noFill/>
        </p:spPr>
        <p:txBody>
          <a:bodyPr wrap="square" rtlCol="0">
            <a:spAutoFit/>
          </a:bodyPr>
          <a:lstStyle>
            <a:defPPr>
              <a:defRPr lang="en-US"/>
            </a:defPPr>
            <a:lvl1pPr>
              <a:lnSpc>
                <a:spcPts val="6600"/>
              </a:lnSpc>
              <a:defRPr sz="6600" b="1">
                <a:solidFill>
                  <a:schemeClr val="accent5">
                    <a:alpha val="50000"/>
                  </a:schemeClr>
                </a:solidFill>
                <a:latin typeface="+mj-lt"/>
              </a:defRPr>
            </a:lvl1pPr>
          </a:lstStyle>
          <a:p>
            <a:pPr algn="r" rtl="1">
              <a:lnSpc>
                <a:spcPct val="100000"/>
              </a:lnSpc>
            </a:pPr>
            <a:r>
              <a:rPr lang="ar-SA" sz="2800" dirty="0">
                <a:solidFill>
                  <a:schemeClr val="tx2">
                    <a:alpha val="76000"/>
                  </a:schemeClr>
                </a:solidFill>
                <a:latin typeface="Alexandria" pitchFamily="2" charset="-78"/>
                <a:cs typeface="Alexandria" pitchFamily="2" charset="-78"/>
              </a:rPr>
              <a:t>لمحة عن بعض مشاريعنا</a:t>
            </a:r>
          </a:p>
        </p:txBody>
      </p:sp>
      <p:sp>
        <p:nvSpPr>
          <p:cNvPr id="10" name="Rectangle: Rounded Corners 9">
            <a:extLst>
              <a:ext uri="{FF2B5EF4-FFF2-40B4-BE49-F238E27FC236}">
                <a16:creationId xmlns:a16="http://schemas.microsoft.com/office/drawing/2014/main" id="{E00BF86B-A205-A86E-7B65-DFE92F80CC0E}"/>
              </a:ext>
            </a:extLst>
          </p:cNvPr>
          <p:cNvSpPr/>
          <p:nvPr/>
        </p:nvSpPr>
        <p:spPr>
          <a:xfrm>
            <a:off x="609596" y="2077695"/>
            <a:ext cx="8670588" cy="1208023"/>
          </a:xfrm>
          <a:prstGeom prst="roundRect">
            <a:avLst>
              <a:gd name="adj" fmla="val 0"/>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91440" bIns="0" rtlCol="0" anchor="t"/>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1200" b="0" i="0" u="none" strike="noStrike" kern="1200" cap="none" spc="0" normalizeH="0" baseline="0" noProof="0" dirty="0">
                <a:ln>
                  <a:noFill/>
                </a:ln>
                <a:solidFill>
                  <a:srgbClr val="12171B"/>
                </a:solidFill>
                <a:effectLst/>
                <a:uLnTx/>
                <a:uFillTx/>
                <a:latin typeface="Graphit"/>
                <a:ea typeface="+mn-ea"/>
              </a:rPr>
              <a:t>يهدف المشروع إلى تجديد وتطوير العقار السكني القائم بشكل متكامل، وتحويله من طابعه القديم إلى مسكن حديث ومريح وعملي. وتشمل الأعمال تطوير الجوانب المدنية والكهربائية والصحية وأنظمة التكييف، إلى جانب تنسيق الموقع والتشطيبات الداخلية وأعمال التصميم، بما يسهم في رفع جودة العقار وكفاءته وتحسين مظهره وقيمته.</a:t>
            </a:r>
          </a:p>
        </p:txBody>
      </p:sp>
      <p:sp>
        <p:nvSpPr>
          <p:cNvPr id="17" name="TextBox 16">
            <a:extLst>
              <a:ext uri="{FF2B5EF4-FFF2-40B4-BE49-F238E27FC236}">
                <a16:creationId xmlns:a16="http://schemas.microsoft.com/office/drawing/2014/main" id="{3432F637-5A1B-B5B3-B748-47637D148DA5}"/>
              </a:ext>
            </a:extLst>
          </p:cNvPr>
          <p:cNvSpPr txBox="1"/>
          <p:nvPr/>
        </p:nvSpPr>
        <p:spPr>
          <a:xfrm>
            <a:off x="609598" y="1539474"/>
            <a:ext cx="8670589" cy="425245"/>
          </a:xfrm>
          <a:prstGeom prst="roundRect">
            <a:avLst>
              <a:gd name="adj" fmla="val 0"/>
            </a:avLst>
          </a:prstGeom>
          <a:solidFill>
            <a:schemeClr val="accent5"/>
          </a:solidFill>
        </p:spPr>
        <p:txBody>
          <a:bodyPr wrap="square" bIns="91440" rtlCol="0" anchor="ctr">
            <a:spAutoFit/>
          </a:bodyPr>
          <a:lstStyle/>
          <a:p>
            <a:pPr marL="0" marR="0" lvl="0" indent="0" algn="r" defTabSz="914400" rtl="0" eaLnBrk="1" fontAlgn="auto" latinLnBrk="0" hangingPunct="1">
              <a:lnSpc>
                <a:spcPct val="150000"/>
              </a:lnSpc>
              <a:spcBef>
                <a:spcPts val="0"/>
              </a:spcBef>
              <a:spcAft>
                <a:spcPts val="0"/>
              </a:spcAft>
              <a:buClr>
                <a:srgbClr val="5890FD"/>
              </a:buClr>
              <a:buSzTx/>
              <a:buFontTx/>
              <a:buNone/>
              <a:tabLst/>
              <a:defRPr/>
            </a:pPr>
            <a:r>
              <a:rPr kumimoji="0" lang="ar-SA" sz="1400" b="1" i="0" u="none" strike="noStrike" kern="1200" cap="none" spc="0" normalizeH="0" baseline="0" noProof="0" dirty="0">
                <a:ln>
                  <a:noFill/>
                </a:ln>
                <a:solidFill>
                  <a:schemeClr val="accent1"/>
                </a:solidFill>
                <a:effectLst/>
                <a:uLnTx/>
                <a:uFillTx/>
                <a:latin typeface="Graphit"/>
                <a:ea typeface="+mn-ea"/>
              </a:rPr>
              <a:t>مشروع تجديد وتطوير عقار سكني</a:t>
            </a:r>
          </a:p>
        </p:txBody>
      </p:sp>
      <p:sp>
        <p:nvSpPr>
          <p:cNvPr id="33" name="Rectangle: Rounded Corners 32">
            <a:extLst>
              <a:ext uri="{FF2B5EF4-FFF2-40B4-BE49-F238E27FC236}">
                <a16:creationId xmlns:a16="http://schemas.microsoft.com/office/drawing/2014/main" id="{999922E0-7226-6E4B-3FE3-B23D1A020263}"/>
              </a:ext>
            </a:extLst>
          </p:cNvPr>
          <p:cNvSpPr/>
          <p:nvPr/>
        </p:nvSpPr>
        <p:spPr>
          <a:xfrm>
            <a:off x="6096000" y="3508114"/>
            <a:ext cx="4526602" cy="1879702"/>
          </a:xfrm>
          <a:prstGeom prst="roundRect">
            <a:avLst>
              <a:gd name="adj" fmla="val 0"/>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91440" bIns="0" rtlCol="0" anchor="t"/>
          <a:lstStyle/>
          <a:p>
            <a:pPr marL="171450" marR="0" lvl="0" indent="-171450" algn="r" defTabSz="914400" rtl="1" eaLnBrk="1" fontAlgn="auto" latinLnBrk="0" hangingPunct="1">
              <a:lnSpc>
                <a:spcPct val="150000"/>
              </a:lnSpc>
              <a:spcBef>
                <a:spcPts val="0"/>
              </a:spcBef>
              <a:spcAft>
                <a:spcPts val="0"/>
              </a:spcAft>
              <a:buClr>
                <a:schemeClr val="accent3"/>
              </a:buClr>
              <a:buSzTx/>
              <a:buFont typeface="Arial" panose="020B0604020202020204" pitchFamily="34" charset="0"/>
              <a:buChar char="•"/>
              <a:tabLst/>
              <a:defRPr/>
            </a:pPr>
            <a:r>
              <a:rPr kumimoji="0" lang="ar-SA" sz="1200" b="0" i="0" u="none" strike="noStrike" kern="1200" cap="none" spc="0" normalizeH="0" baseline="0" noProof="0" dirty="0">
                <a:ln>
                  <a:noFill/>
                </a:ln>
                <a:solidFill>
                  <a:srgbClr val="12171B"/>
                </a:solidFill>
                <a:effectLst/>
                <a:uLnTx/>
                <a:uFillTx/>
                <a:latin typeface="Graphit"/>
                <a:ea typeface="+mn-ea"/>
              </a:rPr>
              <a:t>توريد وتنفيذ الأعمال المدنية والمعمارية</a:t>
            </a:r>
          </a:p>
          <a:p>
            <a:pPr marL="171450" marR="0" lvl="0" indent="-171450" algn="r" defTabSz="914400" rtl="1" eaLnBrk="1" fontAlgn="auto" latinLnBrk="0" hangingPunct="1">
              <a:lnSpc>
                <a:spcPct val="150000"/>
              </a:lnSpc>
              <a:spcBef>
                <a:spcPts val="0"/>
              </a:spcBef>
              <a:spcAft>
                <a:spcPts val="0"/>
              </a:spcAft>
              <a:buClr>
                <a:schemeClr val="accent3"/>
              </a:buClr>
              <a:buSzTx/>
              <a:buFont typeface="Arial" panose="020B0604020202020204" pitchFamily="34" charset="0"/>
              <a:buChar char="•"/>
              <a:tabLst/>
              <a:defRPr/>
            </a:pPr>
            <a:r>
              <a:rPr kumimoji="0" lang="ar-SA" sz="1200" b="0" i="0" u="none" strike="noStrike" kern="1200" cap="none" spc="0" normalizeH="0" baseline="0" noProof="0" dirty="0">
                <a:ln>
                  <a:noFill/>
                </a:ln>
                <a:solidFill>
                  <a:srgbClr val="12171B"/>
                </a:solidFill>
                <a:effectLst/>
                <a:uLnTx/>
                <a:uFillTx/>
                <a:latin typeface="Graphit"/>
                <a:ea typeface="+mn-ea"/>
              </a:rPr>
              <a:t>توريد وتنفيذ الأعمال الكهربائية</a:t>
            </a:r>
          </a:p>
          <a:p>
            <a:pPr marL="171450" marR="0" lvl="0" indent="-171450" algn="r" defTabSz="914400" rtl="1" eaLnBrk="1" fontAlgn="auto" latinLnBrk="0" hangingPunct="1">
              <a:lnSpc>
                <a:spcPct val="150000"/>
              </a:lnSpc>
              <a:spcBef>
                <a:spcPts val="0"/>
              </a:spcBef>
              <a:spcAft>
                <a:spcPts val="0"/>
              </a:spcAft>
              <a:buClr>
                <a:schemeClr val="accent3"/>
              </a:buClr>
              <a:buSzTx/>
              <a:buFont typeface="Arial" panose="020B0604020202020204" pitchFamily="34" charset="0"/>
              <a:buChar char="•"/>
              <a:tabLst/>
              <a:defRPr/>
            </a:pPr>
            <a:r>
              <a:rPr kumimoji="0" lang="ar-SA" sz="1200" b="0" i="0" u="none" strike="noStrike" kern="1200" cap="none" spc="0" normalizeH="0" baseline="0" noProof="0" dirty="0">
                <a:ln>
                  <a:noFill/>
                </a:ln>
                <a:solidFill>
                  <a:srgbClr val="12171B"/>
                </a:solidFill>
                <a:effectLst/>
                <a:uLnTx/>
                <a:uFillTx/>
                <a:latin typeface="Graphit"/>
                <a:ea typeface="+mn-ea"/>
              </a:rPr>
              <a:t>توريد وتنفيذ أعمال السباكة والأدوات الصحية</a:t>
            </a:r>
          </a:p>
          <a:p>
            <a:pPr marL="171450" marR="0" lvl="0" indent="-171450" algn="r" defTabSz="914400" rtl="1" eaLnBrk="1" fontAlgn="auto" latinLnBrk="0" hangingPunct="1">
              <a:lnSpc>
                <a:spcPct val="150000"/>
              </a:lnSpc>
              <a:spcBef>
                <a:spcPts val="0"/>
              </a:spcBef>
              <a:spcAft>
                <a:spcPts val="0"/>
              </a:spcAft>
              <a:buClr>
                <a:schemeClr val="accent3"/>
              </a:buClr>
              <a:buSzTx/>
              <a:buFont typeface="Arial" panose="020B0604020202020204" pitchFamily="34" charset="0"/>
              <a:buChar char="•"/>
              <a:tabLst/>
              <a:defRPr/>
            </a:pPr>
            <a:r>
              <a:rPr kumimoji="0" lang="ar-SA" sz="1200" b="0" i="0" u="none" strike="noStrike" kern="1200" cap="none" spc="0" normalizeH="0" baseline="0" noProof="0" dirty="0">
                <a:ln>
                  <a:noFill/>
                </a:ln>
                <a:solidFill>
                  <a:srgbClr val="12171B"/>
                </a:solidFill>
                <a:effectLst/>
                <a:uLnTx/>
                <a:uFillTx/>
                <a:latin typeface="Graphit"/>
                <a:ea typeface="+mn-ea"/>
              </a:rPr>
              <a:t>توريد وتركيب أنظمة التكييف</a:t>
            </a:r>
          </a:p>
          <a:p>
            <a:pPr marL="171450" marR="0" lvl="0" indent="-171450" algn="r" defTabSz="914400" rtl="1" eaLnBrk="1" fontAlgn="auto" latinLnBrk="0" hangingPunct="1">
              <a:lnSpc>
                <a:spcPct val="150000"/>
              </a:lnSpc>
              <a:spcBef>
                <a:spcPts val="0"/>
              </a:spcBef>
              <a:spcAft>
                <a:spcPts val="0"/>
              </a:spcAft>
              <a:buClr>
                <a:schemeClr val="accent3"/>
              </a:buClr>
              <a:buSzTx/>
              <a:buFont typeface="Arial" panose="020B0604020202020204" pitchFamily="34" charset="0"/>
              <a:buChar char="•"/>
              <a:tabLst/>
              <a:defRPr/>
            </a:pPr>
            <a:r>
              <a:rPr kumimoji="0" lang="ar-SA" sz="1200" b="0" i="0" u="none" strike="noStrike" kern="1200" cap="none" spc="0" normalizeH="0" baseline="0" noProof="0" dirty="0">
                <a:ln>
                  <a:noFill/>
                </a:ln>
                <a:solidFill>
                  <a:srgbClr val="12171B"/>
                </a:solidFill>
                <a:effectLst/>
                <a:uLnTx/>
                <a:uFillTx/>
                <a:latin typeface="Graphit"/>
                <a:ea typeface="+mn-ea"/>
              </a:rPr>
              <a:t>توريد وتركيب تجهيزات المطبخ</a:t>
            </a:r>
          </a:p>
          <a:p>
            <a:pPr marL="171450" marR="0" lvl="0" indent="-171450" algn="r" defTabSz="914400" rtl="1" eaLnBrk="1" fontAlgn="auto" latinLnBrk="0" hangingPunct="1">
              <a:lnSpc>
                <a:spcPct val="150000"/>
              </a:lnSpc>
              <a:spcBef>
                <a:spcPts val="0"/>
              </a:spcBef>
              <a:spcAft>
                <a:spcPts val="0"/>
              </a:spcAft>
              <a:buClr>
                <a:schemeClr val="accent3"/>
              </a:buClr>
              <a:buSzTx/>
              <a:buFont typeface="Arial" panose="020B0604020202020204" pitchFamily="34" charset="0"/>
              <a:buChar char="•"/>
              <a:tabLst/>
              <a:defRPr/>
            </a:pPr>
            <a:r>
              <a:rPr kumimoji="0" lang="ar-SA" sz="1200" b="0" i="0" u="none" strike="noStrike" kern="1200" cap="none" spc="0" normalizeH="0" baseline="0" noProof="0" dirty="0">
                <a:ln>
                  <a:noFill/>
                </a:ln>
                <a:solidFill>
                  <a:srgbClr val="12171B"/>
                </a:solidFill>
                <a:effectLst/>
                <a:uLnTx/>
                <a:uFillTx/>
                <a:latin typeface="Graphit"/>
                <a:ea typeface="+mn-ea"/>
              </a:rPr>
              <a:t>توريد وتنفيذ أعمال النجارة</a:t>
            </a:r>
          </a:p>
        </p:txBody>
      </p:sp>
      <p:sp>
        <p:nvSpPr>
          <p:cNvPr id="34" name="TextBox 33">
            <a:extLst>
              <a:ext uri="{FF2B5EF4-FFF2-40B4-BE49-F238E27FC236}">
                <a16:creationId xmlns:a16="http://schemas.microsoft.com/office/drawing/2014/main" id="{A5DBA559-9CBA-C27F-15C3-8B2F9A27957C}"/>
              </a:ext>
            </a:extLst>
          </p:cNvPr>
          <p:cNvSpPr txBox="1"/>
          <p:nvPr/>
        </p:nvSpPr>
        <p:spPr>
          <a:xfrm>
            <a:off x="10721503" y="3508113"/>
            <a:ext cx="860895" cy="1879699"/>
          </a:xfrm>
          <a:prstGeom prst="roundRect">
            <a:avLst>
              <a:gd name="adj" fmla="val 0"/>
            </a:avLst>
          </a:prstGeom>
          <a:solidFill>
            <a:schemeClr val="accent1"/>
          </a:solidFill>
        </p:spPr>
        <p:txBody>
          <a:bodyPr wrap="square" bIns="73152" rtlCol="0">
            <a:noAutofit/>
          </a:bodyPr>
          <a:lstStyle/>
          <a:p>
            <a:pPr marL="0" marR="0" lvl="0" indent="0" algn="ctr" defTabSz="914400" rtl="0" eaLnBrk="1" fontAlgn="auto" latinLnBrk="0" hangingPunct="1">
              <a:lnSpc>
                <a:spcPct val="150000"/>
              </a:lnSpc>
              <a:spcBef>
                <a:spcPts val="0"/>
              </a:spcBef>
              <a:spcAft>
                <a:spcPts val="0"/>
              </a:spcAft>
              <a:buClr>
                <a:srgbClr val="5890FD"/>
              </a:buClr>
              <a:buSzTx/>
              <a:buFontTx/>
              <a:buNone/>
              <a:tabLst/>
              <a:defRPr/>
            </a:pPr>
            <a:r>
              <a:rPr kumimoji="0" lang="ar-SA" sz="1400" b="1" i="0" u="none" strike="noStrike" kern="1200" cap="none" spc="0" normalizeH="0" baseline="0" noProof="0" dirty="0">
                <a:ln>
                  <a:noFill/>
                </a:ln>
                <a:solidFill>
                  <a:schemeClr val="bg1"/>
                </a:solidFill>
                <a:effectLst/>
                <a:uLnTx/>
                <a:uFillTx/>
                <a:latin typeface="Graphit"/>
                <a:ea typeface="+mn-ea"/>
              </a:rPr>
              <a:t>نط</a:t>
            </a:r>
            <a:r>
              <a:rPr kumimoji="0" lang="ar-EG" sz="1400" b="1" i="0" u="none" strike="noStrike" kern="1200" cap="none" spc="0" normalizeH="0" baseline="0" noProof="0" dirty="0">
                <a:ln>
                  <a:noFill/>
                </a:ln>
                <a:solidFill>
                  <a:schemeClr val="bg1"/>
                </a:solidFill>
                <a:effectLst/>
                <a:uLnTx/>
                <a:uFillTx/>
                <a:latin typeface="Graphit"/>
                <a:ea typeface="+mn-ea"/>
              </a:rPr>
              <a:t>ــ</a:t>
            </a:r>
            <a:r>
              <a:rPr kumimoji="0" lang="ar-SA" sz="1400" b="1" i="0" u="none" strike="noStrike" kern="1200" cap="none" spc="0" normalizeH="0" baseline="0" noProof="0" dirty="0">
                <a:ln>
                  <a:noFill/>
                </a:ln>
                <a:solidFill>
                  <a:schemeClr val="bg1"/>
                </a:solidFill>
                <a:effectLst/>
                <a:uLnTx/>
                <a:uFillTx/>
                <a:latin typeface="Graphit"/>
                <a:ea typeface="+mn-ea"/>
              </a:rPr>
              <a:t>اق</a:t>
            </a:r>
            <a:br>
              <a:rPr kumimoji="0" lang="ar-EG" sz="1400" b="1" i="0" u="none" strike="noStrike" kern="1200" cap="none" spc="0" normalizeH="0" baseline="0" noProof="0" dirty="0">
                <a:ln>
                  <a:noFill/>
                </a:ln>
                <a:solidFill>
                  <a:schemeClr val="bg1"/>
                </a:solidFill>
                <a:effectLst/>
                <a:uLnTx/>
                <a:uFillTx/>
                <a:latin typeface="Graphit"/>
                <a:ea typeface="+mn-ea"/>
              </a:rPr>
            </a:br>
            <a:r>
              <a:rPr kumimoji="0" lang="ar-SA" sz="1400" b="1" i="0" u="none" strike="noStrike" kern="1200" cap="none" spc="0" normalizeH="0" baseline="0" noProof="0" dirty="0">
                <a:ln>
                  <a:noFill/>
                </a:ln>
                <a:solidFill>
                  <a:schemeClr val="bg1"/>
                </a:solidFill>
                <a:effectLst/>
                <a:uLnTx/>
                <a:uFillTx/>
                <a:latin typeface="Graphit"/>
                <a:ea typeface="+mn-ea"/>
              </a:rPr>
              <a:t>العمل</a:t>
            </a:r>
          </a:p>
        </p:txBody>
      </p:sp>
      <p:sp>
        <p:nvSpPr>
          <p:cNvPr id="71" name="TextBox 70">
            <a:extLst>
              <a:ext uri="{FF2B5EF4-FFF2-40B4-BE49-F238E27FC236}">
                <a16:creationId xmlns:a16="http://schemas.microsoft.com/office/drawing/2014/main" id="{A58427FE-8AA8-E9DE-699C-3F99F852D59C}"/>
              </a:ext>
            </a:extLst>
          </p:cNvPr>
          <p:cNvSpPr txBox="1"/>
          <p:nvPr/>
        </p:nvSpPr>
        <p:spPr>
          <a:xfrm>
            <a:off x="9377464" y="1539474"/>
            <a:ext cx="2204938" cy="425245"/>
          </a:xfrm>
          <a:prstGeom prst="roundRect">
            <a:avLst>
              <a:gd name="adj" fmla="val 0"/>
            </a:avLst>
          </a:prstGeom>
          <a:solidFill>
            <a:schemeClr val="accent2"/>
          </a:solidFill>
        </p:spPr>
        <p:txBody>
          <a:bodyPr wrap="square" bIns="91440" rtlCol="0" anchor="ctr">
            <a:spAutoFit/>
          </a:bodyPr>
          <a:lstStyle/>
          <a:p>
            <a:pPr marL="0" marR="0" lvl="0" indent="0" algn="ctr" defTabSz="914400" rtl="0" eaLnBrk="1" fontAlgn="auto" latinLnBrk="0" hangingPunct="1">
              <a:lnSpc>
                <a:spcPct val="150000"/>
              </a:lnSpc>
              <a:spcBef>
                <a:spcPts val="0"/>
              </a:spcBef>
              <a:spcAft>
                <a:spcPts val="0"/>
              </a:spcAft>
              <a:buClr>
                <a:srgbClr val="5890FD"/>
              </a:buClr>
              <a:buSzTx/>
              <a:buFontTx/>
              <a:buNone/>
              <a:tabLst/>
              <a:defRPr/>
            </a:pPr>
            <a:r>
              <a:rPr kumimoji="0" lang="ar-SA" sz="1400" b="1" i="0" u="none" strike="noStrike" kern="1200" cap="none" spc="0" normalizeH="0" baseline="0" noProof="0" dirty="0">
                <a:ln>
                  <a:noFill/>
                </a:ln>
                <a:solidFill>
                  <a:schemeClr val="bg1"/>
                </a:solidFill>
                <a:effectLst/>
                <a:uLnTx/>
                <a:uFillTx/>
                <a:latin typeface="Graphit"/>
                <a:ea typeface="+mn-ea"/>
              </a:rPr>
              <a:t>وادي العقارات</a:t>
            </a:r>
          </a:p>
        </p:txBody>
      </p:sp>
      <p:pic>
        <p:nvPicPr>
          <p:cNvPr id="72" name="Graphic 71">
            <a:extLst>
              <a:ext uri="{FF2B5EF4-FFF2-40B4-BE49-F238E27FC236}">
                <a16:creationId xmlns:a16="http://schemas.microsoft.com/office/drawing/2014/main" id="{1FFF7735-4B86-E3D8-8D85-9E4E1C51BD3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42834" y="640234"/>
            <a:ext cx="1715355" cy="529742"/>
          </a:xfrm>
          <a:prstGeom prst="rect">
            <a:avLst/>
          </a:prstGeom>
        </p:spPr>
      </p:pic>
      <p:sp>
        <p:nvSpPr>
          <p:cNvPr id="2" name="Rectangle: Rounded Corners 1">
            <a:extLst>
              <a:ext uri="{FF2B5EF4-FFF2-40B4-BE49-F238E27FC236}">
                <a16:creationId xmlns:a16="http://schemas.microsoft.com/office/drawing/2014/main" id="{641B376C-8572-B883-9AF2-4DD589337C55}"/>
              </a:ext>
            </a:extLst>
          </p:cNvPr>
          <p:cNvSpPr/>
          <p:nvPr/>
        </p:nvSpPr>
        <p:spPr>
          <a:xfrm>
            <a:off x="609596" y="3508114"/>
            <a:ext cx="5486404" cy="1879702"/>
          </a:xfrm>
          <a:prstGeom prst="roundRect">
            <a:avLst>
              <a:gd name="adj" fmla="val 0"/>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91440" bIns="0" rtlCol="0" anchor="t"/>
          <a:lstStyle/>
          <a:p>
            <a:pPr marL="171450" marR="0" lvl="0" indent="-171450" algn="r" defTabSz="914400" rtl="1" eaLnBrk="1" fontAlgn="auto" latinLnBrk="0" hangingPunct="1">
              <a:lnSpc>
                <a:spcPct val="150000"/>
              </a:lnSpc>
              <a:spcBef>
                <a:spcPts val="0"/>
              </a:spcBef>
              <a:spcAft>
                <a:spcPts val="0"/>
              </a:spcAft>
              <a:buClr>
                <a:schemeClr val="accent3"/>
              </a:buClr>
              <a:buSzTx/>
              <a:buFont typeface="Arial" panose="020B0604020202020204" pitchFamily="34" charset="0"/>
              <a:buChar char="•"/>
              <a:tabLst/>
              <a:defRPr/>
            </a:pPr>
            <a:r>
              <a:rPr kumimoji="0" lang="ar-SA" sz="1200" b="0" i="0" u="none" strike="noStrike" kern="1200" cap="none" spc="0" normalizeH="0" baseline="0" noProof="0" dirty="0">
                <a:ln>
                  <a:noFill/>
                </a:ln>
                <a:solidFill>
                  <a:srgbClr val="12171B"/>
                </a:solidFill>
                <a:effectLst/>
                <a:uLnTx/>
                <a:uFillTx/>
                <a:latin typeface="Graphit"/>
                <a:ea typeface="+mn-ea"/>
              </a:rPr>
              <a:t>توريد وتنفيذ أعمال تنسيق الموقع والأعمال الخارجية</a:t>
            </a:r>
          </a:p>
          <a:p>
            <a:pPr marL="171450" marR="0" lvl="0" indent="-171450" algn="r" defTabSz="914400" rtl="1" eaLnBrk="1" fontAlgn="auto" latinLnBrk="0" hangingPunct="1">
              <a:lnSpc>
                <a:spcPct val="150000"/>
              </a:lnSpc>
              <a:spcBef>
                <a:spcPts val="0"/>
              </a:spcBef>
              <a:spcAft>
                <a:spcPts val="0"/>
              </a:spcAft>
              <a:buClr>
                <a:schemeClr val="accent3"/>
              </a:buClr>
              <a:buSzTx/>
              <a:buFont typeface="Arial" panose="020B0604020202020204" pitchFamily="34" charset="0"/>
              <a:buChar char="•"/>
              <a:tabLst/>
              <a:defRPr/>
            </a:pPr>
            <a:r>
              <a:rPr kumimoji="0" lang="ar-SA" sz="1200" b="0" i="0" u="none" strike="noStrike" kern="1200" cap="none" spc="0" normalizeH="0" baseline="0" noProof="0" dirty="0">
                <a:ln>
                  <a:noFill/>
                </a:ln>
                <a:solidFill>
                  <a:srgbClr val="12171B"/>
                </a:solidFill>
                <a:effectLst/>
                <a:uLnTx/>
                <a:uFillTx/>
                <a:latin typeface="Graphit"/>
                <a:ea typeface="+mn-ea"/>
              </a:rPr>
              <a:t>توريد وتنفيذ أنظمة التيار الخفيف، بما يشمل الاختبارات والتشغيل والتسليم</a:t>
            </a:r>
          </a:p>
          <a:p>
            <a:pPr marL="171450" marR="0" lvl="0" indent="-171450" algn="r" defTabSz="914400" rtl="1" eaLnBrk="1" fontAlgn="auto" latinLnBrk="0" hangingPunct="1">
              <a:lnSpc>
                <a:spcPct val="150000"/>
              </a:lnSpc>
              <a:spcBef>
                <a:spcPts val="0"/>
              </a:spcBef>
              <a:spcAft>
                <a:spcPts val="0"/>
              </a:spcAft>
              <a:buClr>
                <a:schemeClr val="accent3"/>
              </a:buClr>
              <a:buSzTx/>
              <a:buFont typeface="Arial" panose="020B0604020202020204" pitchFamily="34" charset="0"/>
              <a:buChar char="•"/>
              <a:tabLst/>
              <a:defRPr/>
            </a:pPr>
            <a:r>
              <a:rPr kumimoji="0" lang="ar-SA" sz="1200" b="0" i="0" u="none" strike="noStrike" kern="1200" cap="none" spc="0" normalizeH="0" baseline="0" noProof="0" dirty="0">
                <a:ln>
                  <a:noFill/>
                </a:ln>
                <a:solidFill>
                  <a:srgbClr val="12171B"/>
                </a:solidFill>
                <a:effectLst/>
                <a:uLnTx/>
                <a:uFillTx/>
                <a:latin typeface="Graphit"/>
                <a:ea typeface="+mn-ea"/>
              </a:rPr>
              <a:t>توريد وتنفيذ أنظمة مكافحة الحريق والسلامة، بما يشمل الاختبارات والتشغيل والتسليم</a:t>
            </a:r>
          </a:p>
          <a:p>
            <a:pPr marL="171450" marR="0" lvl="0" indent="-171450" algn="r" defTabSz="914400" rtl="1" eaLnBrk="1" fontAlgn="auto" latinLnBrk="0" hangingPunct="1">
              <a:lnSpc>
                <a:spcPct val="150000"/>
              </a:lnSpc>
              <a:spcBef>
                <a:spcPts val="0"/>
              </a:spcBef>
              <a:spcAft>
                <a:spcPts val="0"/>
              </a:spcAft>
              <a:buClr>
                <a:schemeClr val="accent3"/>
              </a:buClr>
              <a:buSzTx/>
              <a:buFont typeface="Arial" panose="020B0604020202020204" pitchFamily="34" charset="0"/>
              <a:buChar char="•"/>
              <a:tabLst/>
              <a:defRPr/>
            </a:pPr>
            <a:r>
              <a:rPr kumimoji="0" lang="ar-SA" sz="1200" b="0" i="0" u="none" strike="noStrike" kern="1200" cap="none" spc="0" normalizeH="0" baseline="0" noProof="0" dirty="0">
                <a:ln>
                  <a:noFill/>
                </a:ln>
                <a:solidFill>
                  <a:srgbClr val="12171B"/>
                </a:solidFill>
                <a:effectLst/>
                <a:uLnTx/>
                <a:uFillTx/>
                <a:latin typeface="Graphit"/>
                <a:ea typeface="+mn-ea"/>
              </a:rPr>
              <a:t>توريد وتنفيذ أعمال العزل المائي، بما يشمل الاختبارات والتشغيل والتسليم</a:t>
            </a:r>
          </a:p>
          <a:p>
            <a:pPr marL="171450" marR="0" lvl="0" indent="-171450" algn="r" defTabSz="914400" rtl="1" eaLnBrk="1" fontAlgn="auto" latinLnBrk="0" hangingPunct="1">
              <a:lnSpc>
                <a:spcPct val="150000"/>
              </a:lnSpc>
              <a:spcBef>
                <a:spcPts val="0"/>
              </a:spcBef>
              <a:spcAft>
                <a:spcPts val="0"/>
              </a:spcAft>
              <a:buClr>
                <a:schemeClr val="accent3"/>
              </a:buClr>
              <a:buSzTx/>
              <a:buFont typeface="Arial" panose="020B0604020202020204" pitchFamily="34" charset="0"/>
              <a:buChar char="•"/>
              <a:tabLst/>
              <a:defRPr/>
            </a:pPr>
            <a:r>
              <a:rPr kumimoji="0" lang="ar-SA" sz="1200" b="0" i="0" u="none" strike="noStrike" kern="1200" cap="none" spc="0" normalizeH="0" baseline="0" noProof="0" dirty="0">
                <a:ln>
                  <a:noFill/>
                </a:ln>
                <a:solidFill>
                  <a:srgbClr val="12171B"/>
                </a:solidFill>
                <a:effectLst/>
                <a:uLnTx/>
                <a:uFillTx/>
                <a:latin typeface="Graphit"/>
                <a:ea typeface="+mn-ea"/>
              </a:rPr>
              <a:t>توريد وتنفيذ الأعمال المعدنية وأعمال التصنيع</a:t>
            </a:r>
          </a:p>
        </p:txBody>
      </p:sp>
      <p:pic>
        <p:nvPicPr>
          <p:cNvPr id="6" name="Graphic 5">
            <a:extLst>
              <a:ext uri="{FF2B5EF4-FFF2-40B4-BE49-F238E27FC236}">
                <a16:creationId xmlns:a16="http://schemas.microsoft.com/office/drawing/2014/main" id="{CB70C2B6-3845-B727-1B09-DDD327ED03F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607684" y="2425162"/>
            <a:ext cx="1744496" cy="513086"/>
          </a:xfrm>
          <a:prstGeom prst="rect">
            <a:avLst/>
          </a:prstGeom>
        </p:spPr>
      </p:pic>
    </p:spTree>
    <p:extLst>
      <p:ext uri="{BB962C8B-B14F-4D97-AF65-F5344CB8AC3E}">
        <p14:creationId xmlns:p14="http://schemas.microsoft.com/office/powerpoint/2010/main" val="4584271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25AA86A-5B32-A752-FDC4-027792040D6F}"/>
              </a:ext>
            </a:extLst>
          </p:cNvPr>
          <p:cNvSpPr/>
          <p:nvPr/>
        </p:nvSpPr>
        <p:spPr>
          <a:xfrm flipH="1">
            <a:off x="-1" y="0"/>
            <a:ext cx="12192000" cy="6846365"/>
          </a:xfrm>
          <a:prstGeom prst="rect">
            <a:avLst/>
          </a:prstGeom>
          <a:solidFill>
            <a:schemeClr val="accent6">
              <a:alpha val="3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raphit"/>
              <a:ea typeface="+mn-ea"/>
            </a:endParaRPr>
          </a:p>
        </p:txBody>
      </p:sp>
      <p:sp>
        <p:nvSpPr>
          <p:cNvPr id="68" name="Rectangle: Rounded Corners 67">
            <a:extLst>
              <a:ext uri="{FF2B5EF4-FFF2-40B4-BE49-F238E27FC236}">
                <a16:creationId xmlns:a16="http://schemas.microsoft.com/office/drawing/2014/main" id="{FEE35D30-4B8A-4883-FC0B-F6A7368B6677}"/>
              </a:ext>
            </a:extLst>
          </p:cNvPr>
          <p:cNvSpPr/>
          <p:nvPr/>
        </p:nvSpPr>
        <p:spPr>
          <a:xfrm>
            <a:off x="9377464" y="2077694"/>
            <a:ext cx="2204935" cy="1208023"/>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DA34A2DB-DD35-DA27-BE70-C3F816FC6D99}"/>
              </a:ext>
            </a:extLst>
          </p:cNvPr>
          <p:cNvCxnSpPr/>
          <p:nvPr/>
        </p:nvCxnSpPr>
        <p:spPr>
          <a:xfrm>
            <a:off x="609600" y="6211957"/>
            <a:ext cx="10621617"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48A2BF2A-BCC9-7E1B-D018-F21CA1662E23}"/>
              </a:ext>
            </a:extLst>
          </p:cNvPr>
          <p:cNvSpPr txBox="1"/>
          <p:nvPr/>
        </p:nvSpPr>
        <p:spPr>
          <a:xfrm>
            <a:off x="6000790" y="618118"/>
            <a:ext cx="5581610" cy="523220"/>
          </a:xfrm>
          <a:prstGeom prst="rect">
            <a:avLst/>
          </a:prstGeom>
          <a:noFill/>
        </p:spPr>
        <p:txBody>
          <a:bodyPr wrap="square" rtlCol="0">
            <a:spAutoFit/>
          </a:bodyPr>
          <a:lstStyle>
            <a:defPPr>
              <a:defRPr lang="en-US"/>
            </a:defPPr>
            <a:lvl1pPr>
              <a:lnSpc>
                <a:spcPts val="6600"/>
              </a:lnSpc>
              <a:defRPr sz="6600" b="1">
                <a:solidFill>
                  <a:schemeClr val="accent5">
                    <a:alpha val="50000"/>
                  </a:schemeClr>
                </a:solidFill>
                <a:latin typeface="+mj-lt"/>
              </a:defRPr>
            </a:lvl1pPr>
          </a:lstStyle>
          <a:p>
            <a:pPr algn="r" rtl="1">
              <a:lnSpc>
                <a:spcPct val="100000"/>
              </a:lnSpc>
            </a:pPr>
            <a:r>
              <a:rPr lang="ar-SA" sz="2800" dirty="0">
                <a:solidFill>
                  <a:schemeClr val="tx2">
                    <a:alpha val="76000"/>
                  </a:schemeClr>
                </a:solidFill>
                <a:latin typeface="Alexandria" pitchFamily="2" charset="-78"/>
                <a:cs typeface="Alexandria" pitchFamily="2" charset="-78"/>
              </a:rPr>
              <a:t>لمحة عن بعض مشاريعنا</a:t>
            </a:r>
          </a:p>
        </p:txBody>
      </p:sp>
      <p:sp>
        <p:nvSpPr>
          <p:cNvPr id="10" name="Rectangle: Rounded Corners 9">
            <a:extLst>
              <a:ext uri="{FF2B5EF4-FFF2-40B4-BE49-F238E27FC236}">
                <a16:creationId xmlns:a16="http://schemas.microsoft.com/office/drawing/2014/main" id="{E00BF86B-A205-A86E-7B65-DFE92F80CC0E}"/>
              </a:ext>
            </a:extLst>
          </p:cNvPr>
          <p:cNvSpPr/>
          <p:nvPr/>
        </p:nvSpPr>
        <p:spPr>
          <a:xfrm>
            <a:off x="609596" y="2077695"/>
            <a:ext cx="8670588" cy="1208023"/>
          </a:xfrm>
          <a:prstGeom prst="roundRect">
            <a:avLst>
              <a:gd name="adj" fmla="val 0"/>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91440" bIns="0" rtlCol="0" anchor="t"/>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1200" b="0" i="0" u="none" strike="noStrike" kern="1200" cap="none" spc="0" normalizeH="0" baseline="0" noProof="0" dirty="0">
                <a:ln>
                  <a:noFill/>
                </a:ln>
                <a:solidFill>
                  <a:srgbClr val="12171B"/>
                </a:solidFill>
                <a:effectLst/>
                <a:uLnTx/>
                <a:uFillTx/>
                <a:latin typeface="Graphit"/>
                <a:ea typeface="+mn-ea"/>
              </a:rPr>
              <a:t>يهدف المشروع إلى دعم جاهزية بيئة العمل وتحسين مرافقها من خلال توفير مجموعة من التجهيزات والمستلزمات الأساسية التي تسهم في تعزيز النظافة والتنظيم وكفاءة العمليات اليومية داخل المكاتب.</a:t>
            </a:r>
          </a:p>
        </p:txBody>
      </p:sp>
      <p:sp>
        <p:nvSpPr>
          <p:cNvPr id="17" name="TextBox 16">
            <a:extLst>
              <a:ext uri="{FF2B5EF4-FFF2-40B4-BE49-F238E27FC236}">
                <a16:creationId xmlns:a16="http://schemas.microsoft.com/office/drawing/2014/main" id="{3432F637-5A1B-B5B3-B748-47637D148DA5}"/>
              </a:ext>
            </a:extLst>
          </p:cNvPr>
          <p:cNvSpPr txBox="1"/>
          <p:nvPr/>
        </p:nvSpPr>
        <p:spPr>
          <a:xfrm>
            <a:off x="609598" y="1539474"/>
            <a:ext cx="8670589" cy="425245"/>
          </a:xfrm>
          <a:prstGeom prst="roundRect">
            <a:avLst>
              <a:gd name="adj" fmla="val 0"/>
            </a:avLst>
          </a:prstGeom>
          <a:solidFill>
            <a:schemeClr val="accent5"/>
          </a:solidFill>
        </p:spPr>
        <p:txBody>
          <a:bodyPr wrap="square" bIns="91440" rtlCol="0" anchor="ctr">
            <a:spAutoFit/>
          </a:bodyPr>
          <a:lstStyle/>
          <a:p>
            <a:pPr marL="0" marR="0" lvl="0" indent="0" algn="r" defTabSz="914400" rtl="0" eaLnBrk="1" fontAlgn="auto" latinLnBrk="0" hangingPunct="1">
              <a:lnSpc>
                <a:spcPct val="150000"/>
              </a:lnSpc>
              <a:spcBef>
                <a:spcPts val="0"/>
              </a:spcBef>
              <a:spcAft>
                <a:spcPts val="0"/>
              </a:spcAft>
              <a:buClr>
                <a:srgbClr val="5890FD"/>
              </a:buClr>
              <a:buSzTx/>
              <a:buFontTx/>
              <a:buNone/>
              <a:tabLst/>
              <a:defRPr/>
            </a:pPr>
            <a:r>
              <a:rPr kumimoji="0" lang="ar-SA" sz="1400" b="1" i="0" u="none" strike="noStrike" kern="1200" cap="none" spc="0" normalizeH="0" baseline="0" noProof="0" dirty="0">
                <a:ln>
                  <a:noFill/>
                </a:ln>
                <a:solidFill>
                  <a:schemeClr val="accent1"/>
                </a:solidFill>
                <a:effectLst/>
                <a:uLnTx/>
                <a:uFillTx/>
                <a:latin typeface="Graphit"/>
                <a:ea typeface="+mn-ea"/>
              </a:rPr>
              <a:t>مشروع توريد تجهيزات ومستلزمات المرافق المكتبية</a:t>
            </a:r>
          </a:p>
        </p:txBody>
      </p:sp>
      <p:sp>
        <p:nvSpPr>
          <p:cNvPr id="33" name="Rectangle: Rounded Corners 32">
            <a:extLst>
              <a:ext uri="{FF2B5EF4-FFF2-40B4-BE49-F238E27FC236}">
                <a16:creationId xmlns:a16="http://schemas.microsoft.com/office/drawing/2014/main" id="{999922E0-7226-6E4B-3FE3-B23D1A020263}"/>
              </a:ext>
            </a:extLst>
          </p:cNvPr>
          <p:cNvSpPr/>
          <p:nvPr/>
        </p:nvSpPr>
        <p:spPr>
          <a:xfrm>
            <a:off x="609600" y="3508113"/>
            <a:ext cx="10013004" cy="1879702"/>
          </a:xfrm>
          <a:prstGeom prst="roundRect">
            <a:avLst>
              <a:gd name="adj" fmla="val 0"/>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91440" bIns="0" rtlCol="0" anchor="t"/>
          <a:lstStyle/>
          <a:p>
            <a:pPr marL="171450" marR="0" lvl="0" indent="-171450" algn="r" defTabSz="914400" rtl="1" eaLnBrk="1" fontAlgn="auto" latinLnBrk="0" hangingPunct="1">
              <a:lnSpc>
                <a:spcPct val="150000"/>
              </a:lnSpc>
              <a:spcBef>
                <a:spcPts val="0"/>
              </a:spcBef>
              <a:spcAft>
                <a:spcPts val="0"/>
              </a:spcAft>
              <a:buClr>
                <a:schemeClr val="accent3"/>
              </a:buClr>
              <a:buSzTx/>
              <a:buFont typeface="Arial" panose="020B0604020202020204" pitchFamily="34" charset="0"/>
              <a:buChar char="•"/>
              <a:tabLst/>
              <a:defRPr/>
            </a:pPr>
            <a:r>
              <a:rPr kumimoji="0" lang="ar-SA" sz="1200" b="0" i="0" u="none" strike="noStrike" kern="1200" cap="none" spc="0" normalizeH="0" baseline="0" noProof="0" dirty="0">
                <a:ln>
                  <a:noFill/>
                </a:ln>
                <a:solidFill>
                  <a:srgbClr val="12171B"/>
                </a:solidFill>
                <a:effectLst/>
                <a:uLnTx/>
                <a:uFillTx/>
                <a:latin typeface="Graphit"/>
                <a:ea typeface="+mn-ea"/>
              </a:rPr>
              <a:t>توريد حاويات النفايات</a:t>
            </a:r>
          </a:p>
          <a:p>
            <a:pPr marL="171450" marR="0" lvl="0" indent="-171450" algn="r" defTabSz="914400" rtl="1" eaLnBrk="1" fontAlgn="auto" latinLnBrk="0" hangingPunct="1">
              <a:lnSpc>
                <a:spcPct val="150000"/>
              </a:lnSpc>
              <a:spcBef>
                <a:spcPts val="0"/>
              </a:spcBef>
              <a:spcAft>
                <a:spcPts val="0"/>
              </a:spcAft>
              <a:buClr>
                <a:schemeClr val="accent3"/>
              </a:buClr>
              <a:buSzTx/>
              <a:buFont typeface="Arial" panose="020B0604020202020204" pitchFamily="34" charset="0"/>
              <a:buChar char="•"/>
              <a:tabLst/>
              <a:defRPr/>
            </a:pPr>
            <a:r>
              <a:rPr kumimoji="0" lang="ar-SA" sz="1200" b="0" i="0" u="none" strike="noStrike" kern="1200" cap="none" spc="0" normalizeH="0" baseline="0" noProof="0" dirty="0">
                <a:ln>
                  <a:noFill/>
                </a:ln>
                <a:solidFill>
                  <a:srgbClr val="12171B"/>
                </a:solidFill>
                <a:effectLst/>
                <a:uLnTx/>
                <a:uFillTx/>
                <a:latin typeface="Graphit"/>
                <a:ea typeface="+mn-ea"/>
              </a:rPr>
              <a:t>توريد موزعات المناديل</a:t>
            </a:r>
          </a:p>
          <a:p>
            <a:pPr marL="171450" marR="0" lvl="0" indent="-171450" algn="r" defTabSz="914400" rtl="1" eaLnBrk="1" fontAlgn="auto" latinLnBrk="0" hangingPunct="1">
              <a:lnSpc>
                <a:spcPct val="150000"/>
              </a:lnSpc>
              <a:spcBef>
                <a:spcPts val="0"/>
              </a:spcBef>
              <a:spcAft>
                <a:spcPts val="0"/>
              </a:spcAft>
              <a:buClr>
                <a:schemeClr val="accent3"/>
              </a:buClr>
              <a:buSzTx/>
              <a:buFont typeface="Arial" panose="020B0604020202020204" pitchFamily="34" charset="0"/>
              <a:buChar char="•"/>
              <a:tabLst/>
              <a:defRPr/>
            </a:pPr>
            <a:r>
              <a:rPr kumimoji="0" lang="ar-SA" sz="1200" b="0" i="0" u="none" strike="noStrike" kern="1200" cap="none" spc="0" normalizeH="0" baseline="0" noProof="0" dirty="0">
                <a:ln>
                  <a:noFill/>
                </a:ln>
                <a:solidFill>
                  <a:srgbClr val="12171B"/>
                </a:solidFill>
                <a:effectLst/>
                <a:uLnTx/>
                <a:uFillTx/>
                <a:latin typeface="Graphit"/>
                <a:ea typeface="+mn-ea"/>
              </a:rPr>
              <a:t>توريد أجهزة إتلاف وفرم المستندات</a:t>
            </a:r>
          </a:p>
        </p:txBody>
      </p:sp>
      <p:sp>
        <p:nvSpPr>
          <p:cNvPr id="34" name="TextBox 33">
            <a:extLst>
              <a:ext uri="{FF2B5EF4-FFF2-40B4-BE49-F238E27FC236}">
                <a16:creationId xmlns:a16="http://schemas.microsoft.com/office/drawing/2014/main" id="{A5DBA559-9CBA-C27F-15C3-8B2F9A27957C}"/>
              </a:ext>
            </a:extLst>
          </p:cNvPr>
          <p:cNvSpPr txBox="1"/>
          <p:nvPr/>
        </p:nvSpPr>
        <p:spPr>
          <a:xfrm>
            <a:off x="10721503" y="3508113"/>
            <a:ext cx="860895" cy="1879699"/>
          </a:xfrm>
          <a:prstGeom prst="roundRect">
            <a:avLst>
              <a:gd name="adj" fmla="val 0"/>
            </a:avLst>
          </a:prstGeom>
          <a:solidFill>
            <a:schemeClr val="accent1"/>
          </a:solidFill>
        </p:spPr>
        <p:txBody>
          <a:bodyPr wrap="square" bIns="73152" rtlCol="0">
            <a:noAutofit/>
          </a:bodyPr>
          <a:lstStyle/>
          <a:p>
            <a:pPr marL="0" marR="0" lvl="0" indent="0" algn="ctr" defTabSz="914400" rtl="0" eaLnBrk="1" fontAlgn="auto" latinLnBrk="0" hangingPunct="1">
              <a:lnSpc>
                <a:spcPct val="150000"/>
              </a:lnSpc>
              <a:spcBef>
                <a:spcPts val="0"/>
              </a:spcBef>
              <a:spcAft>
                <a:spcPts val="0"/>
              </a:spcAft>
              <a:buClr>
                <a:srgbClr val="5890FD"/>
              </a:buClr>
              <a:buSzTx/>
              <a:buFontTx/>
              <a:buNone/>
              <a:tabLst/>
              <a:defRPr/>
            </a:pPr>
            <a:r>
              <a:rPr kumimoji="0" lang="ar-SA" sz="1400" b="1" i="0" u="none" strike="noStrike" kern="1200" cap="none" spc="0" normalizeH="0" baseline="0" noProof="0" dirty="0">
                <a:ln>
                  <a:noFill/>
                </a:ln>
                <a:solidFill>
                  <a:schemeClr val="bg1"/>
                </a:solidFill>
                <a:effectLst/>
                <a:uLnTx/>
                <a:uFillTx/>
                <a:latin typeface="Graphit"/>
                <a:ea typeface="+mn-ea"/>
              </a:rPr>
              <a:t>نط</a:t>
            </a:r>
            <a:r>
              <a:rPr kumimoji="0" lang="ar-EG" sz="1400" b="1" i="0" u="none" strike="noStrike" kern="1200" cap="none" spc="0" normalizeH="0" baseline="0" noProof="0" dirty="0">
                <a:ln>
                  <a:noFill/>
                </a:ln>
                <a:solidFill>
                  <a:schemeClr val="bg1"/>
                </a:solidFill>
                <a:effectLst/>
                <a:uLnTx/>
                <a:uFillTx/>
                <a:latin typeface="Graphit"/>
                <a:ea typeface="+mn-ea"/>
              </a:rPr>
              <a:t>ــ</a:t>
            </a:r>
            <a:r>
              <a:rPr kumimoji="0" lang="ar-SA" sz="1400" b="1" i="0" u="none" strike="noStrike" kern="1200" cap="none" spc="0" normalizeH="0" baseline="0" noProof="0" dirty="0">
                <a:ln>
                  <a:noFill/>
                </a:ln>
                <a:solidFill>
                  <a:schemeClr val="bg1"/>
                </a:solidFill>
                <a:effectLst/>
                <a:uLnTx/>
                <a:uFillTx/>
                <a:latin typeface="Graphit"/>
                <a:ea typeface="+mn-ea"/>
              </a:rPr>
              <a:t>اق</a:t>
            </a:r>
            <a:br>
              <a:rPr kumimoji="0" lang="ar-EG" sz="1400" b="1" i="0" u="none" strike="noStrike" kern="1200" cap="none" spc="0" normalizeH="0" baseline="0" noProof="0" dirty="0">
                <a:ln>
                  <a:noFill/>
                </a:ln>
                <a:solidFill>
                  <a:schemeClr val="bg1"/>
                </a:solidFill>
                <a:effectLst/>
                <a:uLnTx/>
                <a:uFillTx/>
                <a:latin typeface="Graphit"/>
                <a:ea typeface="+mn-ea"/>
              </a:rPr>
            </a:br>
            <a:r>
              <a:rPr kumimoji="0" lang="ar-SA" sz="1400" b="1" i="0" u="none" strike="noStrike" kern="1200" cap="none" spc="0" normalizeH="0" baseline="0" noProof="0" dirty="0">
                <a:ln>
                  <a:noFill/>
                </a:ln>
                <a:solidFill>
                  <a:schemeClr val="bg1"/>
                </a:solidFill>
                <a:effectLst/>
                <a:uLnTx/>
                <a:uFillTx/>
                <a:latin typeface="Graphit"/>
                <a:ea typeface="+mn-ea"/>
              </a:rPr>
              <a:t>العمل</a:t>
            </a:r>
          </a:p>
        </p:txBody>
      </p:sp>
      <p:sp>
        <p:nvSpPr>
          <p:cNvPr id="71" name="TextBox 70">
            <a:extLst>
              <a:ext uri="{FF2B5EF4-FFF2-40B4-BE49-F238E27FC236}">
                <a16:creationId xmlns:a16="http://schemas.microsoft.com/office/drawing/2014/main" id="{A58427FE-8AA8-E9DE-699C-3F99F852D59C}"/>
              </a:ext>
            </a:extLst>
          </p:cNvPr>
          <p:cNvSpPr txBox="1"/>
          <p:nvPr/>
        </p:nvSpPr>
        <p:spPr>
          <a:xfrm>
            <a:off x="9377464" y="1539474"/>
            <a:ext cx="2204938" cy="425245"/>
          </a:xfrm>
          <a:prstGeom prst="roundRect">
            <a:avLst>
              <a:gd name="adj" fmla="val 0"/>
            </a:avLst>
          </a:prstGeom>
          <a:solidFill>
            <a:schemeClr val="accent2"/>
          </a:solidFill>
        </p:spPr>
        <p:txBody>
          <a:bodyPr wrap="square" bIns="91440" rtlCol="0" anchor="ctr">
            <a:spAutoFit/>
          </a:bodyPr>
          <a:lstStyle/>
          <a:p>
            <a:pPr marL="0" marR="0" lvl="0" indent="0" algn="ctr" defTabSz="914400" rtl="0" eaLnBrk="1" fontAlgn="auto" latinLnBrk="0" hangingPunct="1">
              <a:lnSpc>
                <a:spcPct val="150000"/>
              </a:lnSpc>
              <a:spcBef>
                <a:spcPts val="0"/>
              </a:spcBef>
              <a:spcAft>
                <a:spcPts val="0"/>
              </a:spcAft>
              <a:buClr>
                <a:srgbClr val="5890FD"/>
              </a:buClr>
              <a:buSzTx/>
              <a:buFontTx/>
              <a:buNone/>
              <a:tabLst/>
              <a:defRPr/>
            </a:pPr>
            <a:r>
              <a:rPr kumimoji="0" lang="ar-SA" sz="1400" b="1" i="0" u="none" strike="noStrike" kern="1200" cap="none" spc="0" normalizeH="0" baseline="0" noProof="0" dirty="0">
                <a:ln>
                  <a:noFill/>
                </a:ln>
                <a:solidFill>
                  <a:schemeClr val="bg1"/>
                </a:solidFill>
                <a:effectLst/>
                <a:uLnTx/>
                <a:uFillTx/>
                <a:latin typeface="Graphit"/>
                <a:ea typeface="+mn-ea"/>
              </a:rPr>
              <a:t>أعمال</a:t>
            </a:r>
            <a:r>
              <a:rPr kumimoji="0" lang="ar-EG" sz="1400" b="1" i="0" u="none" strike="noStrike" kern="1200" cap="none" spc="0" normalizeH="0" baseline="0" noProof="0" dirty="0">
                <a:ln>
                  <a:noFill/>
                </a:ln>
                <a:solidFill>
                  <a:schemeClr val="bg1"/>
                </a:solidFill>
                <a:effectLst/>
                <a:uLnTx/>
                <a:uFillTx/>
                <a:latin typeface="Graphit"/>
                <a:ea typeface="+mn-ea"/>
              </a:rPr>
              <a:t> </a:t>
            </a:r>
            <a:r>
              <a:rPr kumimoji="0" lang="ar-SA" sz="1400" b="1" i="0" u="none" strike="noStrike" kern="1200" cap="none" spc="0" normalizeH="0" baseline="0" noProof="0" dirty="0">
                <a:ln>
                  <a:noFill/>
                </a:ln>
                <a:solidFill>
                  <a:schemeClr val="bg1"/>
                </a:solidFill>
                <a:effectLst/>
                <a:uLnTx/>
                <a:uFillTx/>
                <a:latin typeface="Graphit"/>
                <a:ea typeface="+mn-ea"/>
              </a:rPr>
              <a:t>ك</a:t>
            </a:r>
            <a:r>
              <a:rPr kumimoji="0" lang="ar-EG" sz="1400" b="1" i="0" u="none" strike="noStrike" kern="1200" cap="none" spc="0" normalizeH="0" baseline="0" noProof="0" dirty="0">
                <a:ln>
                  <a:noFill/>
                </a:ln>
                <a:solidFill>
                  <a:schemeClr val="bg1"/>
                </a:solidFill>
                <a:effectLst/>
                <a:uLnTx/>
                <a:uFillTx/>
                <a:latin typeface="Graphit"/>
                <a:ea typeface="+mn-ea"/>
              </a:rPr>
              <a:t>و</a:t>
            </a:r>
            <a:r>
              <a:rPr kumimoji="0" lang="ar-SA" sz="1400" b="1" i="0" u="none" strike="noStrike" kern="1200" cap="none" spc="0" normalizeH="0" baseline="0" noProof="0" dirty="0">
                <a:ln>
                  <a:noFill/>
                </a:ln>
                <a:solidFill>
                  <a:schemeClr val="bg1"/>
                </a:solidFill>
                <a:effectLst/>
                <a:uLnTx/>
                <a:uFillTx/>
                <a:latin typeface="Graphit"/>
                <a:ea typeface="+mn-ea"/>
              </a:rPr>
              <a:t>م القابضة</a:t>
            </a:r>
          </a:p>
        </p:txBody>
      </p:sp>
      <p:pic>
        <p:nvPicPr>
          <p:cNvPr id="72" name="Graphic 71">
            <a:extLst>
              <a:ext uri="{FF2B5EF4-FFF2-40B4-BE49-F238E27FC236}">
                <a16:creationId xmlns:a16="http://schemas.microsoft.com/office/drawing/2014/main" id="{1FFF7735-4B86-E3D8-8D85-9E4E1C51BD3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42834" y="640234"/>
            <a:ext cx="1715355" cy="529742"/>
          </a:xfrm>
          <a:prstGeom prst="rect">
            <a:avLst/>
          </a:prstGeom>
        </p:spPr>
      </p:pic>
      <p:pic>
        <p:nvPicPr>
          <p:cNvPr id="4" name="Picture 3">
            <a:extLst>
              <a:ext uri="{FF2B5EF4-FFF2-40B4-BE49-F238E27FC236}">
                <a16:creationId xmlns:a16="http://schemas.microsoft.com/office/drawing/2014/main" id="{FED98B31-3F28-C937-65A1-F0DF45E2F3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71572" y="2362855"/>
            <a:ext cx="1816717" cy="551016"/>
          </a:xfrm>
          <a:prstGeom prst="rect">
            <a:avLst/>
          </a:prstGeom>
        </p:spPr>
      </p:pic>
    </p:spTree>
    <p:extLst>
      <p:ext uri="{BB962C8B-B14F-4D97-AF65-F5344CB8AC3E}">
        <p14:creationId xmlns:p14="http://schemas.microsoft.com/office/powerpoint/2010/main" val="24121161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25AA86A-5B32-A752-FDC4-027792040D6F}"/>
              </a:ext>
            </a:extLst>
          </p:cNvPr>
          <p:cNvSpPr/>
          <p:nvPr/>
        </p:nvSpPr>
        <p:spPr>
          <a:xfrm flipH="1">
            <a:off x="-1" y="0"/>
            <a:ext cx="12192000" cy="6846365"/>
          </a:xfrm>
          <a:prstGeom prst="rect">
            <a:avLst/>
          </a:prstGeom>
          <a:solidFill>
            <a:schemeClr val="accent6">
              <a:alpha val="3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raphit"/>
              <a:ea typeface="+mn-ea"/>
            </a:endParaRPr>
          </a:p>
        </p:txBody>
      </p:sp>
      <p:sp>
        <p:nvSpPr>
          <p:cNvPr id="68" name="Rectangle: Rounded Corners 67">
            <a:extLst>
              <a:ext uri="{FF2B5EF4-FFF2-40B4-BE49-F238E27FC236}">
                <a16:creationId xmlns:a16="http://schemas.microsoft.com/office/drawing/2014/main" id="{FEE35D30-4B8A-4883-FC0B-F6A7368B6677}"/>
              </a:ext>
            </a:extLst>
          </p:cNvPr>
          <p:cNvSpPr/>
          <p:nvPr/>
        </p:nvSpPr>
        <p:spPr>
          <a:xfrm>
            <a:off x="9377464" y="2077694"/>
            <a:ext cx="2204935" cy="1208023"/>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DA34A2DB-DD35-DA27-BE70-C3F816FC6D99}"/>
              </a:ext>
            </a:extLst>
          </p:cNvPr>
          <p:cNvCxnSpPr/>
          <p:nvPr/>
        </p:nvCxnSpPr>
        <p:spPr>
          <a:xfrm>
            <a:off x="609600" y="6211957"/>
            <a:ext cx="10621617"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48A2BF2A-BCC9-7E1B-D018-F21CA1662E23}"/>
              </a:ext>
            </a:extLst>
          </p:cNvPr>
          <p:cNvSpPr txBox="1"/>
          <p:nvPr/>
        </p:nvSpPr>
        <p:spPr>
          <a:xfrm>
            <a:off x="6000790" y="618118"/>
            <a:ext cx="5581610" cy="523220"/>
          </a:xfrm>
          <a:prstGeom prst="rect">
            <a:avLst/>
          </a:prstGeom>
          <a:noFill/>
        </p:spPr>
        <p:txBody>
          <a:bodyPr wrap="square" rtlCol="0">
            <a:spAutoFit/>
          </a:bodyPr>
          <a:lstStyle>
            <a:defPPr>
              <a:defRPr lang="en-US"/>
            </a:defPPr>
            <a:lvl1pPr>
              <a:lnSpc>
                <a:spcPts val="6600"/>
              </a:lnSpc>
              <a:defRPr sz="6600" b="1">
                <a:solidFill>
                  <a:schemeClr val="accent5">
                    <a:alpha val="50000"/>
                  </a:schemeClr>
                </a:solidFill>
                <a:latin typeface="+mj-lt"/>
              </a:defRPr>
            </a:lvl1pPr>
          </a:lstStyle>
          <a:p>
            <a:pPr algn="r" rtl="1">
              <a:lnSpc>
                <a:spcPct val="100000"/>
              </a:lnSpc>
            </a:pPr>
            <a:r>
              <a:rPr lang="ar-SA" sz="2800" dirty="0">
                <a:solidFill>
                  <a:schemeClr val="tx2">
                    <a:alpha val="76000"/>
                  </a:schemeClr>
                </a:solidFill>
                <a:latin typeface="Alexandria" pitchFamily="2" charset="-78"/>
                <a:cs typeface="Alexandria" pitchFamily="2" charset="-78"/>
              </a:rPr>
              <a:t>لمحة عن بعض مشاريعنا</a:t>
            </a:r>
          </a:p>
        </p:txBody>
      </p:sp>
      <p:sp>
        <p:nvSpPr>
          <p:cNvPr id="10" name="Rectangle: Rounded Corners 9">
            <a:extLst>
              <a:ext uri="{FF2B5EF4-FFF2-40B4-BE49-F238E27FC236}">
                <a16:creationId xmlns:a16="http://schemas.microsoft.com/office/drawing/2014/main" id="{E00BF86B-A205-A86E-7B65-DFE92F80CC0E}"/>
              </a:ext>
            </a:extLst>
          </p:cNvPr>
          <p:cNvSpPr/>
          <p:nvPr/>
        </p:nvSpPr>
        <p:spPr>
          <a:xfrm>
            <a:off x="609596" y="2077695"/>
            <a:ext cx="8670588" cy="1208023"/>
          </a:xfrm>
          <a:prstGeom prst="roundRect">
            <a:avLst>
              <a:gd name="adj" fmla="val 0"/>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91440" bIns="0" rtlCol="0" anchor="t"/>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1200" b="0" i="0" u="none" strike="noStrike" kern="1200" cap="none" spc="0" normalizeH="0" baseline="0" noProof="0" dirty="0">
                <a:ln>
                  <a:noFill/>
                </a:ln>
                <a:solidFill>
                  <a:srgbClr val="12171B"/>
                </a:solidFill>
                <a:effectLst/>
                <a:uLnTx/>
                <a:uFillTx/>
                <a:latin typeface="Graphit"/>
                <a:ea typeface="+mn-ea"/>
              </a:rPr>
              <a:t>يهدف المشروع إلى تطوير وتجهيز مرافق بيئة العمل من خلال توفير الأجهزة والمعدات الأساسية للمطبخ والخدمات المكتبية، بما يسهم في تحسين راحة الموظفين ورفع مستوى النظافة وتسهيل الاستخدام اليومي للمرافق.</a:t>
            </a:r>
          </a:p>
        </p:txBody>
      </p:sp>
      <p:sp>
        <p:nvSpPr>
          <p:cNvPr id="17" name="TextBox 16">
            <a:extLst>
              <a:ext uri="{FF2B5EF4-FFF2-40B4-BE49-F238E27FC236}">
                <a16:creationId xmlns:a16="http://schemas.microsoft.com/office/drawing/2014/main" id="{3432F637-5A1B-B5B3-B748-47637D148DA5}"/>
              </a:ext>
            </a:extLst>
          </p:cNvPr>
          <p:cNvSpPr txBox="1"/>
          <p:nvPr/>
        </p:nvSpPr>
        <p:spPr>
          <a:xfrm>
            <a:off x="609598" y="1539474"/>
            <a:ext cx="8670589" cy="425245"/>
          </a:xfrm>
          <a:prstGeom prst="roundRect">
            <a:avLst>
              <a:gd name="adj" fmla="val 0"/>
            </a:avLst>
          </a:prstGeom>
          <a:solidFill>
            <a:schemeClr val="accent5"/>
          </a:solidFill>
        </p:spPr>
        <p:txBody>
          <a:bodyPr wrap="square" bIns="91440" rtlCol="0" anchor="ctr">
            <a:spAutoFit/>
          </a:bodyPr>
          <a:lstStyle/>
          <a:p>
            <a:pPr marL="0" marR="0" lvl="0" indent="0" algn="r" defTabSz="914400" rtl="0" eaLnBrk="1" fontAlgn="auto" latinLnBrk="0" hangingPunct="1">
              <a:lnSpc>
                <a:spcPct val="150000"/>
              </a:lnSpc>
              <a:spcBef>
                <a:spcPts val="0"/>
              </a:spcBef>
              <a:spcAft>
                <a:spcPts val="0"/>
              </a:spcAft>
              <a:buClr>
                <a:srgbClr val="5890FD"/>
              </a:buClr>
              <a:buSzTx/>
              <a:buFontTx/>
              <a:buNone/>
              <a:tabLst/>
              <a:defRPr/>
            </a:pPr>
            <a:r>
              <a:rPr kumimoji="0" lang="ar-SA" sz="1400" b="1" i="0" u="none" strike="noStrike" kern="1200" cap="none" spc="0" normalizeH="0" baseline="0" noProof="0" dirty="0">
                <a:ln>
                  <a:noFill/>
                </a:ln>
                <a:solidFill>
                  <a:schemeClr val="accent1"/>
                </a:solidFill>
                <a:effectLst/>
                <a:uLnTx/>
                <a:uFillTx/>
                <a:latin typeface="Graphit"/>
                <a:ea typeface="+mn-ea"/>
              </a:rPr>
              <a:t>مشروع تطوير وتجهيز مرافق ومطبخ المكتب</a:t>
            </a:r>
          </a:p>
        </p:txBody>
      </p:sp>
      <p:sp>
        <p:nvSpPr>
          <p:cNvPr id="33" name="Rectangle: Rounded Corners 32">
            <a:extLst>
              <a:ext uri="{FF2B5EF4-FFF2-40B4-BE49-F238E27FC236}">
                <a16:creationId xmlns:a16="http://schemas.microsoft.com/office/drawing/2014/main" id="{999922E0-7226-6E4B-3FE3-B23D1A020263}"/>
              </a:ext>
            </a:extLst>
          </p:cNvPr>
          <p:cNvSpPr/>
          <p:nvPr/>
        </p:nvSpPr>
        <p:spPr>
          <a:xfrm>
            <a:off x="609600" y="3508113"/>
            <a:ext cx="10013004" cy="1879702"/>
          </a:xfrm>
          <a:prstGeom prst="roundRect">
            <a:avLst>
              <a:gd name="adj" fmla="val 0"/>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91440" bIns="0" rtlCol="0" anchor="t"/>
          <a:lstStyle/>
          <a:p>
            <a:pPr marL="171450" marR="0" lvl="0" indent="-171450" algn="r" defTabSz="914400" rtl="1" eaLnBrk="1" fontAlgn="auto" latinLnBrk="0" hangingPunct="1">
              <a:lnSpc>
                <a:spcPct val="150000"/>
              </a:lnSpc>
              <a:spcBef>
                <a:spcPts val="0"/>
              </a:spcBef>
              <a:spcAft>
                <a:spcPts val="0"/>
              </a:spcAft>
              <a:buClr>
                <a:schemeClr val="accent3"/>
              </a:buClr>
              <a:buSzTx/>
              <a:buFont typeface="Arial" panose="020B0604020202020204" pitchFamily="34" charset="0"/>
              <a:buChar char="•"/>
              <a:tabLst/>
              <a:defRPr/>
            </a:pPr>
            <a:r>
              <a:rPr kumimoji="0" lang="ar-SA" sz="1200" b="0" i="0" u="none" strike="noStrike" kern="1200" cap="none" spc="0" normalizeH="0" baseline="0" noProof="0" dirty="0">
                <a:ln>
                  <a:noFill/>
                </a:ln>
                <a:solidFill>
                  <a:srgbClr val="12171B"/>
                </a:solidFill>
                <a:effectLst/>
                <a:uLnTx/>
                <a:uFillTx/>
                <a:latin typeface="Graphit"/>
                <a:ea typeface="+mn-ea"/>
              </a:rPr>
              <a:t>توريد وتركيب موزعات المياه</a:t>
            </a:r>
          </a:p>
          <a:p>
            <a:pPr marL="171450" marR="0" lvl="0" indent="-171450" algn="r" defTabSz="914400" rtl="1" eaLnBrk="1" fontAlgn="auto" latinLnBrk="0" hangingPunct="1">
              <a:lnSpc>
                <a:spcPct val="150000"/>
              </a:lnSpc>
              <a:spcBef>
                <a:spcPts val="0"/>
              </a:spcBef>
              <a:spcAft>
                <a:spcPts val="0"/>
              </a:spcAft>
              <a:buClr>
                <a:schemeClr val="accent3"/>
              </a:buClr>
              <a:buSzTx/>
              <a:buFont typeface="Arial" panose="020B0604020202020204" pitchFamily="34" charset="0"/>
              <a:buChar char="•"/>
              <a:tabLst/>
              <a:defRPr/>
            </a:pPr>
            <a:r>
              <a:rPr kumimoji="0" lang="ar-SA" sz="1200" b="0" i="0" u="none" strike="noStrike" kern="1200" cap="none" spc="0" normalizeH="0" baseline="0" noProof="0" dirty="0">
                <a:ln>
                  <a:noFill/>
                </a:ln>
                <a:solidFill>
                  <a:srgbClr val="12171B"/>
                </a:solidFill>
                <a:effectLst/>
                <a:uLnTx/>
                <a:uFillTx/>
                <a:latin typeface="Graphit"/>
                <a:ea typeface="+mn-ea"/>
              </a:rPr>
              <a:t>توريد وتركيب الثلاجات</a:t>
            </a:r>
          </a:p>
          <a:p>
            <a:pPr marL="171450" marR="0" lvl="0" indent="-171450" algn="r" defTabSz="914400" rtl="1" eaLnBrk="1" fontAlgn="auto" latinLnBrk="0" hangingPunct="1">
              <a:lnSpc>
                <a:spcPct val="150000"/>
              </a:lnSpc>
              <a:spcBef>
                <a:spcPts val="0"/>
              </a:spcBef>
              <a:spcAft>
                <a:spcPts val="0"/>
              </a:spcAft>
              <a:buClr>
                <a:schemeClr val="accent3"/>
              </a:buClr>
              <a:buSzTx/>
              <a:buFont typeface="Arial" panose="020B0604020202020204" pitchFamily="34" charset="0"/>
              <a:buChar char="•"/>
              <a:tabLst/>
              <a:defRPr/>
            </a:pPr>
            <a:r>
              <a:rPr kumimoji="0" lang="ar-SA" sz="1200" b="0" i="0" u="none" strike="noStrike" kern="1200" cap="none" spc="0" normalizeH="0" baseline="0" noProof="0" dirty="0">
                <a:ln>
                  <a:noFill/>
                </a:ln>
                <a:solidFill>
                  <a:srgbClr val="12171B"/>
                </a:solidFill>
                <a:effectLst/>
                <a:uLnTx/>
                <a:uFillTx/>
                <a:latin typeface="Graphit"/>
                <a:ea typeface="+mn-ea"/>
              </a:rPr>
              <a:t>توريد وتركيب أجهزة تحميص الخبز</a:t>
            </a:r>
          </a:p>
          <a:p>
            <a:pPr marL="171450" marR="0" lvl="0" indent="-171450" algn="r" defTabSz="914400" rtl="1" eaLnBrk="1" fontAlgn="auto" latinLnBrk="0" hangingPunct="1">
              <a:lnSpc>
                <a:spcPct val="150000"/>
              </a:lnSpc>
              <a:spcBef>
                <a:spcPts val="0"/>
              </a:spcBef>
              <a:spcAft>
                <a:spcPts val="0"/>
              </a:spcAft>
              <a:buClr>
                <a:schemeClr val="accent3"/>
              </a:buClr>
              <a:buSzTx/>
              <a:buFont typeface="Arial" panose="020B0604020202020204" pitchFamily="34" charset="0"/>
              <a:buChar char="•"/>
              <a:tabLst/>
              <a:defRPr/>
            </a:pPr>
            <a:r>
              <a:rPr kumimoji="0" lang="ar-SA" sz="1200" b="0" i="0" u="none" strike="noStrike" kern="1200" cap="none" spc="0" normalizeH="0" baseline="0" noProof="0" dirty="0">
                <a:ln>
                  <a:noFill/>
                </a:ln>
                <a:solidFill>
                  <a:srgbClr val="12171B"/>
                </a:solidFill>
                <a:effectLst/>
                <a:uLnTx/>
                <a:uFillTx/>
                <a:latin typeface="Graphit"/>
                <a:ea typeface="+mn-ea"/>
              </a:rPr>
              <a:t>توريد وتركيب أفران الميكروويف المزودة بخاصية الشواء</a:t>
            </a:r>
          </a:p>
          <a:p>
            <a:pPr marL="171450" marR="0" lvl="0" indent="-171450" algn="r" defTabSz="914400" rtl="1" eaLnBrk="1" fontAlgn="auto" latinLnBrk="0" hangingPunct="1">
              <a:lnSpc>
                <a:spcPct val="150000"/>
              </a:lnSpc>
              <a:spcBef>
                <a:spcPts val="0"/>
              </a:spcBef>
              <a:spcAft>
                <a:spcPts val="0"/>
              </a:spcAft>
              <a:buClr>
                <a:schemeClr val="accent3"/>
              </a:buClr>
              <a:buSzTx/>
              <a:buFont typeface="Arial" panose="020B0604020202020204" pitchFamily="34" charset="0"/>
              <a:buChar char="•"/>
              <a:tabLst/>
              <a:defRPr/>
            </a:pPr>
            <a:r>
              <a:rPr kumimoji="0" lang="ar-SA" sz="1200" b="0" i="0" u="none" strike="noStrike" kern="1200" cap="none" spc="0" normalizeH="0" baseline="0" noProof="0" dirty="0">
                <a:ln>
                  <a:noFill/>
                </a:ln>
                <a:solidFill>
                  <a:srgbClr val="12171B"/>
                </a:solidFill>
                <a:effectLst/>
                <a:uLnTx/>
                <a:uFillTx/>
                <a:latin typeface="Graphit"/>
                <a:ea typeface="+mn-ea"/>
              </a:rPr>
              <a:t>توريد المكانس الكهربائية</a:t>
            </a:r>
          </a:p>
          <a:p>
            <a:pPr marL="171450" marR="0" lvl="0" indent="-171450" algn="r" defTabSz="914400" rtl="1" eaLnBrk="1" fontAlgn="auto" latinLnBrk="0" hangingPunct="1">
              <a:lnSpc>
                <a:spcPct val="150000"/>
              </a:lnSpc>
              <a:spcBef>
                <a:spcPts val="0"/>
              </a:spcBef>
              <a:spcAft>
                <a:spcPts val="0"/>
              </a:spcAft>
              <a:buClr>
                <a:schemeClr val="accent3"/>
              </a:buClr>
              <a:buSzTx/>
              <a:buFont typeface="Arial" panose="020B0604020202020204" pitchFamily="34" charset="0"/>
              <a:buChar char="•"/>
              <a:tabLst/>
              <a:defRPr/>
            </a:pPr>
            <a:r>
              <a:rPr kumimoji="0" lang="ar-SA" sz="1200" b="0" i="0" u="none" strike="noStrike" kern="1200" cap="none" spc="0" normalizeH="0" baseline="0" noProof="0" dirty="0">
                <a:ln>
                  <a:noFill/>
                </a:ln>
                <a:solidFill>
                  <a:srgbClr val="12171B"/>
                </a:solidFill>
                <a:effectLst/>
                <a:uLnTx/>
                <a:uFillTx/>
                <a:latin typeface="Graphit"/>
                <a:ea typeface="+mn-ea"/>
              </a:rPr>
              <a:t>توريد المكانس الكهربائية المزودة بقاعدة شحن.</a:t>
            </a:r>
          </a:p>
        </p:txBody>
      </p:sp>
      <p:sp>
        <p:nvSpPr>
          <p:cNvPr id="34" name="TextBox 33">
            <a:extLst>
              <a:ext uri="{FF2B5EF4-FFF2-40B4-BE49-F238E27FC236}">
                <a16:creationId xmlns:a16="http://schemas.microsoft.com/office/drawing/2014/main" id="{A5DBA559-9CBA-C27F-15C3-8B2F9A27957C}"/>
              </a:ext>
            </a:extLst>
          </p:cNvPr>
          <p:cNvSpPr txBox="1"/>
          <p:nvPr/>
        </p:nvSpPr>
        <p:spPr>
          <a:xfrm>
            <a:off x="10721503" y="3508113"/>
            <a:ext cx="860895" cy="1879699"/>
          </a:xfrm>
          <a:prstGeom prst="roundRect">
            <a:avLst>
              <a:gd name="adj" fmla="val 0"/>
            </a:avLst>
          </a:prstGeom>
          <a:solidFill>
            <a:schemeClr val="accent1"/>
          </a:solidFill>
        </p:spPr>
        <p:txBody>
          <a:bodyPr wrap="square" bIns="73152" rtlCol="0">
            <a:noAutofit/>
          </a:bodyPr>
          <a:lstStyle/>
          <a:p>
            <a:pPr marL="0" marR="0" lvl="0" indent="0" algn="ctr" defTabSz="914400" rtl="0" eaLnBrk="1" fontAlgn="auto" latinLnBrk="0" hangingPunct="1">
              <a:lnSpc>
                <a:spcPct val="150000"/>
              </a:lnSpc>
              <a:spcBef>
                <a:spcPts val="0"/>
              </a:spcBef>
              <a:spcAft>
                <a:spcPts val="0"/>
              </a:spcAft>
              <a:buClr>
                <a:srgbClr val="5890FD"/>
              </a:buClr>
              <a:buSzTx/>
              <a:buFontTx/>
              <a:buNone/>
              <a:tabLst/>
              <a:defRPr/>
            </a:pPr>
            <a:r>
              <a:rPr kumimoji="0" lang="ar-SA" sz="1400" b="1" i="0" u="none" strike="noStrike" kern="1200" cap="none" spc="0" normalizeH="0" baseline="0" noProof="0" dirty="0">
                <a:ln>
                  <a:noFill/>
                </a:ln>
                <a:solidFill>
                  <a:schemeClr val="bg1"/>
                </a:solidFill>
                <a:effectLst/>
                <a:uLnTx/>
                <a:uFillTx/>
                <a:latin typeface="Graphit"/>
                <a:ea typeface="+mn-ea"/>
              </a:rPr>
              <a:t>نط</a:t>
            </a:r>
            <a:r>
              <a:rPr kumimoji="0" lang="ar-EG" sz="1400" b="1" i="0" u="none" strike="noStrike" kern="1200" cap="none" spc="0" normalizeH="0" baseline="0" noProof="0" dirty="0">
                <a:ln>
                  <a:noFill/>
                </a:ln>
                <a:solidFill>
                  <a:schemeClr val="bg1"/>
                </a:solidFill>
                <a:effectLst/>
                <a:uLnTx/>
                <a:uFillTx/>
                <a:latin typeface="Graphit"/>
                <a:ea typeface="+mn-ea"/>
              </a:rPr>
              <a:t>ــ</a:t>
            </a:r>
            <a:r>
              <a:rPr kumimoji="0" lang="ar-SA" sz="1400" b="1" i="0" u="none" strike="noStrike" kern="1200" cap="none" spc="0" normalizeH="0" baseline="0" noProof="0" dirty="0">
                <a:ln>
                  <a:noFill/>
                </a:ln>
                <a:solidFill>
                  <a:schemeClr val="bg1"/>
                </a:solidFill>
                <a:effectLst/>
                <a:uLnTx/>
                <a:uFillTx/>
                <a:latin typeface="Graphit"/>
                <a:ea typeface="+mn-ea"/>
              </a:rPr>
              <a:t>اق</a:t>
            </a:r>
            <a:br>
              <a:rPr kumimoji="0" lang="ar-EG" sz="1400" b="1" i="0" u="none" strike="noStrike" kern="1200" cap="none" spc="0" normalizeH="0" baseline="0" noProof="0" dirty="0">
                <a:ln>
                  <a:noFill/>
                </a:ln>
                <a:solidFill>
                  <a:schemeClr val="bg1"/>
                </a:solidFill>
                <a:effectLst/>
                <a:uLnTx/>
                <a:uFillTx/>
                <a:latin typeface="Graphit"/>
                <a:ea typeface="+mn-ea"/>
              </a:rPr>
            </a:br>
            <a:r>
              <a:rPr kumimoji="0" lang="ar-SA" sz="1400" b="1" i="0" u="none" strike="noStrike" kern="1200" cap="none" spc="0" normalizeH="0" baseline="0" noProof="0" dirty="0">
                <a:ln>
                  <a:noFill/>
                </a:ln>
                <a:solidFill>
                  <a:schemeClr val="bg1"/>
                </a:solidFill>
                <a:effectLst/>
                <a:uLnTx/>
                <a:uFillTx/>
                <a:latin typeface="Graphit"/>
                <a:ea typeface="+mn-ea"/>
              </a:rPr>
              <a:t>العمل</a:t>
            </a:r>
          </a:p>
        </p:txBody>
      </p:sp>
      <p:sp>
        <p:nvSpPr>
          <p:cNvPr id="71" name="TextBox 70">
            <a:extLst>
              <a:ext uri="{FF2B5EF4-FFF2-40B4-BE49-F238E27FC236}">
                <a16:creationId xmlns:a16="http://schemas.microsoft.com/office/drawing/2014/main" id="{A58427FE-8AA8-E9DE-699C-3F99F852D59C}"/>
              </a:ext>
            </a:extLst>
          </p:cNvPr>
          <p:cNvSpPr txBox="1"/>
          <p:nvPr/>
        </p:nvSpPr>
        <p:spPr>
          <a:xfrm>
            <a:off x="9377464" y="1538064"/>
            <a:ext cx="2204938" cy="428066"/>
          </a:xfrm>
          <a:prstGeom prst="roundRect">
            <a:avLst>
              <a:gd name="adj" fmla="val 0"/>
            </a:avLst>
          </a:prstGeom>
          <a:solidFill>
            <a:schemeClr val="accent2"/>
          </a:solidFill>
        </p:spPr>
        <p:txBody>
          <a:bodyPr wrap="square" bIns="91440" rtlCol="0" anchor="ctr">
            <a:spAutoFit/>
          </a:bodyPr>
          <a:lstStyle/>
          <a:p>
            <a:pPr marL="0" marR="0" lvl="0" indent="0" algn="ctr" defTabSz="914400" rtl="0" eaLnBrk="1" fontAlgn="auto" latinLnBrk="0" hangingPunct="1">
              <a:lnSpc>
                <a:spcPct val="150000"/>
              </a:lnSpc>
              <a:spcBef>
                <a:spcPts val="0"/>
              </a:spcBef>
              <a:spcAft>
                <a:spcPts val="0"/>
              </a:spcAft>
              <a:buClr>
                <a:srgbClr val="5890FD"/>
              </a:buClr>
              <a:buSzTx/>
              <a:buFontTx/>
              <a:buNone/>
              <a:tabLst/>
              <a:defRPr/>
            </a:pPr>
            <a:r>
              <a:rPr kumimoji="0" lang="en-US" sz="1400" b="1" i="0" u="none" strike="noStrike" kern="1200" cap="none" spc="0" normalizeH="0" baseline="0" noProof="0" dirty="0">
                <a:ln>
                  <a:noFill/>
                </a:ln>
                <a:solidFill>
                  <a:schemeClr val="bg1"/>
                </a:solidFill>
                <a:effectLst/>
                <a:uLnTx/>
                <a:uFillTx/>
                <a:latin typeface="Graphit"/>
                <a:ea typeface="+mn-ea"/>
              </a:rPr>
              <a:t>Next Era Tech</a:t>
            </a:r>
          </a:p>
        </p:txBody>
      </p:sp>
      <p:pic>
        <p:nvPicPr>
          <p:cNvPr id="72" name="Graphic 71">
            <a:extLst>
              <a:ext uri="{FF2B5EF4-FFF2-40B4-BE49-F238E27FC236}">
                <a16:creationId xmlns:a16="http://schemas.microsoft.com/office/drawing/2014/main" id="{1FFF7735-4B86-E3D8-8D85-9E4E1C51BD3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42834" y="640234"/>
            <a:ext cx="1715355" cy="529742"/>
          </a:xfrm>
          <a:prstGeom prst="rect">
            <a:avLst/>
          </a:prstGeom>
        </p:spPr>
      </p:pic>
      <p:pic>
        <p:nvPicPr>
          <p:cNvPr id="74" name="Picture 73">
            <a:extLst>
              <a:ext uri="{FF2B5EF4-FFF2-40B4-BE49-F238E27FC236}">
                <a16:creationId xmlns:a16="http://schemas.microsoft.com/office/drawing/2014/main" id="{88D9958D-6B6F-F015-3886-563D8E9F63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34838" y="2374824"/>
            <a:ext cx="1690186" cy="613763"/>
          </a:xfrm>
          <a:prstGeom prst="rect">
            <a:avLst/>
          </a:prstGeom>
        </p:spPr>
      </p:pic>
    </p:spTree>
    <p:extLst>
      <p:ext uri="{BB962C8B-B14F-4D97-AF65-F5344CB8AC3E}">
        <p14:creationId xmlns:p14="http://schemas.microsoft.com/office/powerpoint/2010/main" val="6713158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F68B89-5347-F3D3-02C5-8DEDD949790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3A172ED2-6FF7-4334-2A61-912855923363}"/>
              </a:ext>
            </a:extLst>
          </p:cNvPr>
          <p:cNvSpPr/>
          <p:nvPr/>
        </p:nvSpPr>
        <p:spPr>
          <a:xfrm flipH="1">
            <a:off x="-1" y="0"/>
            <a:ext cx="12192000" cy="6846365"/>
          </a:xfrm>
          <a:prstGeom prst="rect">
            <a:avLst/>
          </a:prstGeom>
          <a:solidFill>
            <a:schemeClr val="accent6">
              <a:alpha val="3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raphit"/>
              <a:ea typeface="+mn-ea"/>
            </a:endParaRPr>
          </a:p>
        </p:txBody>
      </p:sp>
      <p:sp>
        <p:nvSpPr>
          <p:cNvPr id="68" name="Rectangle: Rounded Corners 67">
            <a:extLst>
              <a:ext uri="{FF2B5EF4-FFF2-40B4-BE49-F238E27FC236}">
                <a16:creationId xmlns:a16="http://schemas.microsoft.com/office/drawing/2014/main" id="{7AA2812B-6C93-7451-F30F-CA8C7274052B}"/>
              </a:ext>
            </a:extLst>
          </p:cNvPr>
          <p:cNvSpPr/>
          <p:nvPr/>
        </p:nvSpPr>
        <p:spPr>
          <a:xfrm>
            <a:off x="9377464" y="2077694"/>
            <a:ext cx="2204935" cy="1208023"/>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08C238B9-CF47-C490-C844-3FD32570144A}"/>
              </a:ext>
            </a:extLst>
          </p:cNvPr>
          <p:cNvCxnSpPr/>
          <p:nvPr/>
        </p:nvCxnSpPr>
        <p:spPr>
          <a:xfrm>
            <a:off x="609600" y="6211957"/>
            <a:ext cx="10621617"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CC4082C2-E10F-E4D0-4081-E4735C83EF8C}"/>
              </a:ext>
            </a:extLst>
          </p:cNvPr>
          <p:cNvSpPr txBox="1"/>
          <p:nvPr/>
        </p:nvSpPr>
        <p:spPr>
          <a:xfrm>
            <a:off x="6000790" y="618118"/>
            <a:ext cx="5581610" cy="523220"/>
          </a:xfrm>
          <a:prstGeom prst="rect">
            <a:avLst/>
          </a:prstGeom>
          <a:noFill/>
        </p:spPr>
        <p:txBody>
          <a:bodyPr wrap="square" rtlCol="0">
            <a:spAutoFit/>
          </a:bodyPr>
          <a:lstStyle>
            <a:defPPr>
              <a:defRPr lang="en-US"/>
            </a:defPPr>
            <a:lvl1pPr>
              <a:lnSpc>
                <a:spcPts val="6600"/>
              </a:lnSpc>
              <a:defRPr sz="6600" b="1">
                <a:solidFill>
                  <a:schemeClr val="accent5">
                    <a:alpha val="50000"/>
                  </a:schemeClr>
                </a:solidFill>
                <a:latin typeface="+mj-lt"/>
              </a:defRPr>
            </a:lvl1pPr>
          </a:lstStyle>
          <a:p>
            <a:pPr algn="r" rtl="1">
              <a:lnSpc>
                <a:spcPct val="100000"/>
              </a:lnSpc>
            </a:pPr>
            <a:r>
              <a:rPr lang="ar-SA" sz="2800" dirty="0">
                <a:solidFill>
                  <a:schemeClr val="tx2">
                    <a:alpha val="76000"/>
                  </a:schemeClr>
                </a:solidFill>
                <a:latin typeface="Alexandria" pitchFamily="2" charset="-78"/>
                <a:cs typeface="Alexandria" pitchFamily="2" charset="-78"/>
              </a:rPr>
              <a:t>لمحة عن بعض مشاريعنا</a:t>
            </a:r>
          </a:p>
        </p:txBody>
      </p:sp>
      <p:sp>
        <p:nvSpPr>
          <p:cNvPr id="10" name="Rectangle: Rounded Corners 9">
            <a:extLst>
              <a:ext uri="{FF2B5EF4-FFF2-40B4-BE49-F238E27FC236}">
                <a16:creationId xmlns:a16="http://schemas.microsoft.com/office/drawing/2014/main" id="{50C61645-E69C-DB1A-7362-F7AFA71FDAB2}"/>
              </a:ext>
            </a:extLst>
          </p:cNvPr>
          <p:cNvSpPr/>
          <p:nvPr/>
        </p:nvSpPr>
        <p:spPr>
          <a:xfrm>
            <a:off x="609596" y="2077695"/>
            <a:ext cx="8670588" cy="1208023"/>
          </a:xfrm>
          <a:prstGeom prst="roundRect">
            <a:avLst>
              <a:gd name="adj" fmla="val 0"/>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91440" bIns="0" rtlCol="0" anchor="t"/>
          <a:lstStyle/>
          <a:p>
            <a:pPr lvl="0" algn="r" rtl="1">
              <a:lnSpc>
                <a:spcPct val="150000"/>
              </a:lnSpc>
              <a:defRPr/>
            </a:pPr>
            <a:r>
              <a:rPr lang="ar-SA" sz="1200" dirty="0">
                <a:solidFill>
                  <a:srgbClr val="12171B"/>
                </a:solidFill>
              </a:rPr>
              <a:t>يهدف المشروع إلى تطوير بيئة العمل ورفع كفاءة المرافق من خلال تحسين عدد من الأنظمة والتجهيزات المرتبطة بالسلامة والأمن والتقنيات الحديثة. ويشمل ذلك تطوير أنظمة المراقبة والسلامة، وتوفير بعض التجهيزات التشغيلية، إلى جانب تركيب نظام تفاعلي للعروض والتعاون، بما يسهم في تعزيز الكفاءة التشغيلية وتحسين التواصل وتوفير بيئة عمل أكثر أمانًا وكفاءة.</a:t>
            </a:r>
            <a:endParaRPr kumimoji="0" lang="ar-SA" sz="1200" b="0" i="0" u="none" strike="noStrike" kern="1200" cap="none" spc="0" normalizeH="0" baseline="0" noProof="0" dirty="0">
              <a:ln>
                <a:noFill/>
              </a:ln>
              <a:solidFill>
                <a:srgbClr val="12171B"/>
              </a:solidFill>
              <a:effectLst/>
              <a:uLnTx/>
              <a:uFillTx/>
              <a:latin typeface="Graphit"/>
              <a:ea typeface="+mn-ea"/>
            </a:endParaRPr>
          </a:p>
        </p:txBody>
      </p:sp>
      <p:sp>
        <p:nvSpPr>
          <p:cNvPr id="17" name="TextBox 16">
            <a:extLst>
              <a:ext uri="{FF2B5EF4-FFF2-40B4-BE49-F238E27FC236}">
                <a16:creationId xmlns:a16="http://schemas.microsoft.com/office/drawing/2014/main" id="{4F428FD0-FB5F-8447-D5D6-AAFFCBE0F226}"/>
              </a:ext>
            </a:extLst>
          </p:cNvPr>
          <p:cNvSpPr txBox="1"/>
          <p:nvPr/>
        </p:nvSpPr>
        <p:spPr>
          <a:xfrm>
            <a:off x="642834" y="1538673"/>
            <a:ext cx="8670589" cy="426848"/>
          </a:xfrm>
          <a:prstGeom prst="roundRect">
            <a:avLst>
              <a:gd name="adj" fmla="val 0"/>
            </a:avLst>
          </a:prstGeom>
          <a:solidFill>
            <a:schemeClr val="accent5"/>
          </a:solidFill>
        </p:spPr>
        <p:txBody>
          <a:bodyPr wrap="square" bIns="91440" rtlCol="0" anchor="ctr">
            <a:spAutoFit/>
          </a:bodyPr>
          <a:lstStyle/>
          <a:p>
            <a:pPr lvl="0" algn="r" rtl="1">
              <a:lnSpc>
                <a:spcPct val="150000"/>
              </a:lnSpc>
              <a:defRPr/>
            </a:pPr>
            <a:r>
              <a:rPr lang="ar-SA" sz="1400" dirty="0">
                <a:solidFill>
                  <a:srgbClr val="12171B"/>
                </a:solidFill>
              </a:rPr>
              <a:t>مشروع تطوير المرافق وتعزيز السلامة والتقنيات الحديثة</a:t>
            </a:r>
          </a:p>
        </p:txBody>
      </p:sp>
      <p:sp>
        <p:nvSpPr>
          <p:cNvPr id="33" name="Rectangle: Rounded Corners 32">
            <a:extLst>
              <a:ext uri="{FF2B5EF4-FFF2-40B4-BE49-F238E27FC236}">
                <a16:creationId xmlns:a16="http://schemas.microsoft.com/office/drawing/2014/main" id="{6C64DBD6-957F-E35D-BE93-00055102CA71}"/>
              </a:ext>
            </a:extLst>
          </p:cNvPr>
          <p:cNvSpPr/>
          <p:nvPr/>
        </p:nvSpPr>
        <p:spPr>
          <a:xfrm>
            <a:off x="609596" y="3536101"/>
            <a:ext cx="10013004" cy="1879702"/>
          </a:xfrm>
          <a:prstGeom prst="roundRect">
            <a:avLst>
              <a:gd name="adj" fmla="val 0"/>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91440" bIns="0" rtlCol="0" anchor="t"/>
          <a:lstStyle/>
          <a:p>
            <a:pPr marL="171450" lvl="0" indent="-171450" algn="r" rtl="1">
              <a:lnSpc>
                <a:spcPct val="150000"/>
              </a:lnSpc>
              <a:buClr>
                <a:schemeClr val="accent3"/>
              </a:buClr>
              <a:buFont typeface="Arial" panose="020B0604020202020204" pitchFamily="34" charset="0"/>
              <a:buChar char="•"/>
              <a:defRPr/>
            </a:pPr>
            <a:r>
              <a:rPr lang="ar-SA" sz="1200" dirty="0">
                <a:solidFill>
                  <a:srgbClr val="12171B"/>
                </a:solidFill>
              </a:rPr>
              <a:t>توريد ماكينة صنع الثلج</a:t>
            </a:r>
          </a:p>
          <a:p>
            <a:pPr marL="171450" lvl="0" indent="-171450" algn="r" rtl="1">
              <a:lnSpc>
                <a:spcPct val="150000"/>
              </a:lnSpc>
              <a:buClr>
                <a:schemeClr val="accent3"/>
              </a:buClr>
              <a:buFont typeface="Arial" panose="020B0604020202020204" pitchFamily="34" charset="0"/>
              <a:buChar char="•"/>
              <a:defRPr/>
            </a:pPr>
            <a:r>
              <a:rPr lang="ar-SA" sz="1200" dirty="0">
                <a:solidFill>
                  <a:srgbClr val="12171B"/>
                </a:solidFill>
              </a:rPr>
              <a:t>توريد وتركيب نظام مراقبة أمني </a:t>
            </a:r>
            <a:r>
              <a:rPr lang="ar-SA" sz="1200" b="1" dirty="0">
                <a:solidFill>
                  <a:srgbClr val="12171B"/>
                </a:solidFill>
              </a:rPr>
              <a:t>(</a:t>
            </a:r>
            <a:r>
              <a:rPr lang="en-US" sz="1200" b="1" dirty="0">
                <a:solidFill>
                  <a:srgbClr val="12171B"/>
                </a:solidFill>
              </a:rPr>
              <a:t> (IP CCTV</a:t>
            </a:r>
            <a:r>
              <a:rPr lang="ar-SA" sz="1200" dirty="0">
                <a:solidFill>
                  <a:srgbClr val="12171B"/>
                </a:solidFill>
              </a:rPr>
              <a:t>بأربع قنوات</a:t>
            </a:r>
          </a:p>
          <a:p>
            <a:pPr marL="171450" lvl="0" indent="-171450" algn="r" rtl="1">
              <a:lnSpc>
                <a:spcPct val="150000"/>
              </a:lnSpc>
              <a:buClr>
                <a:schemeClr val="accent3"/>
              </a:buClr>
              <a:buFont typeface="Arial" panose="020B0604020202020204" pitchFamily="34" charset="0"/>
              <a:buChar char="•"/>
              <a:defRPr/>
            </a:pPr>
            <a:r>
              <a:rPr lang="ar-SA" sz="1200" dirty="0">
                <a:solidFill>
                  <a:srgbClr val="12171B"/>
                </a:solidFill>
              </a:rPr>
              <a:t>استبدال خزانة بكرة خرطوم الحريق</a:t>
            </a:r>
          </a:p>
          <a:p>
            <a:pPr marL="171450" lvl="0" indent="-171450" algn="r" rtl="1">
              <a:lnSpc>
                <a:spcPct val="150000"/>
              </a:lnSpc>
              <a:buClr>
                <a:schemeClr val="accent3"/>
              </a:buClr>
              <a:buFont typeface="Arial" panose="020B0604020202020204" pitchFamily="34" charset="0"/>
              <a:buChar char="•"/>
              <a:defRPr/>
            </a:pPr>
            <a:r>
              <a:rPr lang="ar-SA" sz="1200" dirty="0">
                <a:solidFill>
                  <a:srgbClr val="12171B"/>
                </a:solidFill>
              </a:rPr>
              <a:t>توريد وتركيب نظام تفاعلي للعروض والتعاون.</a:t>
            </a:r>
            <a:endParaRPr kumimoji="0" lang="ar-SA" sz="1200" b="0" i="0" u="none" strike="noStrike" kern="1200" cap="none" spc="0" normalizeH="0" baseline="0" noProof="0" dirty="0">
              <a:ln>
                <a:noFill/>
              </a:ln>
              <a:solidFill>
                <a:srgbClr val="12171B"/>
              </a:solidFill>
              <a:effectLst/>
              <a:uLnTx/>
              <a:uFillTx/>
              <a:latin typeface="Graphit"/>
              <a:ea typeface="+mn-ea"/>
            </a:endParaRPr>
          </a:p>
        </p:txBody>
      </p:sp>
      <p:sp>
        <p:nvSpPr>
          <p:cNvPr id="34" name="TextBox 33">
            <a:extLst>
              <a:ext uri="{FF2B5EF4-FFF2-40B4-BE49-F238E27FC236}">
                <a16:creationId xmlns:a16="http://schemas.microsoft.com/office/drawing/2014/main" id="{9C82AE45-4048-C8D4-25C1-7633ABEFE31C}"/>
              </a:ext>
            </a:extLst>
          </p:cNvPr>
          <p:cNvSpPr txBox="1"/>
          <p:nvPr/>
        </p:nvSpPr>
        <p:spPr>
          <a:xfrm>
            <a:off x="10721503" y="3508113"/>
            <a:ext cx="860895" cy="1879699"/>
          </a:xfrm>
          <a:prstGeom prst="roundRect">
            <a:avLst>
              <a:gd name="adj" fmla="val 0"/>
            </a:avLst>
          </a:prstGeom>
          <a:solidFill>
            <a:schemeClr val="accent1"/>
          </a:solidFill>
        </p:spPr>
        <p:txBody>
          <a:bodyPr wrap="square" bIns="73152" rtlCol="0">
            <a:noAutofit/>
          </a:bodyPr>
          <a:lstStyle/>
          <a:p>
            <a:pPr marL="0" marR="0" lvl="0" indent="0" algn="ctr" defTabSz="914400" rtl="0" eaLnBrk="1" fontAlgn="auto" latinLnBrk="0" hangingPunct="1">
              <a:lnSpc>
                <a:spcPct val="150000"/>
              </a:lnSpc>
              <a:spcBef>
                <a:spcPts val="0"/>
              </a:spcBef>
              <a:spcAft>
                <a:spcPts val="0"/>
              </a:spcAft>
              <a:buClr>
                <a:srgbClr val="5890FD"/>
              </a:buClr>
              <a:buSzTx/>
              <a:buFontTx/>
              <a:buNone/>
              <a:tabLst/>
              <a:defRPr/>
            </a:pPr>
            <a:r>
              <a:rPr kumimoji="0" lang="ar-SA" sz="1400" b="1" i="0" u="none" strike="noStrike" kern="1200" cap="none" spc="0" normalizeH="0" baseline="0" noProof="0" dirty="0">
                <a:ln>
                  <a:noFill/>
                </a:ln>
                <a:solidFill>
                  <a:schemeClr val="bg1"/>
                </a:solidFill>
                <a:effectLst/>
                <a:uLnTx/>
                <a:uFillTx/>
                <a:latin typeface="Graphit"/>
                <a:ea typeface="+mn-ea"/>
              </a:rPr>
              <a:t>نط</a:t>
            </a:r>
            <a:r>
              <a:rPr kumimoji="0" lang="ar-EG" sz="1400" b="1" i="0" u="none" strike="noStrike" kern="1200" cap="none" spc="0" normalizeH="0" baseline="0" noProof="0" dirty="0">
                <a:ln>
                  <a:noFill/>
                </a:ln>
                <a:solidFill>
                  <a:schemeClr val="bg1"/>
                </a:solidFill>
                <a:effectLst/>
                <a:uLnTx/>
                <a:uFillTx/>
                <a:latin typeface="Graphit"/>
                <a:ea typeface="+mn-ea"/>
              </a:rPr>
              <a:t>ــ</a:t>
            </a:r>
            <a:r>
              <a:rPr kumimoji="0" lang="ar-SA" sz="1400" b="1" i="0" u="none" strike="noStrike" kern="1200" cap="none" spc="0" normalizeH="0" baseline="0" noProof="0" dirty="0">
                <a:ln>
                  <a:noFill/>
                </a:ln>
                <a:solidFill>
                  <a:schemeClr val="bg1"/>
                </a:solidFill>
                <a:effectLst/>
                <a:uLnTx/>
                <a:uFillTx/>
                <a:latin typeface="Graphit"/>
                <a:ea typeface="+mn-ea"/>
              </a:rPr>
              <a:t>اق</a:t>
            </a:r>
            <a:br>
              <a:rPr kumimoji="0" lang="ar-EG" sz="1400" b="1" i="0" u="none" strike="noStrike" kern="1200" cap="none" spc="0" normalizeH="0" baseline="0" noProof="0" dirty="0">
                <a:ln>
                  <a:noFill/>
                </a:ln>
                <a:solidFill>
                  <a:schemeClr val="bg1"/>
                </a:solidFill>
                <a:effectLst/>
                <a:uLnTx/>
                <a:uFillTx/>
                <a:latin typeface="Graphit"/>
                <a:ea typeface="+mn-ea"/>
              </a:rPr>
            </a:br>
            <a:r>
              <a:rPr kumimoji="0" lang="ar-SA" sz="1400" b="1" i="0" u="none" strike="noStrike" kern="1200" cap="none" spc="0" normalizeH="0" baseline="0" noProof="0" dirty="0">
                <a:ln>
                  <a:noFill/>
                </a:ln>
                <a:solidFill>
                  <a:schemeClr val="bg1"/>
                </a:solidFill>
                <a:effectLst/>
                <a:uLnTx/>
                <a:uFillTx/>
                <a:latin typeface="Graphit"/>
                <a:ea typeface="+mn-ea"/>
              </a:rPr>
              <a:t>العمل</a:t>
            </a:r>
          </a:p>
        </p:txBody>
      </p:sp>
      <p:sp>
        <p:nvSpPr>
          <p:cNvPr id="71" name="TextBox 70">
            <a:extLst>
              <a:ext uri="{FF2B5EF4-FFF2-40B4-BE49-F238E27FC236}">
                <a16:creationId xmlns:a16="http://schemas.microsoft.com/office/drawing/2014/main" id="{351964EC-5E20-5279-BA81-FD86F1BC3DFA}"/>
              </a:ext>
            </a:extLst>
          </p:cNvPr>
          <p:cNvSpPr txBox="1"/>
          <p:nvPr/>
        </p:nvSpPr>
        <p:spPr>
          <a:xfrm>
            <a:off x="9377464" y="1538064"/>
            <a:ext cx="2204938" cy="428066"/>
          </a:xfrm>
          <a:prstGeom prst="roundRect">
            <a:avLst>
              <a:gd name="adj" fmla="val 0"/>
            </a:avLst>
          </a:prstGeom>
          <a:solidFill>
            <a:schemeClr val="accent2"/>
          </a:solidFill>
        </p:spPr>
        <p:txBody>
          <a:bodyPr wrap="square" bIns="91440" rtlCol="0" anchor="ctr">
            <a:spAutoFit/>
          </a:bodyPr>
          <a:lstStyle/>
          <a:p>
            <a:pPr marL="0" marR="0" lvl="0" indent="0" algn="ctr" defTabSz="914400" rtl="0" eaLnBrk="1" fontAlgn="auto" latinLnBrk="0" hangingPunct="1">
              <a:lnSpc>
                <a:spcPct val="150000"/>
              </a:lnSpc>
              <a:spcBef>
                <a:spcPts val="0"/>
              </a:spcBef>
              <a:spcAft>
                <a:spcPts val="0"/>
              </a:spcAft>
              <a:buClr>
                <a:srgbClr val="5890FD"/>
              </a:buClr>
              <a:buSzTx/>
              <a:buFontTx/>
              <a:buNone/>
              <a:tabLst/>
              <a:defRPr/>
            </a:pPr>
            <a:r>
              <a:rPr lang="en-US" sz="1400" b="1" dirty="0">
                <a:solidFill>
                  <a:schemeClr val="bg1"/>
                </a:solidFill>
                <a:latin typeface="Graphit"/>
              </a:rPr>
              <a:t>NOB Marketing Solutions</a:t>
            </a:r>
            <a:endParaRPr kumimoji="0" lang="en-US" sz="1400" b="1" i="0" u="none" strike="noStrike" kern="1200" cap="none" spc="0" normalizeH="0" baseline="0" noProof="0" dirty="0">
              <a:ln>
                <a:noFill/>
              </a:ln>
              <a:solidFill>
                <a:schemeClr val="bg1"/>
              </a:solidFill>
              <a:effectLst/>
              <a:uLnTx/>
              <a:uFillTx/>
              <a:latin typeface="Graphit"/>
            </a:endParaRPr>
          </a:p>
        </p:txBody>
      </p:sp>
      <p:pic>
        <p:nvPicPr>
          <p:cNvPr id="72" name="Graphic 71">
            <a:extLst>
              <a:ext uri="{FF2B5EF4-FFF2-40B4-BE49-F238E27FC236}">
                <a16:creationId xmlns:a16="http://schemas.microsoft.com/office/drawing/2014/main" id="{D229E894-D479-2392-9B50-2DDA6E455EC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42834" y="640234"/>
            <a:ext cx="1715355" cy="529742"/>
          </a:xfrm>
          <a:prstGeom prst="rect">
            <a:avLst/>
          </a:prstGeom>
        </p:spPr>
      </p:pic>
      <p:pic>
        <p:nvPicPr>
          <p:cNvPr id="4" name="Picture 3">
            <a:extLst>
              <a:ext uri="{FF2B5EF4-FFF2-40B4-BE49-F238E27FC236}">
                <a16:creationId xmlns:a16="http://schemas.microsoft.com/office/drawing/2014/main" id="{0AB23678-8FC1-2C4F-4BF6-EDE22DB6D7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63110" y="2174935"/>
            <a:ext cx="1833641" cy="1122963"/>
          </a:xfrm>
          <a:prstGeom prst="rect">
            <a:avLst/>
          </a:prstGeom>
        </p:spPr>
      </p:pic>
    </p:spTree>
    <p:extLst>
      <p:ext uri="{BB962C8B-B14F-4D97-AF65-F5344CB8AC3E}">
        <p14:creationId xmlns:p14="http://schemas.microsoft.com/office/powerpoint/2010/main" val="30150978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83D537-26E8-FBD8-0792-10FCBD50E4C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C4B4D0D-9967-0BC6-661B-69DDAF683855}"/>
              </a:ext>
            </a:extLst>
          </p:cNvPr>
          <p:cNvSpPr/>
          <p:nvPr/>
        </p:nvSpPr>
        <p:spPr>
          <a:xfrm flipH="1">
            <a:off x="-1" y="0"/>
            <a:ext cx="12192000" cy="6846365"/>
          </a:xfrm>
          <a:prstGeom prst="rect">
            <a:avLst/>
          </a:prstGeom>
          <a:solidFill>
            <a:schemeClr val="accent6">
              <a:alpha val="3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raphit"/>
              <a:ea typeface="+mn-ea"/>
            </a:endParaRPr>
          </a:p>
        </p:txBody>
      </p:sp>
      <p:sp>
        <p:nvSpPr>
          <p:cNvPr id="68" name="Rectangle: Rounded Corners 67">
            <a:extLst>
              <a:ext uri="{FF2B5EF4-FFF2-40B4-BE49-F238E27FC236}">
                <a16:creationId xmlns:a16="http://schemas.microsoft.com/office/drawing/2014/main" id="{ADE4F5EF-9720-3259-903B-7DD90C691DEF}"/>
              </a:ext>
            </a:extLst>
          </p:cNvPr>
          <p:cNvSpPr/>
          <p:nvPr/>
        </p:nvSpPr>
        <p:spPr>
          <a:xfrm>
            <a:off x="9377464" y="2077694"/>
            <a:ext cx="2204935" cy="1208023"/>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0380EBC2-4AA8-F587-E620-953FBDDD9EA8}"/>
              </a:ext>
            </a:extLst>
          </p:cNvPr>
          <p:cNvCxnSpPr/>
          <p:nvPr/>
        </p:nvCxnSpPr>
        <p:spPr>
          <a:xfrm>
            <a:off x="609600" y="6211957"/>
            <a:ext cx="10621617"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CAFFBD36-271F-EF15-DC06-9C1E5766A165}"/>
              </a:ext>
            </a:extLst>
          </p:cNvPr>
          <p:cNvSpPr txBox="1"/>
          <p:nvPr/>
        </p:nvSpPr>
        <p:spPr>
          <a:xfrm>
            <a:off x="6000790" y="618118"/>
            <a:ext cx="5581610" cy="523220"/>
          </a:xfrm>
          <a:prstGeom prst="rect">
            <a:avLst/>
          </a:prstGeom>
          <a:noFill/>
        </p:spPr>
        <p:txBody>
          <a:bodyPr wrap="square" rtlCol="0">
            <a:spAutoFit/>
          </a:bodyPr>
          <a:lstStyle>
            <a:defPPr>
              <a:defRPr lang="en-US"/>
            </a:defPPr>
            <a:lvl1pPr>
              <a:lnSpc>
                <a:spcPts val="6600"/>
              </a:lnSpc>
              <a:defRPr sz="6600" b="1">
                <a:solidFill>
                  <a:schemeClr val="accent5">
                    <a:alpha val="50000"/>
                  </a:schemeClr>
                </a:solidFill>
                <a:latin typeface="+mj-lt"/>
              </a:defRPr>
            </a:lvl1pPr>
          </a:lstStyle>
          <a:p>
            <a:pPr algn="r" rtl="1">
              <a:lnSpc>
                <a:spcPct val="100000"/>
              </a:lnSpc>
            </a:pPr>
            <a:r>
              <a:rPr lang="ar-SA" sz="2800" dirty="0">
                <a:solidFill>
                  <a:schemeClr val="tx2">
                    <a:alpha val="76000"/>
                  </a:schemeClr>
                </a:solidFill>
                <a:latin typeface="Alexandria" pitchFamily="2" charset="-78"/>
                <a:cs typeface="Alexandria" pitchFamily="2" charset="-78"/>
              </a:rPr>
              <a:t>لمحة عن بعض مشاريعنا</a:t>
            </a:r>
          </a:p>
        </p:txBody>
      </p:sp>
      <p:sp>
        <p:nvSpPr>
          <p:cNvPr id="10" name="Rectangle: Rounded Corners 9">
            <a:extLst>
              <a:ext uri="{FF2B5EF4-FFF2-40B4-BE49-F238E27FC236}">
                <a16:creationId xmlns:a16="http://schemas.microsoft.com/office/drawing/2014/main" id="{219009F0-6A9A-BC75-7C45-D26170F6DD1A}"/>
              </a:ext>
            </a:extLst>
          </p:cNvPr>
          <p:cNvSpPr/>
          <p:nvPr/>
        </p:nvSpPr>
        <p:spPr>
          <a:xfrm>
            <a:off x="609596" y="2077695"/>
            <a:ext cx="8670588" cy="1208023"/>
          </a:xfrm>
          <a:prstGeom prst="roundRect">
            <a:avLst>
              <a:gd name="adj" fmla="val 0"/>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91440" bIns="0" rtlCol="0" anchor="t"/>
          <a:lstStyle/>
          <a:p>
            <a:pPr lvl="0" algn="r" rtl="1">
              <a:lnSpc>
                <a:spcPct val="150000"/>
              </a:lnSpc>
              <a:defRPr/>
            </a:pPr>
            <a:r>
              <a:rPr lang="ar-SA" sz="1200" dirty="0">
                <a:solidFill>
                  <a:srgbClr val="12171B"/>
                </a:solidFill>
              </a:rPr>
              <a:t>يهدف المشروع إلى تطوير المرفق والارتقاء بجاهزيته من خلال تحسين الواجهات والتشطيبات، وتعزيز متطلبات السلامة والحماية من الحريق، إلى جانب توفير التجهيزات اللازمة لتنظيم البنية التحتية والمعدات. وتسهم هذه الأعمال في تحسين كفاءة المرفق ومظهره العام ورفع مستوى السلامة والجاهزية التشغيلية.</a:t>
            </a:r>
            <a:endParaRPr kumimoji="0" lang="ar-SA" sz="1200" b="0" i="0" u="none" strike="noStrike" kern="1200" cap="none" spc="0" normalizeH="0" baseline="0" noProof="0" dirty="0">
              <a:ln>
                <a:noFill/>
              </a:ln>
              <a:solidFill>
                <a:srgbClr val="12171B"/>
              </a:solidFill>
              <a:effectLst/>
              <a:uLnTx/>
              <a:uFillTx/>
              <a:latin typeface="Graphit"/>
              <a:ea typeface="+mn-ea"/>
            </a:endParaRPr>
          </a:p>
        </p:txBody>
      </p:sp>
      <p:sp>
        <p:nvSpPr>
          <p:cNvPr id="17" name="TextBox 16">
            <a:extLst>
              <a:ext uri="{FF2B5EF4-FFF2-40B4-BE49-F238E27FC236}">
                <a16:creationId xmlns:a16="http://schemas.microsoft.com/office/drawing/2014/main" id="{DC013B9D-549F-D476-2C12-6ECD4A8EEA64}"/>
              </a:ext>
            </a:extLst>
          </p:cNvPr>
          <p:cNvSpPr txBox="1"/>
          <p:nvPr/>
        </p:nvSpPr>
        <p:spPr>
          <a:xfrm>
            <a:off x="609598" y="1539474"/>
            <a:ext cx="8670589" cy="425245"/>
          </a:xfrm>
          <a:prstGeom prst="roundRect">
            <a:avLst>
              <a:gd name="adj" fmla="val 0"/>
            </a:avLst>
          </a:prstGeom>
          <a:solidFill>
            <a:schemeClr val="accent5"/>
          </a:solidFill>
        </p:spPr>
        <p:txBody>
          <a:bodyPr wrap="square" bIns="91440" rtlCol="0" anchor="ctr">
            <a:spAutoFit/>
          </a:bodyPr>
          <a:lstStyle/>
          <a:p>
            <a:pPr lvl="0" algn="r">
              <a:lnSpc>
                <a:spcPct val="150000"/>
              </a:lnSpc>
              <a:buClr>
                <a:srgbClr val="5890FD"/>
              </a:buClr>
              <a:defRPr/>
            </a:pPr>
            <a:r>
              <a:rPr lang="ar-SA" sz="1400" b="1" dirty="0">
                <a:solidFill>
                  <a:schemeClr val="accent1"/>
                </a:solidFill>
              </a:rPr>
              <a:t>مشروع تطوير المرافق وتعزيز أنظمة السلامة والبنية التحتية</a:t>
            </a:r>
            <a:endParaRPr kumimoji="0" lang="ar-SA" sz="1400" b="1" i="0" u="none" strike="noStrike" kern="1200" cap="none" spc="0" normalizeH="0" baseline="0" noProof="0" dirty="0">
              <a:ln>
                <a:noFill/>
              </a:ln>
              <a:solidFill>
                <a:schemeClr val="accent1"/>
              </a:solidFill>
              <a:effectLst/>
              <a:uLnTx/>
              <a:uFillTx/>
              <a:latin typeface="Graphit"/>
              <a:ea typeface="+mn-ea"/>
            </a:endParaRPr>
          </a:p>
        </p:txBody>
      </p:sp>
      <p:sp>
        <p:nvSpPr>
          <p:cNvPr id="33" name="Rectangle: Rounded Corners 32">
            <a:extLst>
              <a:ext uri="{FF2B5EF4-FFF2-40B4-BE49-F238E27FC236}">
                <a16:creationId xmlns:a16="http://schemas.microsoft.com/office/drawing/2014/main" id="{2FB4A9BF-79CC-ADF7-ECBF-E4CB70BC6BF5}"/>
              </a:ext>
            </a:extLst>
          </p:cNvPr>
          <p:cNvSpPr/>
          <p:nvPr/>
        </p:nvSpPr>
        <p:spPr>
          <a:xfrm>
            <a:off x="609600" y="3508113"/>
            <a:ext cx="10013004" cy="1879702"/>
          </a:xfrm>
          <a:prstGeom prst="roundRect">
            <a:avLst>
              <a:gd name="adj" fmla="val 0"/>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91440" bIns="0" rtlCol="0" anchor="t"/>
          <a:lstStyle/>
          <a:p>
            <a:pPr marL="171450" lvl="0" indent="-171450" algn="r" rtl="1">
              <a:lnSpc>
                <a:spcPct val="150000"/>
              </a:lnSpc>
              <a:buClr>
                <a:schemeClr val="accent3"/>
              </a:buClr>
              <a:buFont typeface="Arial" panose="020B0604020202020204" pitchFamily="34" charset="0"/>
              <a:buChar char="•"/>
              <a:defRPr/>
            </a:pPr>
            <a:r>
              <a:rPr lang="ar-SA" sz="1200" dirty="0">
                <a:solidFill>
                  <a:srgbClr val="12171B"/>
                </a:solidFill>
              </a:rPr>
              <a:t>توريد وتنفيذ أعمال تجديد الواجهات</a:t>
            </a:r>
          </a:p>
          <a:p>
            <a:pPr marL="171450" lvl="0" indent="-171450" algn="r" rtl="1">
              <a:lnSpc>
                <a:spcPct val="150000"/>
              </a:lnSpc>
              <a:buClr>
                <a:schemeClr val="accent3"/>
              </a:buClr>
              <a:buFont typeface="Arial" panose="020B0604020202020204" pitchFamily="34" charset="0"/>
              <a:buChar char="•"/>
              <a:defRPr/>
            </a:pPr>
            <a:r>
              <a:rPr lang="ar-SA" sz="1200" dirty="0">
                <a:solidFill>
                  <a:srgbClr val="12171B"/>
                </a:solidFill>
              </a:rPr>
              <a:t>توريد وتنفيذ تشطيبات حجر </a:t>
            </a:r>
            <a:r>
              <a:rPr lang="ar-SA" sz="1200" dirty="0" err="1">
                <a:solidFill>
                  <a:srgbClr val="12171B"/>
                </a:solidFill>
              </a:rPr>
              <a:t>الإيبوكسي</a:t>
            </a:r>
            <a:r>
              <a:rPr lang="ar-SA" sz="1200" dirty="0">
                <a:solidFill>
                  <a:srgbClr val="12171B"/>
                </a:solidFill>
              </a:rPr>
              <a:t> ثلاثي الطبقات</a:t>
            </a:r>
          </a:p>
          <a:p>
            <a:pPr marL="171450" lvl="0" indent="-171450" algn="r" rtl="1">
              <a:lnSpc>
                <a:spcPct val="150000"/>
              </a:lnSpc>
              <a:buClr>
                <a:schemeClr val="accent3"/>
              </a:buClr>
              <a:buFont typeface="Arial" panose="020B0604020202020204" pitchFamily="34" charset="0"/>
              <a:buChar char="•"/>
              <a:defRPr/>
            </a:pPr>
            <a:r>
              <a:rPr lang="ar-SA" sz="1200" dirty="0">
                <a:solidFill>
                  <a:srgbClr val="12171B"/>
                </a:solidFill>
              </a:rPr>
              <a:t>توريد معدات وأنظمة الحماية ومكافحة الحريق</a:t>
            </a:r>
          </a:p>
          <a:p>
            <a:pPr marL="171450" lvl="0" indent="-171450" algn="r" rtl="1">
              <a:lnSpc>
                <a:spcPct val="150000"/>
              </a:lnSpc>
              <a:buClr>
                <a:schemeClr val="accent3"/>
              </a:buClr>
              <a:buFont typeface="Arial" panose="020B0604020202020204" pitchFamily="34" charset="0"/>
              <a:buChar char="•"/>
              <a:defRPr/>
            </a:pPr>
            <a:r>
              <a:rPr lang="ar-SA" sz="1200" dirty="0">
                <a:solidFill>
                  <a:srgbClr val="12171B"/>
                </a:solidFill>
              </a:rPr>
              <a:t>توريد خزائن أرضية للمعدات بمقاس </a:t>
            </a:r>
            <a:r>
              <a:rPr lang="en-US" sz="1200" b="1" dirty="0">
                <a:solidFill>
                  <a:srgbClr val="12171B"/>
                </a:solidFill>
              </a:rPr>
              <a:t>18U</a:t>
            </a:r>
            <a:endParaRPr kumimoji="0" lang="ar-SA" sz="1200" b="1" i="0" u="none" strike="noStrike" kern="1200" cap="none" spc="0" normalizeH="0" baseline="0" noProof="0" dirty="0">
              <a:ln>
                <a:noFill/>
              </a:ln>
              <a:solidFill>
                <a:srgbClr val="12171B"/>
              </a:solidFill>
              <a:effectLst/>
              <a:uLnTx/>
              <a:uFillTx/>
              <a:latin typeface="Graphit"/>
              <a:ea typeface="+mn-ea"/>
            </a:endParaRPr>
          </a:p>
        </p:txBody>
      </p:sp>
      <p:sp>
        <p:nvSpPr>
          <p:cNvPr id="34" name="TextBox 33">
            <a:extLst>
              <a:ext uri="{FF2B5EF4-FFF2-40B4-BE49-F238E27FC236}">
                <a16:creationId xmlns:a16="http://schemas.microsoft.com/office/drawing/2014/main" id="{EF42614D-D39E-338C-C4BF-C08D46F39971}"/>
              </a:ext>
            </a:extLst>
          </p:cNvPr>
          <p:cNvSpPr txBox="1"/>
          <p:nvPr/>
        </p:nvSpPr>
        <p:spPr>
          <a:xfrm>
            <a:off x="10721503" y="3508113"/>
            <a:ext cx="860895" cy="1879699"/>
          </a:xfrm>
          <a:prstGeom prst="roundRect">
            <a:avLst>
              <a:gd name="adj" fmla="val 0"/>
            </a:avLst>
          </a:prstGeom>
          <a:solidFill>
            <a:schemeClr val="accent1"/>
          </a:solidFill>
        </p:spPr>
        <p:txBody>
          <a:bodyPr wrap="square" bIns="73152" rtlCol="0">
            <a:noAutofit/>
          </a:bodyPr>
          <a:lstStyle/>
          <a:p>
            <a:pPr marL="0" marR="0" lvl="0" indent="0" algn="ctr" defTabSz="914400" rtl="0" eaLnBrk="1" fontAlgn="auto" latinLnBrk="0" hangingPunct="1">
              <a:lnSpc>
                <a:spcPct val="150000"/>
              </a:lnSpc>
              <a:spcBef>
                <a:spcPts val="0"/>
              </a:spcBef>
              <a:spcAft>
                <a:spcPts val="0"/>
              </a:spcAft>
              <a:buClr>
                <a:srgbClr val="5890FD"/>
              </a:buClr>
              <a:buSzTx/>
              <a:buFontTx/>
              <a:buNone/>
              <a:tabLst/>
              <a:defRPr/>
            </a:pPr>
            <a:r>
              <a:rPr kumimoji="0" lang="ar-SA" sz="1400" b="1" i="0" u="none" strike="noStrike" kern="1200" cap="none" spc="0" normalizeH="0" baseline="0" noProof="0" dirty="0">
                <a:ln>
                  <a:noFill/>
                </a:ln>
                <a:solidFill>
                  <a:schemeClr val="bg1"/>
                </a:solidFill>
                <a:effectLst/>
                <a:uLnTx/>
                <a:uFillTx/>
                <a:latin typeface="Graphit"/>
                <a:ea typeface="+mn-ea"/>
              </a:rPr>
              <a:t>نط</a:t>
            </a:r>
            <a:r>
              <a:rPr kumimoji="0" lang="ar-EG" sz="1400" b="1" i="0" u="none" strike="noStrike" kern="1200" cap="none" spc="0" normalizeH="0" baseline="0" noProof="0" dirty="0">
                <a:ln>
                  <a:noFill/>
                </a:ln>
                <a:solidFill>
                  <a:schemeClr val="bg1"/>
                </a:solidFill>
                <a:effectLst/>
                <a:uLnTx/>
                <a:uFillTx/>
                <a:latin typeface="Graphit"/>
                <a:ea typeface="+mn-ea"/>
              </a:rPr>
              <a:t>ــ</a:t>
            </a:r>
            <a:r>
              <a:rPr kumimoji="0" lang="ar-SA" sz="1400" b="1" i="0" u="none" strike="noStrike" kern="1200" cap="none" spc="0" normalizeH="0" baseline="0" noProof="0" dirty="0">
                <a:ln>
                  <a:noFill/>
                </a:ln>
                <a:solidFill>
                  <a:schemeClr val="bg1"/>
                </a:solidFill>
                <a:effectLst/>
                <a:uLnTx/>
                <a:uFillTx/>
                <a:latin typeface="Graphit"/>
                <a:ea typeface="+mn-ea"/>
              </a:rPr>
              <a:t>اق</a:t>
            </a:r>
            <a:br>
              <a:rPr kumimoji="0" lang="ar-EG" sz="1400" b="1" i="0" u="none" strike="noStrike" kern="1200" cap="none" spc="0" normalizeH="0" baseline="0" noProof="0" dirty="0">
                <a:ln>
                  <a:noFill/>
                </a:ln>
                <a:solidFill>
                  <a:schemeClr val="bg1"/>
                </a:solidFill>
                <a:effectLst/>
                <a:uLnTx/>
                <a:uFillTx/>
                <a:latin typeface="Graphit"/>
                <a:ea typeface="+mn-ea"/>
              </a:rPr>
            </a:br>
            <a:r>
              <a:rPr kumimoji="0" lang="ar-SA" sz="1400" b="1" i="0" u="none" strike="noStrike" kern="1200" cap="none" spc="0" normalizeH="0" baseline="0" noProof="0" dirty="0">
                <a:ln>
                  <a:noFill/>
                </a:ln>
                <a:solidFill>
                  <a:schemeClr val="bg1"/>
                </a:solidFill>
                <a:effectLst/>
                <a:uLnTx/>
                <a:uFillTx/>
                <a:latin typeface="Graphit"/>
                <a:ea typeface="+mn-ea"/>
              </a:rPr>
              <a:t>العمل</a:t>
            </a:r>
          </a:p>
        </p:txBody>
      </p:sp>
      <p:sp>
        <p:nvSpPr>
          <p:cNvPr id="71" name="TextBox 70">
            <a:extLst>
              <a:ext uri="{FF2B5EF4-FFF2-40B4-BE49-F238E27FC236}">
                <a16:creationId xmlns:a16="http://schemas.microsoft.com/office/drawing/2014/main" id="{42CF0BD8-7061-4AE4-73CC-3C7CEF7375FC}"/>
              </a:ext>
            </a:extLst>
          </p:cNvPr>
          <p:cNvSpPr txBox="1"/>
          <p:nvPr/>
        </p:nvSpPr>
        <p:spPr>
          <a:xfrm>
            <a:off x="9377464" y="1538064"/>
            <a:ext cx="2204938" cy="428066"/>
          </a:xfrm>
          <a:prstGeom prst="roundRect">
            <a:avLst>
              <a:gd name="adj" fmla="val 0"/>
            </a:avLst>
          </a:prstGeom>
          <a:solidFill>
            <a:schemeClr val="accent2"/>
          </a:solidFill>
        </p:spPr>
        <p:txBody>
          <a:bodyPr wrap="square" bIns="91440" rtlCol="0" anchor="ctr">
            <a:spAutoFit/>
          </a:bodyPr>
          <a:lstStyle/>
          <a:p>
            <a:pPr lvl="0" algn="ctr">
              <a:lnSpc>
                <a:spcPct val="150000"/>
              </a:lnSpc>
              <a:buClr>
                <a:srgbClr val="5890FD"/>
              </a:buClr>
              <a:defRPr/>
            </a:pPr>
            <a:r>
              <a:rPr lang="ar-SA" sz="1400" b="1" dirty="0">
                <a:solidFill>
                  <a:schemeClr val="bg1"/>
                </a:solidFill>
              </a:rPr>
              <a:t>الهاجري لما وراء البحار</a:t>
            </a:r>
            <a:endParaRPr kumimoji="0" lang="en-US" sz="1400" b="1" i="0" u="none" strike="noStrike" kern="1200" cap="none" spc="0" normalizeH="0" baseline="0" noProof="0" dirty="0">
              <a:ln>
                <a:noFill/>
              </a:ln>
              <a:solidFill>
                <a:schemeClr val="bg1"/>
              </a:solidFill>
              <a:effectLst/>
              <a:uLnTx/>
              <a:uFillTx/>
              <a:latin typeface="Graphit"/>
              <a:ea typeface="+mn-ea"/>
            </a:endParaRPr>
          </a:p>
        </p:txBody>
      </p:sp>
      <p:pic>
        <p:nvPicPr>
          <p:cNvPr id="72" name="Graphic 71">
            <a:extLst>
              <a:ext uri="{FF2B5EF4-FFF2-40B4-BE49-F238E27FC236}">
                <a16:creationId xmlns:a16="http://schemas.microsoft.com/office/drawing/2014/main" id="{8219E139-513D-C80A-6170-192F92294E1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42834" y="640234"/>
            <a:ext cx="1715355" cy="529742"/>
          </a:xfrm>
          <a:prstGeom prst="rect">
            <a:avLst/>
          </a:prstGeom>
        </p:spPr>
      </p:pic>
      <p:pic>
        <p:nvPicPr>
          <p:cNvPr id="4" name="Picture 3">
            <a:extLst>
              <a:ext uri="{FF2B5EF4-FFF2-40B4-BE49-F238E27FC236}">
                <a16:creationId xmlns:a16="http://schemas.microsoft.com/office/drawing/2014/main" id="{1191E6C5-D850-A79B-6AD0-BC7A7F1B42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54176" y="2228885"/>
            <a:ext cx="2051510" cy="867156"/>
          </a:xfrm>
          <a:prstGeom prst="rect">
            <a:avLst/>
          </a:prstGeom>
        </p:spPr>
      </p:pic>
    </p:spTree>
    <p:extLst>
      <p:ext uri="{BB962C8B-B14F-4D97-AF65-F5344CB8AC3E}">
        <p14:creationId xmlns:p14="http://schemas.microsoft.com/office/powerpoint/2010/main" val="9607378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CFEE2D3F-DDB7-1810-7BAE-64ADB13B7FC6}"/>
              </a:ext>
            </a:extLst>
          </p:cNvPr>
          <p:cNvSpPr/>
          <p:nvPr/>
        </p:nvSpPr>
        <p:spPr>
          <a:xfrm>
            <a:off x="0" y="0"/>
            <a:ext cx="12192000" cy="6858000"/>
          </a:xfrm>
          <a:custGeom>
            <a:avLst/>
            <a:gdLst/>
            <a:ahLst/>
            <a:cxnLst/>
            <a:rect l="l" t="t" r="r" b="b"/>
            <a:pathLst>
              <a:path w="12192000" h="6858000">
                <a:moveTo>
                  <a:pt x="12192000" y="6858000"/>
                </a:moveTo>
                <a:lnTo>
                  <a:pt x="0" y="6858000"/>
                </a:lnTo>
                <a:lnTo>
                  <a:pt x="0" y="0"/>
                </a:lnTo>
                <a:lnTo>
                  <a:pt x="12192000" y="0"/>
                </a:lnTo>
                <a:lnTo>
                  <a:pt x="12192000" y="6858000"/>
                </a:lnTo>
                <a:close/>
              </a:path>
            </a:pathLst>
          </a:custGeom>
          <a:solidFill>
            <a:srgbClr val="11171A"/>
          </a:solidFill>
        </p:spPr>
        <p:txBody>
          <a:bodyPr wrap="square" lIns="0" tIns="0" rIns="0" bIns="0" rtlCol="0"/>
          <a:lstStyle/>
          <a:p>
            <a:pPr marL="0" algn="l" defTabSz="914400" rtl="0" eaLnBrk="1" latinLnBrk="0" hangingPunct="1"/>
            <a:endParaRPr/>
          </a:p>
        </p:txBody>
      </p:sp>
      <p:sp>
        <p:nvSpPr>
          <p:cNvPr id="3" name="Freeform: Shape 2">
            <a:extLst>
              <a:ext uri="{FF2B5EF4-FFF2-40B4-BE49-F238E27FC236}">
                <a16:creationId xmlns:a16="http://schemas.microsoft.com/office/drawing/2014/main" id="{DFDA5850-AF4E-5E34-5C5A-E1C3A02A8D87}"/>
              </a:ext>
            </a:extLst>
          </p:cNvPr>
          <p:cNvSpPr/>
          <p:nvPr/>
        </p:nvSpPr>
        <p:spPr>
          <a:xfrm>
            <a:off x="4921953" y="0"/>
            <a:ext cx="7270047" cy="6857999"/>
          </a:xfrm>
          <a:custGeom>
            <a:avLst/>
            <a:gdLst>
              <a:gd name="connsiteX0" fmla="*/ 5267530 w 7270047"/>
              <a:gd name="connsiteY0" fmla="*/ 6669805 h 6857999"/>
              <a:gd name="connsiteX1" fmla="*/ 5593532 w 7270047"/>
              <a:gd name="connsiteY1" fmla="*/ 6857999 h 6857999"/>
              <a:gd name="connsiteX2" fmla="*/ 4941641 w 7270047"/>
              <a:gd name="connsiteY2" fmla="*/ 6857999 h 6857999"/>
              <a:gd name="connsiteX3" fmla="*/ 7270045 w 7270047"/>
              <a:gd name="connsiteY3" fmla="*/ 6598801 h 6857999"/>
              <a:gd name="connsiteX4" fmla="*/ 7270045 w 7270047"/>
              <a:gd name="connsiteY4" fmla="*/ 6857999 h 6857999"/>
              <a:gd name="connsiteX5" fmla="*/ 6821203 w 7270047"/>
              <a:gd name="connsiteY5" fmla="*/ 6857999 h 6857999"/>
              <a:gd name="connsiteX6" fmla="*/ 4788664 w 7270047"/>
              <a:gd name="connsiteY6" fmla="*/ 5287601 h 6857999"/>
              <a:gd name="connsiteX7" fmla="*/ 4788664 w 7270047"/>
              <a:gd name="connsiteY7" fmla="*/ 5840482 h 6857999"/>
              <a:gd name="connsiteX8" fmla="*/ 4309798 w 7270047"/>
              <a:gd name="connsiteY8" fmla="*/ 6116923 h 6857999"/>
              <a:gd name="connsiteX9" fmla="*/ 4309798 w 7270047"/>
              <a:gd name="connsiteY9" fmla="*/ 6857999 h 6857999"/>
              <a:gd name="connsiteX10" fmla="*/ 3830932 w 7270047"/>
              <a:gd name="connsiteY10" fmla="*/ 6857999 h 6857999"/>
              <a:gd name="connsiteX11" fmla="*/ 3830932 w 7270047"/>
              <a:gd name="connsiteY11" fmla="*/ 5840482 h 6857999"/>
              <a:gd name="connsiteX12" fmla="*/ 7182997 w 7270047"/>
              <a:gd name="connsiteY12" fmla="*/ 5011159 h 6857999"/>
              <a:gd name="connsiteX13" fmla="*/ 7182997 w 7270047"/>
              <a:gd name="connsiteY13" fmla="*/ 5564040 h 6857999"/>
              <a:gd name="connsiteX14" fmla="*/ 6704131 w 7270047"/>
              <a:gd name="connsiteY14" fmla="*/ 5840481 h 6857999"/>
              <a:gd name="connsiteX15" fmla="*/ 6704131 w 7270047"/>
              <a:gd name="connsiteY15" fmla="*/ 6857998 h 6857999"/>
              <a:gd name="connsiteX16" fmla="*/ 6225265 w 7270047"/>
              <a:gd name="connsiteY16" fmla="*/ 6857998 h 6857999"/>
              <a:gd name="connsiteX17" fmla="*/ 6225265 w 7270047"/>
              <a:gd name="connsiteY17" fmla="*/ 5564040 h 6857999"/>
              <a:gd name="connsiteX18" fmla="*/ 3830933 w 7270047"/>
              <a:gd name="connsiteY18" fmla="*/ 4734525 h 6857999"/>
              <a:gd name="connsiteX19" fmla="*/ 4309799 w 7270047"/>
              <a:gd name="connsiteY19" fmla="*/ 5010965 h 6857999"/>
              <a:gd name="connsiteX20" fmla="*/ 3352067 w 7270047"/>
              <a:gd name="connsiteY20" fmla="*/ 5564038 h 6857999"/>
              <a:gd name="connsiteX21" fmla="*/ 3352067 w 7270047"/>
              <a:gd name="connsiteY21" fmla="*/ 6857999 h 6857999"/>
              <a:gd name="connsiteX22" fmla="*/ 2873200 w 7270047"/>
              <a:gd name="connsiteY22" fmla="*/ 6857999 h 6857999"/>
              <a:gd name="connsiteX23" fmla="*/ 2873200 w 7270047"/>
              <a:gd name="connsiteY23" fmla="*/ 5287597 h 6857999"/>
              <a:gd name="connsiteX24" fmla="*/ 7270047 w 7270047"/>
              <a:gd name="connsiteY24" fmla="*/ 4407810 h 6857999"/>
              <a:gd name="connsiteX25" fmla="*/ 7270047 w 7270047"/>
              <a:gd name="connsiteY25" fmla="*/ 6166975 h 6857999"/>
              <a:gd name="connsiteX26" fmla="*/ 7182998 w 7270047"/>
              <a:gd name="connsiteY26" fmla="*/ 6116724 h 6857999"/>
              <a:gd name="connsiteX27" fmla="*/ 7182998 w 7270047"/>
              <a:gd name="connsiteY27" fmla="*/ 4458078 h 6857999"/>
              <a:gd name="connsiteX28" fmla="*/ 3352063 w 7270047"/>
              <a:gd name="connsiteY28" fmla="*/ 3352272 h 6857999"/>
              <a:gd name="connsiteX29" fmla="*/ 3352063 w 7270047"/>
              <a:gd name="connsiteY29" fmla="*/ 3905152 h 6857999"/>
              <a:gd name="connsiteX30" fmla="*/ 2873197 w 7270047"/>
              <a:gd name="connsiteY30" fmla="*/ 4181593 h 6857999"/>
              <a:gd name="connsiteX31" fmla="*/ 2873197 w 7270047"/>
              <a:gd name="connsiteY31" fmla="*/ 5287547 h 6857999"/>
              <a:gd name="connsiteX32" fmla="*/ 2394331 w 7270047"/>
              <a:gd name="connsiteY32" fmla="*/ 5563988 h 6857999"/>
              <a:gd name="connsiteX33" fmla="*/ 2394331 w 7270047"/>
              <a:gd name="connsiteY33" fmla="*/ 3905152 h 6857999"/>
              <a:gd name="connsiteX34" fmla="*/ 5746398 w 7270047"/>
              <a:gd name="connsiteY34" fmla="*/ 3075883 h 6857999"/>
              <a:gd name="connsiteX35" fmla="*/ 5746398 w 7270047"/>
              <a:gd name="connsiteY35" fmla="*/ 3628762 h 6857999"/>
              <a:gd name="connsiteX36" fmla="*/ 5267532 w 7270047"/>
              <a:gd name="connsiteY36" fmla="*/ 3905203 h 6857999"/>
              <a:gd name="connsiteX37" fmla="*/ 5267532 w 7270047"/>
              <a:gd name="connsiteY37" fmla="*/ 5011156 h 6857999"/>
              <a:gd name="connsiteX38" fmla="*/ 6225265 w 7270047"/>
              <a:gd name="connsiteY38" fmla="*/ 4458084 h 6857999"/>
              <a:gd name="connsiteX39" fmla="*/ 6704131 w 7270047"/>
              <a:gd name="connsiteY39" fmla="*/ 4734524 h 6857999"/>
              <a:gd name="connsiteX40" fmla="*/ 5746398 w 7270047"/>
              <a:gd name="connsiteY40" fmla="*/ 5287597 h 6857999"/>
              <a:gd name="connsiteX41" fmla="*/ 5746398 w 7270047"/>
              <a:gd name="connsiteY41" fmla="*/ 6857999 h 6857999"/>
              <a:gd name="connsiteX42" fmla="*/ 5593538 w 7270047"/>
              <a:gd name="connsiteY42" fmla="*/ 6857999 h 6857999"/>
              <a:gd name="connsiteX43" fmla="*/ 5267532 w 7270047"/>
              <a:gd name="connsiteY43" fmla="*/ 6669801 h 6857999"/>
              <a:gd name="connsiteX44" fmla="*/ 5267532 w 7270047"/>
              <a:gd name="connsiteY44" fmla="*/ 5011157 h 6857999"/>
              <a:gd name="connsiteX45" fmla="*/ 4788666 w 7270047"/>
              <a:gd name="connsiteY45" fmla="*/ 5287598 h 6857999"/>
              <a:gd name="connsiteX46" fmla="*/ 4788666 w 7270047"/>
              <a:gd name="connsiteY46" fmla="*/ 3628762 h 6857999"/>
              <a:gd name="connsiteX47" fmla="*/ 2394333 w 7270047"/>
              <a:gd name="connsiteY47" fmla="*/ 2799195 h 6857999"/>
              <a:gd name="connsiteX48" fmla="*/ 2873199 w 7270047"/>
              <a:gd name="connsiteY48" fmla="*/ 3075636 h 6857999"/>
              <a:gd name="connsiteX49" fmla="*/ 1915467 w 7270047"/>
              <a:gd name="connsiteY49" fmla="*/ 3628708 h 6857999"/>
              <a:gd name="connsiteX50" fmla="*/ 1915467 w 7270047"/>
              <a:gd name="connsiteY50" fmla="*/ 5287353 h 6857999"/>
              <a:gd name="connsiteX51" fmla="*/ 1436600 w 7270047"/>
              <a:gd name="connsiteY51" fmla="*/ 5010912 h 6857999"/>
              <a:gd name="connsiteX52" fmla="*/ 1436600 w 7270047"/>
              <a:gd name="connsiteY52" fmla="*/ 3352267 h 6857999"/>
              <a:gd name="connsiteX53" fmla="*/ 7270046 w 7270047"/>
              <a:gd name="connsiteY53" fmla="*/ 2748969 h 6857999"/>
              <a:gd name="connsiteX54" fmla="*/ 7270046 w 7270047"/>
              <a:gd name="connsiteY54" fmla="*/ 3301849 h 6857999"/>
              <a:gd name="connsiteX55" fmla="*/ 7182998 w 7270047"/>
              <a:gd name="connsiteY55" fmla="*/ 3352100 h 6857999"/>
              <a:gd name="connsiteX56" fmla="*/ 7182998 w 7270047"/>
              <a:gd name="connsiteY56" fmla="*/ 4458054 h 6857999"/>
              <a:gd name="connsiteX57" fmla="*/ 6704132 w 7270047"/>
              <a:gd name="connsiteY57" fmla="*/ 4734495 h 6857999"/>
              <a:gd name="connsiteX58" fmla="*/ 6704132 w 7270047"/>
              <a:gd name="connsiteY58" fmla="*/ 3075661 h 6857999"/>
              <a:gd name="connsiteX59" fmla="*/ 4788666 w 7270047"/>
              <a:gd name="connsiteY59" fmla="*/ 2522807 h 6857999"/>
              <a:gd name="connsiteX60" fmla="*/ 5267532 w 7270047"/>
              <a:gd name="connsiteY60" fmla="*/ 2799247 h 6857999"/>
              <a:gd name="connsiteX61" fmla="*/ 4309799 w 7270047"/>
              <a:gd name="connsiteY61" fmla="*/ 3352319 h 6857999"/>
              <a:gd name="connsiteX62" fmla="*/ 4309799 w 7270047"/>
              <a:gd name="connsiteY62" fmla="*/ 5010963 h 6857999"/>
              <a:gd name="connsiteX63" fmla="*/ 3830933 w 7270047"/>
              <a:gd name="connsiteY63" fmla="*/ 4734522 h 6857999"/>
              <a:gd name="connsiteX64" fmla="*/ 3830933 w 7270047"/>
              <a:gd name="connsiteY64" fmla="*/ 3075878 h 6857999"/>
              <a:gd name="connsiteX65" fmla="*/ 6704132 w 7270047"/>
              <a:gd name="connsiteY65" fmla="*/ 1969703 h 6857999"/>
              <a:gd name="connsiteX66" fmla="*/ 7182998 w 7270047"/>
              <a:gd name="connsiteY66" fmla="*/ 2246143 h 6857999"/>
              <a:gd name="connsiteX67" fmla="*/ 6225265 w 7270047"/>
              <a:gd name="connsiteY67" fmla="*/ 2799215 h 6857999"/>
              <a:gd name="connsiteX68" fmla="*/ 6225265 w 7270047"/>
              <a:gd name="connsiteY68" fmla="*/ 4457859 h 6857999"/>
              <a:gd name="connsiteX69" fmla="*/ 5746399 w 7270047"/>
              <a:gd name="connsiteY69" fmla="*/ 4181418 h 6857999"/>
              <a:gd name="connsiteX70" fmla="*/ 5746399 w 7270047"/>
              <a:gd name="connsiteY70" fmla="*/ 2522775 h 6857999"/>
              <a:gd name="connsiteX71" fmla="*/ 1915465 w 7270047"/>
              <a:gd name="connsiteY71" fmla="*/ 1416960 h 6857999"/>
              <a:gd name="connsiteX72" fmla="*/ 1915465 w 7270047"/>
              <a:gd name="connsiteY72" fmla="*/ 1969841 h 6857999"/>
              <a:gd name="connsiteX73" fmla="*/ 1436599 w 7270047"/>
              <a:gd name="connsiteY73" fmla="*/ 2246282 h 6857999"/>
              <a:gd name="connsiteX74" fmla="*/ 1436599 w 7270047"/>
              <a:gd name="connsiteY74" fmla="*/ 3352236 h 6857999"/>
              <a:gd name="connsiteX75" fmla="*/ 957733 w 7270047"/>
              <a:gd name="connsiteY75" fmla="*/ 3628677 h 6857999"/>
              <a:gd name="connsiteX76" fmla="*/ 957733 w 7270047"/>
              <a:gd name="connsiteY76" fmla="*/ 1969841 h 6857999"/>
              <a:gd name="connsiteX77" fmla="*/ 4309797 w 7270047"/>
              <a:gd name="connsiteY77" fmla="*/ 1140552 h 6857999"/>
              <a:gd name="connsiteX78" fmla="*/ 4309797 w 7270047"/>
              <a:gd name="connsiteY78" fmla="*/ 1693433 h 6857999"/>
              <a:gd name="connsiteX79" fmla="*/ 3830931 w 7270047"/>
              <a:gd name="connsiteY79" fmla="*/ 1969874 h 6857999"/>
              <a:gd name="connsiteX80" fmla="*/ 3830931 w 7270047"/>
              <a:gd name="connsiteY80" fmla="*/ 3075828 h 6857999"/>
              <a:gd name="connsiteX81" fmla="*/ 3352065 w 7270047"/>
              <a:gd name="connsiteY81" fmla="*/ 3352268 h 6857999"/>
              <a:gd name="connsiteX82" fmla="*/ 3352065 w 7270047"/>
              <a:gd name="connsiteY82" fmla="*/ 1693433 h 6857999"/>
              <a:gd name="connsiteX83" fmla="*/ 957733 w 7270047"/>
              <a:gd name="connsiteY83" fmla="*/ 863887 h 6857999"/>
              <a:gd name="connsiteX84" fmla="*/ 1436599 w 7270047"/>
              <a:gd name="connsiteY84" fmla="*/ 1140328 h 6857999"/>
              <a:gd name="connsiteX85" fmla="*/ 478867 w 7270047"/>
              <a:gd name="connsiteY85" fmla="*/ 1693401 h 6857999"/>
              <a:gd name="connsiteX86" fmla="*/ 478867 w 7270047"/>
              <a:gd name="connsiteY86" fmla="*/ 3352044 h 6857999"/>
              <a:gd name="connsiteX87" fmla="*/ 0 w 7270047"/>
              <a:gd name="connsiteY87" fmla="*/ 3075603 h 6857999"/>
              <a:gd name="connsiteX88" fmla="*/ 0 w 7270047"/>
              <a:gd name="connsiteY88" fmla="*/ 1416960 h 6857999"/>
              <a:gd name="connsiteX89" fmla="*/ 6225264 w 7270047"/>
              <a:gd name="connsiteY89" fmla="*/ 587499 h 6857999"/>
              <a:gd name="connsiteX90" fmla="*/ 6225264 w 7270047"/>
              <a:gd name="connsiteY90" fmla="*/ 1140380 h 6857999"/>
              <a:gd name="connsiteX91" fmla="*/ 5746398 w 7270047"/>
              <a:gd name="connsiteY91" fmla="*/ 1416821 h 6857999"/>
              <a:gd name="connsiteX92" fmla="*/ 5746398 w 7270047"/>
              <a:gd name="connsiteY92" fmla="*/ 2522775 h 6857999"/>
              <a:gd name="connsiteX93" fmla="*/ 5267532 w 7270047"/>
              <a:gd name="connsiteY93" fmla="*/ 2799215 h 6857999"/>
              <a:gd name="connsiteX94" fmla="*/ 5267532 w 7270047"/>
              <a:gd name="connsiteY94" fmla="*/ 1140380 h 6857999"/>
              <a:gd name="connsiteX95" fmla="*/ 5267533 w 7270047"/>
              <a:gd name="connsiteY95" fmla="*/ 34423 h 6857999"/>
              <a:gd name="connsiteX96" fmla="*/ 5746399 w 7270047"/>
              <a:gd name="connsiteY96" fmla="*/ 310863 h 6857999"/>
              <a:gd name="connsiteX97" fmla="*/ 4788666 w 7270047"/>
              <a:gd name="connsiteY97" fmla="*/ 863936 h 6857999"/>
              <a:gd name="connsiteX98" fmla="*/ 4788666 w 7270047"/>
              <a:gd name="connsiteY98" fmla="*/ 2522581 h 6857999"/>
              <a:gd name="connsiteX99" fmla="*/ 4309800 w 7270047"/>
              <a:gd name="connsiteY99" fmla="*/ 2246140 h 6857999"/>
              <a:gd name="connsiteX100" fmla="*/ 4309800 w 7270047"/>
              <a:gd name="connsiteY100" fmla="*/ 587495 h 6857999"/>
              <a:gd name="connsiteX101" fmla="*/ 7242771 w 7270047"/>
              <a:gd name="connsiteY101" fmla="*/ 2 h 6857999"/>
              <a:gd name="connsiteX102" fmla="*/ 7270046 w 7270047"/>
              <a:gd name="connsiteY102" fmla="*/ 2 h 6857999"/>
              <a:gd name="connsiteX103" fmla="*/ 7270046 w 7270047"/>
              <a:gd name="connsiteY103" fmla="*/ 537227 h 6857999"/>
              <a:gd name="connsiteX104" fmla="*/ 7182999 w 7270047"/>
              <a:gd name="connsiteY104" fmla="*/ 587496 h 6857999"/>
              <a:gd name="connsiteX105" fmla="*/ 7182999 w 7270047"/>
              <a:gd name="connsiteY105" fmla="*/ 2246140 h 6857999"/>
              <a:gd name="connsiteX106" fmla="*/ 6704133 w 7270047"/>
              <a:gd name="connsiteY106" fmla="*/ 1969700 h 6857999"/>
              <a:gd name="connsiteX107" fmla="*/ 6704133 w 7270047"/>
              <a:gd name="connsiteY107" fmla="*/ 311055 h 6857999"/>
              <a:gd name="connsiteX108" fmla="*/ 6225265 w 7270047"/>
              <a:gd name="connsiteY108" fmla="*/ 1 h 6857999"/>
              <a:gd name="connsiteX109" fmla="*/ 6704131 w 7270047"/>
              <a:gd name="connsiteY109" fmla="*/ 1 h 6857999"/>
              <a:gd name="connsiteX110" fmla="*/ 6704131 w 7270047"/>
              <a:gd name="connsiteY110" fmla="*/ 311055 h 6857999"/>
              <a:gd name="connsiteX111" fmla="*/ 6225265 w 7270047"/>
              <a:gd name="connsiteY111" fmla="*/ 587496 h 6857999"/>
              <a:gd name="connsiteX112" fmla="*/ 5267533 w 7270047"/>
              <a:gd name="connsiteY112" fmla="*/ 1 h 6857999"/>
              <a:gd name="connsiteX113" fmla="*/ 5746399 w 7270047"/>
              <a:gd name="connsiteY113" fmla="*/ 1 h 6857999"/>
              <a:gd name="connsiteX114" fmla="*/ 5746399 w 7270047"/>
              <a:gd name="connsiteY114" fmla="*/ 310861 h 6857999"/>
              <a:gd name="connsiteX115" fmla="*/ 5267533 w 7270047"/>
              <a:gd name="connsiteY115" fmla="*/ 34420 h 6857999"/>
              <a:gd name="connsiteX116" fmla="*/ 3830932 w 7270047"/>
              <a:gd name="connsiteY116" fmla="*/ 1 h 6857999"/>
              <a:gd name="connsiteX117" fmla="*/ 4309798 w 7270047"/>
              <a:gd name="connsiteY117" fmla="*/ 1 h 6857999"/>
              <a:gd name="connsiteX118" fmla="*/ 4309798 w 7270047"/>
              <a:gd name="connsiteY118" fmla="*/ 612639 h 6857999"/>
              <a:gd name="connsiteX119" fmla="*/ 3830932 w 7270047"/>
              <a:gd name="connsiteY119" fmla="*/ 889080 h 6857999"/>
              <a:gd name="connsiteX120" fmla="*/ 3830932 w 7270047"/>
              <a:gd name="connsiteY120" fmla="*/ 863916 h 6857999"/>
              <a:gd name="connsiteX121" fmla="*/ 2873201 w 7270047"/>
              <a:gd name="connsiteY121" fmla="*/ 0 h 6857999"/>
              <a:gd name="connsiteX122" fmla="*/ 3352067 w 7270047"/>
              <a:gd name="connsiteY122" fmla="*/ 0 h 6857999"/>
              <a:gd name="connsiteX123" fmla="*/ 3352067 w 7270047"/>
              <a:gd name="connsiteY123" fmla="*/ 587477 h 6857999"/>
              <a:gd name="connsiteX124" fmla="*/ 3830932 w 7270047"/>
              <a:gd name="connsiteY124" fmla="*/ 863916 h 6857999"/>
              <a:gd name="connsiteX125" fmla="*/ 2873200 w 7270047"/>
              <a:gd name="connsiteY125" fmla="*/ 1416989 h 6857999"/>
              <a:gd name="connsiteX126" fmla="*/ 2873200 w 7270047"/>
              <a:gd name="connsiteY126" fmla="*/ 3075634 h 6857999"/>
              <a:gd name="connsiteX127" fmla="*/ 2394333 w 7270047"/>
              <a:gd name="connsiteY127" fmla="*/ 2799192 h 6857999"/>
              <a:gd name="connsiteX128" fmla="*/ 2394333 w 7270047"/>
              <a:gd name="connsiteY128" fmla="*/ 1140548 h 6857999"/>
              <a:gd name="connsiteX129" fmla="*/ 3330444 w 7270047"/>
              <a:gd name="connsiteY129" fmla="*/ 599962 h 6857999"/>
              <a:gd name="connsiteX130" fmla="*/ 2873201 w 7270047"/>
              <a:gd name="connsiteY130" fmla="*/ 336003 h 6857999"/>
              <a:gd name="connsiteX131" fmla="*/ 1915466 w 7270047"/>
              <a:gd name="connsiteY131" fmla="*/ 0 h 6857999"/>
              <a:gd name="connsiteX132" fmla="*/ 2454204 w 7270047"/>
              <a:gd name="connsiteY132" fmla="*/ 0 h 6857999"/>
              <a:gd name="connsiteX133" fmla="*/ 2394332 w 7270047"/>
              <a:gd name="connsiteY133" fmla="*/ 34563 h 6857999"/>
              <a:gd name="connsiteX134" fmla="*/ 2394332 w 7270047"/>
              <a:gd name="connsiteY134" fmla="*/ 1140517 h 6857999"/>
              <a:gd name="connsiteX135" fmla="*/ 1915466 w 7270047"/>
              <a:gd name="connsiteY135" fmla="*/ 1416958 h 6857999"/>
              <a:gd name="connsiteX136" fmla="*/ 957733 w 7270047"/>
              <a:gd name="connsiteY136" fmla="*/ 0 h 6857999"/>
              <a:gd name="connsiteX137" fmla="*/ 1436599 w 7270047"/>
              <a:gd name="connsiteY137" fmla="*/ 0 h 6857999"/>
              <a:gd name="connsiteX138" fmla="*/ 1436599 w 7270047"/>
              <a:gd name="connsiteY138" fmla="*/ 1140322 h 6857999"/>
              <a:gd name="connsiteX139" fmla="*/ 957733 w 7270047"/>
              <a:gd name="connsiteY139" fmla="*/ 863881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7270047" h="6857999">
                <a:moveTo>
                  <a:pt x="5267530" y="6669805"/>
                </a:moveTo>
                <a:lnTo>
                  <a:pt x="5593532" y="6857999"/>
                </a:lnTo>
                <a:lnTo>
                  <a:pt x="4941641" y="6857999"/>
                </a:lnTo>
                <a:close/>
                <a:moveTo>
                  <a:pt x="7270045" y="6598801"/>
                </a:moveTo>
                <a:lnTo>
                  <a:pt x="7270045" y="6857999"/>
                </a:lnTo>
                <a:lnTo>
                  <a:pt x="6821203" y="6857999"/>
                </a:lnTo>
                <a:close/>
                <a:moveTo>
                  <a:pt x="4788664" y="5287601"/>
                </a:moveTo>
                <a:lnTo>
                  <a:pt x="4788664" y="5840482"/>
                </a:lnTo>
                <a:lnTo>
                  <a:pt x="4309798" y="6116923"/>
                </a:lnTo>
                <a:lnTo>
                  <a:pt x="4309798" y="6857999"/>
                </a:lnTo>
                <a:lnTo>
                  <a:pt x="3830932" y="6857999"/>
                </a:lnTo>
                <a:lnTo>
                  <a:pt x="3830932" y="5840482"/>
                </a:lnTo>
                <a:close/>
                <a:moveTo>
                  <a:pt x="7182997" y="5011159"/>
                </a:moveTo>
                <a:lnTo>
                  <a:pt x="7182997" y="5564040"/>
                </a:lnTo>
                <a:lnTo>
                  <a:pt x="6704131" y="5840481"/>
                </a:lnTo>
                <a:lnTo>
                  <a:pt x="6704131" y="6857998"/>
                </a:lnTo>
                <a:lnTo>
                  <a:pt x="6225265" y="6857998"/>
                </a:lnTo>
                <a:lnTo>
                  <a:pt x="6225265" y="5564040"/>
                </a:lnTo>
                <a:close/>
                <a:moveTo>
                  <a:pt x="3830933" y="4734525"/>
                </a:moveTo>
                <a:lnTo>
                  <a:pt x="4309799" y="5010965"/>
                </a:lnTo>
                <a:lnTo>
                  <a:pt x="3352067" y="5564038"/>
                </a:lnTo>
                <a:lnTo>
                  <a:pt x="3352067" y="6857999"/>
                </a:lnTo>
                <a:lnTo>
                  <a:pt x="2873200" y="6857999"/>
                </a:lnTo>
                <a:lnTo>
                  <a:pt x="2873200" y="5287597"/>
                </a:lnTo>
                <a:close/>
                <a:moveTo>
                  <a:pt x="7270047" y="4407810"/>
                </a:moveTo>
                <a:lnTo>
                  <a:pt x="7270047" y="6166975"/>
                </a:lnTo>
                <a:lnTo>
                  <a:pt x="7182998" y="6116724"/>
                </a:lnTo>
                <a:lnTo>
                  <a:pt x="7182998" y="4458078"/>
                </a:lnTo>
                <a:close/>
                <a:moveTo>
                  <a:pt x="3352063" y="3352272"/>
                </a:moveTo>
                <a:lnTo>
                  <a:pt x="3352063" y="3905152"/>
                </a:lnTo>
                <a:lnTo>
                  <a:pt x="2873197" y="4181593"/>
                </a:lnTo>
                <a:lnTo>
                  <a:pt x="2873197" y="5287547"/>
                </a:lnTo>
                <a:lnTo>
                  <a:pt x="2394331" y="5563988"/>
                </a:lnTo>
                <a:lnTo>
                  <a:pt x="2394331" y="3905152"/>
                </a:lnTo>
                <a:close/>
                <a:moveTo>
                  <a:pt x="5746398" y="3075883"/>
                </a:moveTo>
                <a:lnTo>
                  <a:pt x="5746398" y="3628762"/>
                </a:lnTo>
                <a:lnTo>
                  <a:pt x="5267532" y="3905203"/>
                </a:lnTo>
                <a:lnTo>
                  <a:pt x="5267532" y="5011156"/>
                </a:lnTo>
                <a:lnTo>
                  <a:pt x="6225265" y="4458084"/>
                </a:lnTo>
                <a:lnTo>
                  <a:pt x="6704131" y="4734524"/>
                </a:lnTo>
                <a:lnTo>
                  <a:pt x="5746398" y="5287597"/>
                </a:lnTo>
                <a:lnTo>
                  <a:pt x="5746398" y="6857999"/>
                </a:lnTo>
                <a:lnTo>
                  <a:pt x="5593538" y="6857999"/>
                </a:lnTo>
                <a:lnTo>
                  <a:pt x="5267532" y="6669801"/>
                </a:lnTo>
                <a:lnTo>
                  <a:pt x="5267532" y="5011157"/>
                </a:lnTo>
                <a:lnTo>
                  <a:pt x="4788666" y="5287598"/>
                </a:lnTo>
                <a:lnTo>
                  <a:pt x="4788666" y="3628762"/>
                </a:lnTo>
                <a:close/>
                <a:moveTo>
                  <a:pt x="2394333" y="2799195"/>
                </a:moveTo>
                <a:lnTo>
                  <a:pt x="2873199" y="3075636"/>
                </a:lnTo>
                <a:lnTo>
                  <a:pt x="1915467" y="3628708"/>
                </a:lnTo>
                <a:lnTo>
                  <a:pt x="1915467" y="5287353"/>
                </a:lnTo>
                <a:lnTo>
                  <a:pt x="1436600" y="5010912"/>
                </a:lnTo>
                <a:lnTo>
                  <a:pt x="1436600" y="3352267"/>
                </a:lnTo>
                <a:close/>
                <a:moveTo>
                  <a:pt x="7270046" y="2748969"/>
                </a:moveTo>
                <a:lnTo>
                  <a:pt x="7270046" y="3301849"/>
                </a:lnTo>
                <a:lnTo>
                  <a:pt x="7182998" y="3352100"/>
                </a:lnTo>
                <a:lnTo>
                  <a:pt x="7182998" y="4458054"/>
                </a:lnTo>
                <a:lnTo>
                  <a:pt x="6704132" y="4734495"/>
                </a:lnTo>
                <a:lnTo>
                  <a:pt x="6704132" y="3075661"/>
                </a:lnTo>
                <a:close/>
                <a:moveTo>
                  <a:pt x="4788666" y="2522807"/>
                </a:moveTo>
                <a:lnTo>
                  <a:pt x="5267532" y="2799247"/>
                </a:lnTo>
                <a:lnTo>
                  <a:pt x="4309799" y="3352319"/>
                </a:lnTo>
                <a:lnTo>
                  <a:pt x="4309799" y="5010963"/>
                </a:lnTo>
                <a:lnTo>
                  <a:pt x="3830933" y="4734522"/>
                </a:lnTo>
                <a:lnTo>
                  <a:pt x="3830933" y="3075878"/>
                </a:lnTo>
                <a:close/>
                <a:moveTo>
                  <a:pt x="6704132" y="1969703"/>
                </a:moveTo>
                <a:lnTo>
                  <a:pt x="7182998" y="2246143"/>
                </a:lnTo>
                <a:lnTo>
                  <a:pt x="6225265" y="2799215"/>
                </a:lnTo>
                <a:lnTo>
                  <a:pt x="6225265" y="4457859"/>
                </a:lnTo>
                <a:lnTo>
                  <a:pt x="5746399" y="4181418"/>
                </a:lnTo>
                <a:lnTo>
                  <a:pt x="5746399" y="2522775"/>
                </a:lnTo>
                <a:close/>
                <a:moveTo>
                  <a:pt x="1915465" y="1416960"/>
                </a:moveTo>
                <a:lnTo>
                  <a:pt x="1915465" y="1969841"/>
                </a:lnTo>
                <a:lnTo>
                  <a:pt x="1436599" y="2246282"/>
                </a:lnTo>
                <a:lnTo>
                  <a:pt x="1436599" y="3352236"/>
                </a:lnTo>
                <a:lnTo>
                  <a:pt x="957733" y="3628677"/>
                </a:lnTo>
                <a:lnTo>
                  <a:pt x="957733" y="1969841"/>
                </a:lnTo>
                <a:close/>
                <a:moveTo>
                  <a:pt x="4309797" y="1140552"/>
                </a:moveTo>
                <a:lnTo>
                  <a:pt x="4309797" y="1693433"/>
                </a:lnTo>
                <a:lnTo>
                  <a:pt x="3830931" y="1969874"/>
                </a:lnTo>
                <a:lnTo>
                  <a:pt x="3830931" y="3075828"/>
                </a:lnTo>
                <a:lnTo>
                  <a:pt x="3352065" y="3352268"/>
                </a:lnTo>
                <a:lnTo>
                  <a:pt x="3352065" y="1693433"/>
                </a:lnTo>
                <a:close/>
                <a:moveTo>
                  <a:pt x="957733" y="863887"/>
                </a:moveTo>
                <a:lnTo>
                  <a:pt x="1436599" y="1140328"/>
                </a:lnTo>
                <a:lnTo>
                  <a:pt x="478867" y="1693401"/>
                </a:lnTo>
                <a:lnTo>
                  <a:pt x="478867" y="3352044"/>
                </a:lnTo>
                <a:lnTo>
                  <a:pt x="0" y="3075603"/>
                </a:lnTo>
                <a:lnTo>
                  <a:pt x="0" y="1416960"/>
                </a:lnTo>
                <a:close/>
                <a:moveTo>
                  <a:pt x="6225264" y="587499"/>
                </a:moveTo>
                <a:lnTo>
                  <a:pt x="6225264" y="1140380"/>
                </a:lnTo>
                <a:lnTo>
                  <a:pt x="5746398" y="1416821"/>
                </a:lnTo>
                <a:lnTo>
                  <a:pt x="5746398" y="2522775"/>
                </a:lnTo>
                <a:lnTo>
                  <a:pt x="5267532" y="2799215"/>
                </a:lnTo>
                <a:lnTo>
                  <a:pt x="5267532" y="1140380"/>
                </a:lnTo>
                <a:close/>
                <a:moveTo>
                  <a:pt x="5267533" y="34423"/>
                </a:moveTo>
                <a:lnTo>
                  <a:pt x="5746399" y="310863"/>
                </a:lnTo>
                <a:lnTo>
                  <a:pt x="4788666" y="863936"/>
                </a:lnTo>
                <a:lnTo>
                  <a:pt x="4788666" y="2522581"/>
                </a:lnTo>
                <a:lnTo>
                  <a:pt x="4309800" y="2246140"/>
                </a:lnTo>
                <a:lnTo>
                  <a:pt x="4309800" y="587495"/>
                </a:lnTo>
                <a:close/>
                <a:moveTo>
                  <a:pt x="7242771" y="2"/>
                </a:moveTo>
                <a:lnTo>
                  <a:pt x="7270046" y="2"/>
                </a:lnTo>
                <a:lnTo>
                  <a:pt x="7270046" y="537227"/>
                </a:lnTo>
                <a:lnTo>
                  <a:pt x="7182999" y="587496"/>
                </a:lnTo>
                <a:lnTo>
                  <a:pt x="7182999" y="2246140"/>
                </a:lnTo>
                <a:lnTo>
                  <a:pt x="6704133" y="1969700"/>
                </a:lnTo>
                <a:lnTo>
                  <a:pt x="6704133" y="311055"/>
                </a:lnTo>
                <a:close/>
                <a:moveTo>
                  <a:pt x="6225265" y="1"/>
                </a:moveTo>
                <a:lnTo>
                  <a:pt x="6704131" y="1"/>
                </a:lnTo>
                <a:lnTo>
                  <a:pt x="6704131" y="311055"/>
                </a:lnTo>
                <a:lnTo>
                  <a:pt x="6225265" y="587496"/>
                </a:lnTo>
                <a:close/>
                <a:moveTo>
                  <a:pt x="5267533" y="1"/>
                </a:moveTo>
                <a:lnTo>
                  <a:pt x="5746399" y="1"/>
                </a:lnTo>
                <a:lnTo>
                  <a:pt x="5746399" y="310861"/>
                </a:lnTo>
                <a:lnTo>
                  <a:pt x="5267533" y="34420"/>
                </a:lnTo>
                <a:close/>
                <a:moveTo>
                  <a:pt x="3830932" y="1"/>
                </a:moveTo>
                <a:lnTo>
                  <a:pt x="4309798" y="1"/>
                </a:lnTo>
                <a:lnTo>
                  <a:pt x="4309798" y="612639"/>
                </a:lnTo>
                <a:lnTo>
                  <a:pt x="3830932" y="889080"/>
                </a:lnTo>
                <a:lnTo>
                  <a:pt x="3830932" y="863916"/>
                </a:lnTo>
                <a:close/>
                <a:moveTo>
                  <a:pt x="2873201" y="0"/>
                </a:moveTo>
                <a:lnTo>
                  <a:pt x="3352067" y="0"/>
                </a:lnTo>
                <a:lnTo>
                  <a:pt x="3352067" y="587477"/>
                </a:lnTo>
                <a:lnTo>
                  <a:pt x="3830932" y="863916"/>
                </a:lnTo>
                <a:lnTo>
                  <a:pt x="2873200" y="1416989"/>
                </a:lnTo>
                <a:lnTo>
                  <a:pt x="2873200" y="3075634"/>
                </a:lnTo>
                <a:lnTo>
                  <a:pt x="2394333" y="2799192"/>
                </a:lnTo>
                <a:lnTo>
                  <a:pt x="2394333" y="1140548"/>
                </a:lnTo>
                <a:lnTo>
                  <a:pt x="3330444" y="599962"/>
                </a:lnTo>
                <a:lnTo>
                  <a:pt x="2873201" y="336003"/>
                </a:lnTo>
                <a:close/>
                <a:moveTo>
                  <a:pt x="1915466" y="0"/>
                </a:moveTo>
                <a:lnTo>
                  <a:pt x="2454204" y="0"/>
                </a:lnTo>
                <a:lnTo>
                  <a:pt x="2394332" y="34563"/>
                </a:lnTo>
                <a:lnTo>
                  <a:pt x="2394332" y="1140517"/>
                </a:lnTo>
                <a:lnTo>
                  <a:pt x="1915466" y="1416958"/>
                </a:lnTo>
                <a:close/>
                <a:moveTo>
                  <a:pt x="957733" y="0"/>
                </a:moveTo>
                <a:lnTo>
                  <a:pt x="1436599" y="0"/>
                </a:lnTo>
                <a:lnTo>
                  <a:pt x="1436599" y="1140322"/>
                </a:lnTo>
                <a:lnTo>
                  <a:pt x="957733" y="863881"/>
                </a:lnTo>
                <a:close/>
              </a:path>
            </a:pathLst>
          </a:custGeom>
          <a:solidFill>
            <a:srgbClr val="DBE2ED">
              <a:alpha val="8999"/>
            </a:srgbClr>
          </a:solidFill>
        </p:spPr>
        <p:txBody>
          <a:bodyPr wrap="square" lIns="0" tIns="0" rIns="0" bIns="0" rtlCol="0">
            <a:noAutofit/>
          </a:bodyPr>
          <a:lstStyle/>
          <a:p>
            <a:endParaRPr/>
          </a:p>
        </p:txBody>
      </p:sp>
      <p:sp>
        <p:nvSpPr>
          <p:cNvPr id="4" name="object 48">
            <a:extLst>
              <a:ext uri="{FF2B5EF4-FFF2-40B4-BE49-F238E27FC236}">
                <a16:creationId xmlns:a16="http://schemas.microsoft.com/office/drawing/2014/main" id="{37806FBE-6EA8-ED9F-FE40-BECC1361B277}"/>
              </a:ext>
            </a:extLst>
          </p:cNvPr>
          <p:cNvSpPr/>
          <p:nvPr/>
        </p:nvSpPr>
        <p:spPr>
          <a:xfrm>
            <a:off x="845415" y="4765582"/>
            <a:ext cx="219404" cy="219494"/>
          </a:xfrm>
          <a:prstGeom prst="rect">
            <a:avLst/>
          </a:prstGeom>
          <a:blipFill>
            <a:blip r:embed="rId2" cstate="print"/>
            <a:stretch>
              <a:fillRect/>
            </a:stretch>
          </a:blipFill>
        </p:spPr>
        <p:txBody>
          <a:bodyPr wrap="square" lIns="0" tIns="0" rIns="0" bIns="0" rtlCol="0"/>
          <a:lstStyle/>
          <a:p>
            <a:endParaRPr/>
          </a:p>
        </p:txBody>
      </p:sp>
      <p:sp>
        <p:nvSpPr>
          <p:cNvPr id="5" name="object 49">
            <a:extLst>
              <a:ext uri="{FF2B5EF4-FFF2-40B4-BE49-F238E27FC236}">
                <a16:creationId xmlns:a16="http://schemas.microsoft.com/office/drawing/2014/main" id="{3632174A-CAE2-C12D-774D-2194CBD78277}"/>
              </a:ext>
            </a:extLst>
          </p:cNvPr>
          <p:cNvSpPr/>
          <p:nvPr/>
        </p:nvSpPr>
        <p:spPr>
          <a:xfrm>
            <a:off x="845324" y="5105133"/>
            <a:ext cx="219494" cy="219506"/>
          </a:xfrm>
          <a:prstGeom prst="rect">
            <a:avLst/>
          </a:prstGeom>
          <a:blipFill>
            <a:blip r:embed="rId3" cstate="print"/>
            <a:stretch>
              <a:fillRect/>
            </a:stretch>
          </a:blipFill>
        </p:spPr>
        <p:txBody>
          <a:bodyPr wrap="square" lIns="0" tIns="0" rIns="0" bIns="0" rtlCol="0"/>
          <a:lstStyle/>
          <a:p>
            <a:endParaRPr/>
          </a:p>
        </p:txBody>
      </p:sp>
      <p:sp>
        <p:nvSpPr>
          <p:cNvPr id="6" name="object 50">
            <a:extLst>
              <a:ext uri="{FF2B5EF4-FFF2-40B4-BE49-F238E27FC236}">
                <a16:creationId xmlns:a16="http://schemas.microsoft.com/office/drawing/2014/main" id="{97521237-F555-8903-5B2C-A7260A2B9DF2}"/>
              </a:ext>
            </a:extLst>
          </p:cNvPr>
          <p:cNvSpPr/>
          <p:nvPr/>
        </p:nvSpPr>
        <p:spPr>
          <a:xfrm>
            <a:off x="845323" y="5444696"/>
            <a:ext cx="219506" cy="219494"/>
          </a:xfrm>
          <a:prstGeom prst="rect">
            <a:avLst/>
          </a:prstGeom>
          <a:blipFill>
            <a:blip r:embed="rId4" cstate="print"/>
            <a:stretch>
              <a:fillRect/>
            </a:stretch>
          </a:blipFill>
        </p:spPr>
        <p:txBody>
          <a:bodyPr wrap="square" lIns="0" tIns="0" rIns="0" bIns="0" rtlCol="0"/>
          <a:lstStyle/>
          <a:p>
            <a:endParaRPr/>
          </a:p>
        </p:txBody>
      </p:sp>
      <p:sp>
        <p:nvSpPr>
          <p:cNvPr id="7" name="object 51">
            <a:extLst>
              <a:ext uri="{FF2B5EF4-FFF2-40B4-BE49-F238E27FC236}">
                <a16:creationId xmlns:a16="http://schemas.microsoft.com/office/drawing/2014/main" id="{F468ACB9-456A-C7AB-FF5B-466DF22F8480}"/>
              </a:ext>
            </a:extLst>
          </p:cNvPr>
          <p:cNvSpPr/>
          <p:nvPr/>
        </p:nvSpPr>
        <p:spPr>
          <a:xfrm>
            <a:off x="845325" y="5784247"/>
            <a:ext cx="219494" cy="219519"/>
          </a:xfrm>
          <a:prstGeom prst="rect">
            <a:avLst/>
          </a:prstGeom>
          <a:blipFill>
            <a:blip r:embed="rId5" cstate="print"/>
            <a:stretch>
              <a:fillRect/>
            </a:stretch>
          </a:blipFill>
        </p:spPr>
        <p:txBody>
          <a:bodyPr wrap="square" lIns="0" tIns="0" rIns="0" bIns="0" rtlCol="0"/>
          <a:lstStyle/>
          <a:p>
            <a:endParaRPr/>
          </a:p>
        </p:txBody>
      </p:sp>
      <p:sp>
        <p:nvSpPr>
          <p:cNvPr id="8" name="object 52">
            <a:extLst>
              <a:ext uri="{FF2B5EF4-FFF2-40B4-BE49-F238E27FC236}">
                <a16:creationId xmlns:a16="http://schemas.microsoft.com/office/drawing/2014/main" id="{7CD5D789-0863-2F33-1ED7-AF8FA99CCD60}"/>
              </a:ext>
            </a:extLst>
          </p:cNvPr>
          <p:cNvSpPr txBox="1"/>
          <p:nvPr/>
        </p:nvSpPr>
        <p:spPr>
          <a:xfrm>
            <a:off x="1190277" y="4735034"/>
            <a:ext cx="2163955" cy="267766"/>
          </a:xfrm>
          <a:prstGeom prst="rect">
            <a:avLst/>
          </a:prstGeom>
        </p:spPr>
        <p:txBody>
          <a:bodyPr vert="horz" wrap="square" lIns="0" tIns="0" rIns="0" bIns="0" rtlCol="0">
            <a:spAutoFit/>
          </a:bodyPr>
          <a:lstStyle/>
          <a:p>
            <a:pPr marL="12700" marR="5080">
              <a:lnSpc>
                <a:spcPct val="130200"/>
              </a:lnSpc>
              <a:spcBef>
                <a:spcPts val="100"/>
              </a:spcBef>
            </a:pPr>
            <a:r>
              <a:rPr lang="en-US" sz="1500" spc="-75" dirty="0">
                <a:solidFill>
                  <a:srgbClr val="FFFFFF"/>
                </a:solidFill>
                <a:latin typeface="Century Gothic"/>
                <a:cs typeface="Century Gothic"/>
              </a:rPr>
              <a:t>+966 55 4635992</a:t>
            </a:r>
            <a:endParaRPr sz="1500" dirty="0">
              <a:latin typeface="Century Gothic"/>
              <a:cs typeface="Century Gothic"/>
            </a:endParaRPr>
          </a:p>
        </p:txBody>
      </p:sp>
      <p:sp>
        <p:nvSpPr>
          <p:cNvPr id="9" name="TextBox 8">
            <a:extLst>
              <a:ext uri="{FF2B5EF4-FFF2-40B4-BE49-F238E27FC236}">
                <a16:creationId xmlns:a16="http://schemas.microsoft.com/office/drawing/2014/main" id="{34543ADE-631B-F730-E2D8-19E36725EB1F}"/>
              </a:ext>
            </a:extLst>
          </p:cNvPr>
          <p:cNvSpPr txBox="1"/>
          <p:nvPr/>
        </p:nvSpPr>
        <p:spPr>
          <a:xfrm>
            <a:off x="609600" y="694590"/>
            <a:ext cx="5486400" cy="1107996"/>
          </a:xfrm>
          <a:prstGeom prst="rect">
            <a:avLst/>
          </a:prstGeom>
          <a:noFill/>
        </p:spPr>
        <p:txBody>
          <a:bodyPr wrap="square" rtlCol="0">
            <a:spAutoFit/>
          </a:bodyPr>
          <a:lstStyle>
            <a:defPPr>
              <a:defRPr lang="en-US"/>
            </a:defPPr>
            <a:lvl1pPr>
              <a:defRPr sz="6600" b="1">
                <a:solidFill>
                  <a:schemeClr val="accent4">
                    <a:alpha val="60000"/>
                  </a:schemeClr>
                </a:solidFill>
                <a:latin typeface="+mj-lt"/>
              </a:defRPr>
            </a:lvl1pPr>
          </a:lstStyle>
          <a:p>
            <a:r>
              <a:rPr lang="ar-SA" dirty="0">
                <a:solidFill>
                  <a:schemeClr val="bg1">
                    <a:alpha val="60000"/>
                  </a:schemeClr>
                </a:solidFill>
              </a:rPr>
              <a:t>شكرا لكم</a:t>
            </a:r>
            <a:endParaRPr lang="en-US" dirty="0">
              <a:solidFill>
                <a:schemeClr val="bg1">
                  <a:alpha val="60000"/>
                </a:schemeClr>
              </a:solidFill>
            </a:endParaRPr>
          </a:p>
        </p:txBody>
      </p:sp>
      <p:pic>
        <p:nvPicPr>
          <p:cNvPr id="10" name="Graphic 9">
            <a:extLst>
              <a:ext uri="{FF2B5EF4-FFF2-40B4-BE49-F238E27FC236}">
                <a16:creationId xmlns:a16="http://schemas.microsoft.com/office/drawing/2014/main" id="{D790D726-9F62-876F-78E5-4E2A6F08E37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995228" y="5163973"/>
            <a:ext cx="3587172" cy="1103745"/>
          </a:xfrm>
          <a:prstGeom prst="rect">
            <a:avLst/>
          </a:prstGeom>
        </p:spPr>
      </p:pic>
      <p:sp>
        <p:nvSpPr>
          <p:cNvPr id="11" name="object 52">
            <a:extLst>
              <a:ext uri="{FF2B5EF4-FFF2-40B4-BE49-F238E27FC236}">
                <a16:creationId xmlns:a16="http://schemas.microsoft.com/office/drawing/2014/main" id="{524F3961-367A-882A-BFF2-DEBE88E6B40B}"/>
              </a:ext>
            </a:extLst>
          </p:cNvPr>
          <p:cNvSpPr txBox="1"/>
          <p:nvPr/>
        </p:nvSpPr>
        <p:spPr>
          <a:xfrm>
            <a:off x="1190277" y="5074593"/>
            <a:ext cx="3191223" cy="267766"/>
          </a:xfrm>
          <a:prstGeom prst="rect">
            <a:avLst/>
          </a:prstGeom>
        </p:spPr>
        <p:txBody>
          <a:bodyPr vert="horz" wrap="square" lIns="0" tIns="0" rIns="0" bIns="0" rtlCol="0">
            <a:spAutoFit/>
          </a:bodyPr>
          <a:lstStyle/>
          <a:p>
            <a:pPr marL="12700" marR="5080">
              <a:lnSpc>
                <a:spcPct val="130200"/>
              </a:lnSpc>
              <a:spcBef>
                <a:spcPts val="100"/>
              </a:spcBef>
            </a:pPr>
            <a:r>
              <a:rPr lang="en-US" sz="1500" spc="-75">
                <a:solidFill>
                  <a:srgbClr val="FFFFFF"/>
                </a:solidFill>
                <a:latin typeface="Century Gothic"/>
                <a:cs typeface="Century Gothic"/>
              </a:rPr>
              <a:t>partnerships@platinumresources.sa</a:t>
            </a:r>
            <a:endParaRPr sz="1500" dirty="0">
              <a:latin typeface="Century Gothic"/>
              <a:cs typeface="Century Gothic"/>
            </a:endParaRPr>
          </a:p>
        </p:txBody>
      </p:sp>
      <p:sp>
        <p:nvSpPr>
          <p:cNvPr id="12" name="object 52">
            <a:extLst>
              <a:ext uri="{FF2B5EF4-FFF2-40B4-BE49-F238E27FC236}">
                <a16:creationId xmlns:a16="http://schemas.microsoft.com/office/drawing/2014/main" id="{25B16812-5B00-6FAC-7DD2-017E3EF79D49}"/>
              </a:ext>
            </a:extLst>
          </p:cNvPr>
          <p:cNvSpPr txBox="1"/>
          <p:nvPr/>
        </p:nvSpPr>
        <p:spPr>
          <a:xfrm>
            <a:off x="1190277" y="5414152"/>
            <a:ext cx="3073113" cy="267766"/>
          </a:xfrm>
          <a:prstGeom prst="rect">
            <a:avLst/>
          </a:prstGeom>
        </p:spPr>
        <p:txBody>
          <a:bodyPr vert="horz" wrap="square" lIns="0" tIns="0" rIns="0" bIns="0" rtlCol="0">
            <a:spAutoFit/>
          </a:bodyPr>
          <a:lstStyle/>
          <a:p>
            <a:pPr marL="12700" marR="5080">
              <a:lnSpc>
                <a:spcPct val="130200"/>
              </a:lnSpc>
              <a:spcBef>
                <a:spcPts val="100"/>
              </a:spcBef>
            </a:pPr>
            <a:r>
              <a:rPr lang="en-US" sz="1500" spc="-75" dirty="0">
                <a:solidFill>
                  <a:srgbClr val="FFFFFF"/>
                </a:solidFill>
                <a:latin typeface="Century Gothic"/>
                <a:cs typeface="Century Gothic"/>
              </a:rPr>
              <a:t>Riyadh - Kingdom of Saudi Arabia</a:t>
            </a:r>
            <a:endParaRPr sz="1500" dirty="0">
              <a:latin typeface="Century Gothic"/>
              <a:cs typeface="Century Gothic"/>
            </a:endParaRPr>
          </a:p>
        </p:txBody>
      </p:sp>
      <p:sp>
        <p:nvSpPr>
          <p:cNvPr id="13" name="object 52">
            <a:extLst>
              <a:ext uri="{FF2B5EF4-FFF2-40B4-BE49-F238E27FC236}">
                <a16:creationId xmlns:a16="http://schemas.microsoft.com/office/drawing/2014/main" id="{C6B283FE-5117-FF4B-5C24-18FF9AF2418D}"/>
              </a:ext>
            </a:extLst>
          </p:cNvPr>
          <p:cNvSpPr txBox="1"/>
          <p:nvPr/>
        </p:nvSpPr>
        <p:spPr>
          <a:xfrm>
            <a:off x="1190277" y="5753711"/>
            <a:ext cx="3073113" cy="267766"/>
          </a:xfrm>
          <a:prstGeom prst="rect">
            <a:avLst/>
          </a:prstGeom>
        </p:spPr>
        <p:txBody>
          <a:bodyPr vert="horz" wrap="square" lIns="0" tIns="0" rIns="0" bIns="0" rtlCol="0">
            <a:spAutoFit/>
          </a:bodyPr>
          <a:lstStyle/>
          <a:p>
            <a:pPr marL="12700" marR="5080">
              <a:lnSpc>
                <a:spcPct val="130200"/>
              </a:lnSpc>
              <a:spcBef>
                <a:spcPts val="100"/>
              </a:spcBef>
            </a:pPr>
            <a:r>
              <a:rPr lang="en-US" sz="1500" spc="-75" dirty="0">
                <a:solidFill>
                  <a:srgbClr val="FFFFFF"/>
                </a:solidFill>
                <a:latin typeface="Century Gothic"/>
                <a:cs typeface="Century Gothic"/>
              </a:rPr>
              <a:t>www.platinumresources.sa</a:t>
            </a:r>
            <a:endParaRPr sz="1500" dirty="0">
              <a:latin typeface="Century Gothic"/>
              <a:cs typeface="Century Gothic"/>
            </a:endParaRPr>
          </a:p>
        </p:txBody>
      </p:sp>
      <p:sp>
        <p:nvSpPr>
          <p:cNvPr id="14" name="object 48">
            <a:extLst>
              <a:ext uri="{FF2B5EF4-FFF2-40B4-BE49-F238E27FC236}">
                <a16:creationId xmlns:a16="http://schemas.microsoft.com/office/drawing/2014/main" id="{F98EE190-6163-98DE-00A9-423FBDF56F19}"/>
              </a:ext>
            </a:extLst>
          </p:cNvPr>
          <p:cNvSpPr/>
          <p:nvPr/>
        </p:nvSpPr>
        <p:spPr>
          <a:xfrm>
            <a:off x="845415" y="4456571"/>
            <a:ext cx="219404" cy="219494"/>
          </a:xfrm>
          <a:prstGeom prst="rect">
            <a:avLst/>
          </a:prstGeom>
          <a:blipFill>
            <a:blip r:embed="rId2" cstate="print"/>
            <a:stretch>
              <a:fillRect/>
            </a:stretch>
          </a:blipFill>
        </p:spPr>
        <p:txBody>
          <a:bodyPr wrap="square" lIns="0" tIns="0" rIns="0" bIns="0" rtlCol="0"/>
          <a:lstStyle/>
          <a:p>
            <a:endParaRPr/>
          </a:p>
        </p:txBody>
      </p:sp>
      <p:sp>
        <p:nvSpPr>
          <p:cNvPr id="15" name="object 52">
            <a:extLst>
              <a:ext uri="{FF2B5EF4-FFF2-40B4-BE49-F238E27FC236}">
                <a16:creationId xmlns:a16="http://schemas.microsoft.com/office/drawing/2014/main" id="{C1CA3CD9-FBA5-5612-B373-2864404C2B27}"/>
              </a:ext>
            </a:extLst>
          </p:cNvPr>
          <p:cNvSpPr txBox="1"/>
          <p:nvPr/>
        </p:nvSpPr>
        <p:spPr>
          <a:xfrm>
            <a:off x="1190277" y="4426023"/>
            <a:ext cx="2163955" cy="267766"/>
          </a:xfrm>
          <a:prstGeom prst="rect">
            <a:avLst/>
          </a:prstGeom>
        </p:spPr>
        <p:txBody>
          <a:bodyPr vert="horz" wrap="square" lIns="0" tIns="0" rIns="0" bIns="0" rtlCol="0">
            <a:spAutoFit/>
          </a:bodyPr>
          <a:lstStyle/>
          <a:p>
            <a:pPr marL="12700" marR="5080">
              <a:lnSpc>
                <a:spcPct val="130200"/>
              </a:lnSpc>
              <a:spcBef>
                <a:spcPts val="100"/>
              </a:spcBef>
            </a:pPr>
            <a:r>
              <a:rPr lang="en-US" sz="1500" spc="-75" dirty="0">
                <a:solidFill>
                  <a:srgbClr val="FFFFFF"/>
                </a:solidFill>
                <a:latin typeface="Century Gothic"/>
                <a:cs typeface="Century Gothic"/>
              </a:rPr>
              <a:t>+966 56 202 2531</a:t>
            </a:r>
            <a:endParaRPr lang="en-US" sz="1500" dirty="0">
              <a:latin typeface="Century Gothic"/>
              <a:cs typeface="Century Gothic"/>
            </a:endParaRPr>
          </a:p>
        </p:txBody>
      </p:sp>
    </p:spTree>
    <p:extLst>
      <p:ext uri="{BB962C8B-B14F-4D97-AF65-F5344CB8AC3E}">
        <p14:creationId xmlns:p14="http://schemas.microsoft.com/office/powerpoint/2010/main" val="7343213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46CA4639-4D62-C904-04C0-E0F0DFA17B22}"/>
              </a:ext>
            </a:extLst>
          </p:cNvPr>
          <p:cNvPicPr>
            <a:picLocks noChangeAspect="1"/>
          </p:cNvPicPr>
          <p:nvPr/>
        </p:nvPicPr>
        <p:blipFill>
          <a:blip r:embed="rId2">
            <a:duotone>
              <a:prstClr val="black"/>
              <a:schemeClr val="accent4">
                <a:tint val="45000"/>
                <a:satMod val="400000"/>
              </a:schemeClr>
            </a:duotone>
          </a:blip>
          <a:srcRect t="7753" b="7993"/>
          <a:stretch>
            <a:fillRect/>
          </a:stretch>
        </p:blipFill>
        <p:spPr>
          <a:xfrm>
            <a:off x="-1504" y="1282"/>
            <a:ext cx="12191980" cy="6856718"/>
          </a:xfrm>
          <a:prstGeom prst="rect">
            <a:avLst/>
          </a:prstGeom>
        </p:spPr>
      </p:pic>
      <p:sp>
        <p:nvSpPr>
          <p:cNvPr id="39" name="Rectangle 38">
            <a:extLst>
              <a:ext uri="{FF2B5EF4-FFF2-40B4-BE49-F238E27FC236}">
                <a16:creationId xmlns:a16="http://schemas.microsoft.com/office/drawing/2014/main" id="{B894CDB1-4483-8597-27E8-07902CFAF342}"/>
              </a:ext>
            </a:extLst>
          </p:cNvPr>
          <p:cNvSpPr/>
          <p:nvPr/>
        </p:nvSpPr>
        <p:spPr>
          <a:xfrm>
            <a:off x="0" y="0"/>
            <a:ext cx="12190476" cy="6858000"/>
          </a:xfrm>
          <a:prstGeom prst="rect">
            <a:avLst/>
          </a:prstGeom>
          <a:solidFill>
            <a:schemeClr val="tx1">
              <a:lumMod val="95000"/>
              <a:lumOff val="5000"/>
              <a:alpha val="88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raphit"/>
              <a:ea typeface="+mn-ea"/>
            </a:endParaRPr>
          </a:p>
        </p:txBody>
      </p:sp>
      <p:sp>
        <p:nvSpPr>
          <p:cNvPr id="40" name="object 3">
            <a:extLst>
              <a:ext uri="{FF2B5EF4-FFF2-40B4-BE49-F238E27FC236}">
                <a16:creationId xmlns:a16="http://schemas.microsoft.com/office/drawing/2014/main" id="{3BE5CB98-88BB-6206-C19C-AA4B28BD62D3}"/>
              </a:ext>
            </a:extLst>
          </p:cNvPr>
          <p:cNvSpPr/>
          <p:nvPr/>
        </p:nvSpPr>
        <p:spPr>
          <a:xfrm>
            <a:off x="-1504" y="768485"/>
            <a:ext cx="12191980" cy="6300906"/>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Graphit"/>
              <a:ea typeface="+mn-ea"/>
            </a:endParaRPr>
          </a:p>
        </p:txBody>
      </p:sp>
      <p:pic>
        <p:nvPicPr>
          <p:cNvPr id="7" name="Graphic 6">
            <a:extLst>
              <a:ext uri="{FF2B5EF4-FFF2-40B4-BE49-F238E27FC236}">
                <a16:creationId xmlns:a16="http://schemas.microsoft.com/office/drawing/2014/main" id="{6943E2BA-65AC-56C3-0AE7-0BC7CE0A6BC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42834" y="640234"/>
            <a:ext cx="1715355" cy="529742"/>
          </a:xfrm>
          <a:prstGeom prst="rect">
            <a:avLst/>
          </a:prstGeom>
        </p:spPr>
      </p:pic>
      <p:sp>
        <p:nvSpPr>
          <p:cNvPr id="8" name="TextBox 7">
            <a:extLst>
              <a:ext uri="{FF2B5EF4-FFF2-40B4-BE49-F238E27FC236}">
                <a16:creationId xmlns:a16="http://schemas.microsoft.com/office/drawing/2014/main" id="{3D6C91D5-2560-2A60-FBC9-B746D905024C}"/>
              </a:ext>
            </a:extLst>
          </p:cNvPr>
          <p:cNvSpPr txBox="1"/>
          <p:nvPr/>
        </p:nvSpPr>
        <p:spPr>
          <a:xfrm>
            <a:off x="5931683" y="2331244"/>
            <a:ext cx="5299534" cy="33855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600" b="0" i="0" u="none" strike="noStrike" kern="1200" cap="none" spc="0" normalizeH="0" baseline="0" noProof="0" dirty="0">
                <a:ln>
                  <a:noFill/>
                </a:ln>
                <a:solidFill>
                  <a:srgbClr val="CDDDFF"/>
                </a:solidFill>
                <a:effectLst/>
                <a:uLnTx/>
                <a:uFillTx/>
                <a:latin typeface="Graphit"/>
                <a:ea typeface="+mn-ea"/>
              </a:rPr>
              <a:t>نقدّم دعماً متكاملاً عبر تخصصات متعددة:</a:t>
            </a:r>
            <a:endParaRPr kumimoji="0" lang="en-US" sz="1600" b="0" i="0" u="none" strike="noStrike" kern="1200" cap="none" spc="0" normalizeH="0" baseline="0" noProof="0" dirty="0">
              <a:ln>
                <a:noFill/>
              </a:ln>
              <a:solidFill>
                <a:srgbClr val="CDDDFF"/>
              </a:solidFill>
              <a:effectLst/>
              <a:uLnTx/>
              <a:uFillTx/>
              <a:latin typeface="Graphit"/>
              <a:ea typeface="+mn-ea"/>
            </a:endParaRPr>
          </a:p>
        </p:txBody>
      </p:sp>
      <p:sp>
        <p:nvSpPr>
          <p:cNvPr id="11" name="Rectangle: Rounded Corners 10">
            <a:extLst>
              <a:ext uri="{FF2B5EF4-FFF2-40B4-BE49-F238E27FC236}">
                <a16:creationId xmlns:a16="http://schemas.microsoft.com/office/drawing/2014/main" id="{C2DC67EC-8CF1-7915-43FF-F06BE15BD484}"/>
              </a:ext>
            </a:extLst>
          </p:cNvPr>
          <p:cNvSpPr/>
          <p:nvPr/>
        </p:nvSpPr>
        <p:spPr>
          <a:xfrm>
            <a:off x="571391" y="3487110"/>
            <a:ext cx="2645013" cy="872992"/>
          </a:xfrm>
          <a:prstGeom prst="roundRect">
            <a:avLst>
              <a:gd name="adj" fmla="val 5877"/>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274320" bIns="0" rtlCol="0" anchor="ctr"/>
          <a:lstStyle/>
          <a:p>
            <a:pPr marL="0" marR="0" lvl="0" indent="0" algn="r" defTabSz="914400" rtl="0" eaLnBrk="1" fontAlgn="auto" latinLnBrk="0" hangingPunct="1">
              <a:lnSpc>
                <a:spcPts val="1600"/>
              </a:lnSpc>
              <a:spcBef>
                <a:spcPts val="0"/>
              </a:spcBef>
              <a:spcAft>
                <a:spcPts val="0"/>
              </a:spcAft>
              <a:buClrTx/>
              <a:buSzTx/>
              <a:buFontTx/>
              <a:buNone/>
              <a:tabLst/>
              <a:defRPr/>
            </a:pPr>
            <a:r>
              <a:rPr lang="ar-SA" sz="1200" b="1" dirty="0">
                <a:solidFill>
                  <a:schemeClr val="accent5"/>
                </a:solidFill>
                <a:latin typeface="Graphit"/>
              </a:rPr>
              <a:t>الخدمات المساندة</a:t>
            </a:r>
          </a:p>
          <a:p>
            <a:pPr marL="0" marR="0" lvl="0" indent="0" algn="r" defTabSz="914400" rtl="0" eaLnBrk="1" fontAlgn="auto" latinLnBrk="0" hangingPunct="1">
              <a:lnSpc>
                <a:spcPts val="1600"/>
              </a:lnSpc>
              <a:spcBef>
                <a:spcPts val="0"/>
              </a:spcBef>
              <a:spcAft>
                <a:spcPts val="0"/>
              </a:spcAft>
              <a:buClrTx/>
              <a:buSzTx/>
              <a:buFontTx/>
              <a:buNone/>
              <a:tabLst/>
              <a:defRPr/>
            </a:pPr>
            <a:r>
              <a:rPr lang="ar-SA" sz="1100" dirty="0">
                <a:solidFill>
                  <a:prstClr val="white"/>
                </a:solidFill>
                <a:latin typeface="Graphit"/>
              </a:rPr>
              <a:t>تشمل الخدمات اللازمة لدعم تشغيل المرافق وأعمال الصيانة.</a:t>
            </a:r>
          </a:p>
        </p:txBody>
      </p:sp>
      <p:sp>
        <p:nvSpPr>
          <p:cNvPr id="12" name="Rectangle: Rounded Corners 11">
            <a:extLst>
              <a:ext uri="{FF2B5EF4-FFF2-40B4-BE49-F238E27FC236}">
                <a16:creationId xmlns:a16="http://schemas.microsoft.com/office/drawing/2014/main" id="{8A809448-32BA-317C-B339-2C3D0983F1B9}"/>
              </a:ext>
            </a:extLst>
          </p:cNvPr>
          <p:cNvSpPr/>
          <p:nvPr/>
        </p:nvSpPr>
        <p:spPr>
          <a:xfrm>
            <a:off x="2494047" y="4753449"/>
            <a:ext cx="2645013" cy="872992"/>
          </a:xfrm>
          <a:prstGeom prst="roundRect">
            <a:avLst>
              <a:gd name="adj" fmla="val 5877"/>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274320" bIns="0" rtlCol="0" anchor="ctr"/>
          <a:lstStyle/>
          <a:p>
            <a:pPr marL="0" marR="0" lvl="0" indent="0" algn="r" defTabSz="914400" rtl="0" eaLnBrk="1" fontAlgn="auto" latinLnBrk="0" hangingPunct="1">
              <a:lnSpc>
                <a:spcPts val="1600"/>
              </a:lnSpc>
              <a:spcBef>
                <a:spcPts val="0"/>
              </a:spcBef>
              <a:spcAft>
                <a:spcPts val="0"/>
              </a:spcAft>
              <a:buClrTx/>
              <a:buSzTx/>
              <a:buFontTx/>
              <a:buNone/>
              <a:tabLst/>
              <a:defRPr/>
            </a:pPr>
            <a:r>
              <a:rPr kumimoji="0" lang="ar-SA" sz="1200" b="1" i="0" u="none" strike="noStrike" kern="1200" cap="none" spc="0" normalizeH="0" baseline="0" noProof="0" dirty="0">
                <a:ln>
                  <a:noFill/>
                </a:ln>
                <a:solidFill>
                  <a:schemeClr val="accent5"/>
                </a:solidFill>
                <a:effectLst/>
                <a:uLnTx/>
                <a:uFillTx/>
                <a:latin typeface="Graphit"/>
                <a:ea typeface="+mn-ea"/>
              </a:rPr>
              <a:t>الأعمال الميكانيكية</a:t>
            </a:r>
          </a:p>
          <a:p>
            <a:pPr marL="0" marR="0" lvl="0" indent="0" algn="r" defTabSz="914400" rtl="0" eaLnBrk="1" fontAlgn="auto" latinLnBrk="0" hangingPunct="1">
              <a:lnSpc>
                <a:spcPts val="1600"/>
              </a:lnSpc>
              <a:spcBef>
                <a:spcPts val="0"/>
              </a:spcBef>
              <a:spcAft>
                <a:spcPts val="0"/>
              </a:spcAft>
              <a:buClrTx/>
              <a:buSzTx/>
              <a:buFontTx/>
              <a:buNone/>
              <a:tabLst/>
              <a:defRPr/>
            </a:pPr>
            <a:r>
              <a:rPr kumimoji="0" lang="ar-SA" sz="1100" b="0" i="0" u="none" strike="noStrike" kern="1200" cap="none" spc="0" normalizeH="0" baseline="0" noProof="0" dirty="0">
                <a:ln>
                  <a:noFill/>
                </a:ln>
                <a:solidFill>
                  <a:prstClr val="white"/>
                </a:solidFill>
                <a:effectLst/>
                <a:uLnTx/>
                <a:uFillTx/>
                <a:latin typeface="Graphit"/>
                <a:ea typeface="+mn-ea"/>
              </a:rPr>
              <a:t>تشمل دعم المعدات وتركيبها والخدمات المرتبطة بها.</a:t>
            </a:r>
          </a:p>
        </p:txBody>
      </p:sp>
      <p:sp>
        <p:nvSpPr>
          <p:cNvPr id="14" name="Rectangle: Rounded Corners 13">
            <a:extLst>
              <a:ext uri="{FF2B5EF4-FFF2-40B4-BE49-F238E27FC236}">
                <a16:creationId xmlns:a16="http://schemas.microsoft.com/office/drawing/2014/main" id="{8E92F30B-7B80-1771-5C88-1E64E97738F6}"/>
              </a:ext>
            </a:extLst>
          </p:cNvPr>
          <p:cNvSpPr/>
          <p:nvPr/>
        </p:nvSpPr>
        <p:spPr>
          <a:xfrm>
            <a:off x="4437562" y="3487110"/>
            <a:ext cx="2645013" cy="872992"/>
          </a:xfrm>
          <a:prstGeom prst="roundRect">
            <a:avLst>
              <a:gd name="adj" fmla="val 5877"/>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274320" bIns="0" rtlCol="0" anchor="ctr"/>
          <a:lstStyle/>
          <a:p>
            <a:pPr marL="0" marR="0" lvl="0" indent="0" algn="r" defTabSz="914400" rtl="0" eaLnBrk="1" fontAlgn="auto" latinLnBrk="0" hangingPunct="1">
              <a:lnSpc>
                <a:spcPts val="1600"/>
              </a:lnSpc>
              <a:spcBef>
                <a:spcPts val="0"/>
              </a:spcBef>
              <a:spcAft>
                <a:spcPts val="0"/>
              </a:spcAft>
              <a:buClrTx/>
              <a:buSzTx/>
              <a:buFontTx/>
              <a:buNone/>
              <a:tabLst/>
              <a:defRPr/>
            </a:pPr>
            <a:r>
              <a:rPr kumimoji="0" lang="ar-SA" sz="1200" b="1" i="0" u="none" strike="noStrike" kern="1200" cap="none" spc="0" normalizeH="0" baseline="0" noProof="0" dirty="0">
                <a:ln>
                  <a:noFill/>
                </a:ln>
                <a:solidFill>
                  <a:schemeClr val="accent5"/>
                </a:solidFill>
                <a:effectLst/>
                <a:uLnTx/>
                <a:uFillTx/>
                <a:latin typeface="Graphit"/>
                <a:ea typeface="+mn-ea"/>
              </a:rPr>
              <a:t>أعمال السباكة</a:t>
            </a:r>
          </a:p>
          <a:p>
            <a:pPr marL="0" marR="0" lvl="0" indent="0" algn="r" defTabSz="914400" rtl="0" eaLnBrk="1" fontAlgn="auto" latinLnBrk="0" hangingPunct="1">
              <a:lnSpc>
                <a:spcPts val="1600"/>
              </a:lnSpc>
              <a:spcBef>
                <a:spcPts val="0"/>
              </a:spcBef>
              <a:spcAft>
                <a:spcPts val="0"/>
              </a:spcAft>
              <a:buClrTx/>
              <a:buSzTx/>
              <a:buFontTx/>
              <a:buNone/>
              <a:tabLst/>
              <a:defRPr/>
            </a:pPr>
            <a:r>
              <a:rPr kumimoji="0" lang="ar-SA" sz="1050" b="0" i="0" u="none" strike="noStrike" kern="1200" cap="none" spc="0" normalizeH="0" baseline="0" noProof="0" dirty="0">
                <a:ln>
                  <a:noFill/>
                </a:ln>
                <a:solidFill>
                  <a:prstClr val="white"/>
                </a:solidFill>
                <a:effectLst/>
                <a:uLnTx/>
                <a:uFillTx/>
                <a:latin typeface="Graphit"/>
                <a:ea typeface="+mn-ea"/>
              </a:rPr>
              <a:t>تشمل توريد وتركيب شبكات الأنابيب والتوصيلات والتجهيزات المرتبطة بها.</a:t>
            </a:r>
          </a:p>
        </p:txBody>
      </p:sp>
      <p:sp>
        <p:nvSpPr>
          <p:cNvPr id="15" name="Rectangle: Rounded Corners 14">
            <a:extLst>
              <a:ext uri="{FF2B5EF4-FFF2-40B4-BE49-F238E27FC236}">
                <a16:creationId xmlns:a16="http://schemas.microsoft.com/office/drawing/2014/main" id="{F21E5505-6223-B12A-564F-372D469B6852}"/>
              </a:ext>
            </a:extLst>
          </p:cNvPr>
          <p:cNvSpPr/>
          <p:nvPr/>
        </p:nvSpPr>
        <p:spPr>
          <a:xfrm>
            <a:off x="6373457" y="4753449"/>
            <a:ext cx="2645013" cy="872992"/>
          </a:xfrm>
          <a:prstGeom prst="roundRect">
            <a:avLst>
              <a:gd name="adj" fmla="val 5877"/>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274320" bIns="0" rtlCol="0" anchor="ctr"/>
          <a:lstStyle/>
          <a:p>
            <a:pPr marL="0" marR="0" lvl="0" indent="0" algn="r" defTabSz="914400" rtl="0" eaLnBrk="1" fontAlgn="auto" latinLnBrk="0" hangingPunct="1">
              <a:lnSpc>
                <a:spcPts val="1600"/>
              </a:lnSpc>
              <a:spcBef>
                <a:spcPts val="0"/>
              </a:spcBef>
              <a:spcAft>
                <a:spcPts val="0"/>
              </a:spcAft>
              <a:buClrTx/>
              <a:buSzTx/>
              <a:buFontTx/>
              <a:buNone/>
              <a:tabLst/>
              <a:defRPr/>
            </a:pPr>
            <a:r>
              <a:rPr kumimoji="0" lang="ar-SA" sz="1200" b="1" i="0" u="none" strike="noStrike" kern="1200" cap="none" spc="0" normalizeH="0" baseline="0" noProof="0" dirty="0">
                <a:ln>
                  <a:noFill/>
                </a:ln>
                <a:solidFill>
                  <a:schemeClr val="accent5"/>
                </a:solidFill>
                <a:effectLst/>
                <a:uLnTx/>
                <a:uFillTx/>
                <a:latin typeface="Graphit"/>
                <a:ea typeface="+mn-ea"/>
              </a:rPr>
              <a:t>الأعمال المدنية</a:t>
            </a:r>
          </a:p>
          <a:p>
            <a:pPr marL="0" marR="0" lvl="0" indent="0" algn="r" defTabSz="914400" rtl="0" eaLnBrk="1" fontAlgn="auto" latinLnBrk="0" hangingPunct="1">
              <a:lnSpc>
                <a:spcPts val="1600"/>
              </a:lnSpc>
              <a:spcBef>
                <a:spcPts val="0"/>
              </a:spcBef>
              <a:spcAft>
                <a:spcPts val="0"/>
              </a:spcAft>
              <a:buClrTx/>
              <a:buSzTx/>
              <a:buFontTx/>
              <a:buNone/>
              <a:tabLst/>
              <a:defRPr/>
            </a:pPr>
            <a:r>
              <a:rPr kumimoji="0" lang="ar-SA" sz="1100" b="0" i="0" u="none" strike="noStrike" kern="1200" cap="none" spc="0" normalizeH="0" baseline="0" noProof="0" dirty="0">
                <a:ln>
                  <a:noFill/>
                </a:ln>
                <a:solidFill>
                  <a:prstClr val="white"/>
                </a:solidFill>
                <a:effectLst/>
                <a:uLnTx/>
                <a:uFillTx/>
                <a:latin typeface="Graphit"/>
                <a:ea typeface="+mn-ea"/>
              </a:rPr>
              <a:t>تشمل دعم أعمال البناء والأنشطة الإنشائية ومتطلبات المواقع.</a:t>
            </a:r>
          </a:p>
        </p:txBody>
      </p:sp>
      <p:sp>
        <p:nvSpPr>
          <p:cNvPr id="17" name="Rectangle: Rounded Corners 16">
            <a:extLst>
              <a:ext uri="{FF2B5EF4-FFF2-40B4-BE49-F238E27FC236}">
                <a16:creationId xmlns:a16="http://schemas.microsoft.com/office/drawing/2014/main" id="{B8E3225B-61EB-41B9-D5F1-1A6F10075887}"/>
              </a:ext>
            </a:extLst>
          </p:cNvPr>
          <p:cNvSpPr/>
          <p:nvPr/>
        </p:nvSpPr>
        <p:spPr>
          <a:xfrm>
            <a:off x="8326877" y="3487110"/>
            <a:ext cx="2645013" cy="872992"/>
          </a:xfrm>
          <a:prstGeom prst="roundRect">
            <a:avLst>
              <a:gd name="adj" fmla="val 5877"/>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274320" bIns="0" rtlCol="0" anchor="ctr"/>
          <a:lstStyle/>
          <a:p>
            <a:pPr marL="0" marR="0" lvl="0" indent="0" algn="r" defTabSz="914400" rtl="0" eaLnBrk="1" fontAlgn="auto" latinLnBrk="0" hangingPunct="1">
              <a:lnSpc>
                <a:spcPts val="1600"/>
              </a:lnSpc>
              <a:spcBef>
                <a:spcPts val="0"/>
              </a:spcBef>
              <a:spcAft>
                <a:spcPts val="0"/>
              </a:spcAft>
              <a:buClrTx/>
              <a:buSzTx/>
              <a:buFontTx/>
              <a:buNone/>
              <a:tabLst/>
              <a:defRPr/>
            </a:pPr>
            <a:r>
              <a:rPr kumimoji="0" lang="ar-SA" sz="1200" b="1" i="0" u="none" strike="noStrike" kern="1200" cap="none" spc="0" normalizeH="0" baseline="0" noProof="0" dirty="0">
                <a:ln>
                  <a:noFill/>
                </a:ln>
                <a:solidFill>
                  <a:schemeClr val="accent5"/>
                </a:solidFill>
                <a:effectLst/>
                <a:uLnTx/>
                <a:uFillTx/>
                <a:latin typeface="Graphit"/>
                <a:ea typeface="+mn-ea"/>
              </a:rPr>
              <a:t>الأعمال الكهربائية</a:t>
            </a:r>
          </a:p>
          <a:p>
            <a:pPr marL="0" marR="0" lvl="0" indent="0" algn="r" defTabSz="914400" rtl="0" eaLnBrk="1" fontAlgn="auto" latinLnBrk="0" hangingPunct="1">
              <a:lnSpc>
                <a:spcPts val="1600"/>
              </a:lnSpc>
              <a:spcBef>
                <a:spcPts val="0"/>
              </a:spcBef>
              <a:spcAft>
                <a:spcPts val="0"/>
              </a:spcAft>
              <a:buClrTx/>
              <a:buSzTx/>
              <a:buFontTx/>
              <a:buNone/>
              <a:tabLst/>
              <a:defRPr/>
            </a:pPr>
            <a:r>
              <a:rPr kumimoji="0" lang="ar-SA" sz="1100" b="0" i="0" u="none" strike="noStrike" kern="1200" cap="none" spc="0" normalizeH="0" baseline="0" noProof="0" dirty="0">
                <a:ln>
                  <a:noFill/>
                </a:ln>
                <a:solidFill>
                  <a:prstClr val="white"/>
                </a:solidFill>
                <a:effectLst/>
                <a:uLnTx/>
                <a:uFillTx/>
                <a:latin typeface="Graphit"/>
                <a:ea typeface="+mn-ea"/>
              </a:rPr>
              <a:t>تشمل أعمال التركيب والفحص وتوريد المواد الكهربائية المطلوبة.</a:t>
            </a:r>
          </a:p>
        </p:txBody>
      </p:sp>
      <p:grpSp>
        <p:nvGrpSpPr>
          <p:cNvPr id="22" name="Graphic 19">
            <a:extLst>
              <a:ext uri="{FF2B5EF4-FFF2-40B4-BE49-F238E27FC236}">
                <a16:creationId xmlns:a16="http://schemas.microsoft.com/office/drawing/2014/main" id="{D2431DAE-333F-94AC-A134-A75FE1BB5B58}"/>
              </a:ext>
            </a:extLst>
          </p:cNvPr>
          <p:cNvGrpSpPr/>
          <p:nvPr/>
        </p:nvGrpSpPr>
        <p:grpSpPr>
          <a:xfrm>
            <a:off x="10637087" y="3521914"/>
            <a:ext cx="1128837" cy="803383"/>
            <a:chOff x="5448270" y="257175"/>
            <a:chExt cx="1128837" cy="803383"/>
          </a:xfrm>
          <a:solidFill>
            <a:schemeClr val="accent4">
              <a:alpha val="25000"/>
            </a:schemeClr>
          </a:solidFill>
        </p:grpSpPr>
        <p:sp>
          <p:nvSpPr>
            <p:cNvPr id="23" name="Freeform: Shape 22">
              <a:extLst>
                <a:ext uri="{FF2B5EF4-FFF2-40B4-BE49-F238E27FC236}">
                  <a16:creationId xmlns:a16="http://schemas.microsoft.com/office/drawing/2014/main" id="{C47E7A98-B144-794D-0EB1-37501DCD4CD1}"/>
                </a:ext>
              </a:extLst>
            </p:cNvPr>
            <p:cNvSpPr/>
            <p:nvPr/>
          </p:nvSpPr>
          <p:spPr>
            <a:xfrm>
              <a:off x="5448270" y="257175"/>
              <a:ext cx="636615" cy="803383"/>
            </a:xfrm>
            <a:custGeom>
              <a:avLst/>
              <a:gdLst>
                <a:gd name="connsiteX0" fmla="*/ 318355 w 636615"/>
                <a:gd name="connsiteY0" fmla="*/ 0 h 803383"/>
                <a:gd name="connsiteX1" fmla="*/ 636586 w 636615"/>
                <a:gd name="connsiteY1" fmla="*/ 400526 h 803383"/>
                <a:gd name="connsiteX2" fmla="*/ 318355 w 636615"/>
                <a:gd name="connsiteY2" fmla="*/ 803338 h 803383"/>
                <a:gd name="connsiteX3" fmla="*/ 30 w 636615"/>
                <a:gd name="connsiteY3" fmla="*/ 400526 h 803383"/>
                <a:gd name="connsiteX4" fmla="*/ 318355 w 636615"/>
                <a:gd name="connsiteY4" fmla="*/ 0 h 803383"/>
                <a:gd name="connsiteX5" fmla="*/ 414939 w 636615"/>
                <a:gd name="connsiteY5" fmla="*/ 242506 h 803383"/>
                <a:gd name="connsiteX6" fmla="*/ 318355 w 636615"/>
                <a:gd name="connsiteY6" fmla="*/ 177737 h 803383"/>
                <a:gd name="connsiteX7" fmla="*/ 221772 w 636615"/>
                <a:gd name="connsiteY7" fmla="*/ 242506 h 803383"/>
                <a:gd name="connsiteX8" fmla="*/ 191006 w 636615"/>
                <a:gd name="connsiteY8" fmla="*/ 399479 h 803383"/>
                <a:gd name="connsiteX9" fmla="*/ 221772 w 636615"/>
                <a:gd name="connsiteY9" fmla="*/ 559689 h 803383"/>
                <a:gd name="connsiteX10" fmla="*/ 318355 w 636615"/>
                <a:gd name="connsiteY10" fmla="*/ 625507 h 803383"/>
                <a:gd name="connsiteX11" fmla="*/ 414939 w 636615"/>
                <a:gd name="connsiteY11" fmla="*/ 559689 h 803383"/>
                <a:gd name="connsiteX12" fmla="*/ 445705 w 636615"/>
                <a:gd name="connsiteY12" fmla="*/ 399479 h 803383"/>
                <a:gd name="connsiteX13" fmla="*/ 414939 w 636615"/>
                <a:gd name="connsiteY13" fmla="*/ 242506 h 803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6615" h="803383">
                  <a:moveTo>
                    <a:pt x="318355" y="0"/>
                  </a:moveTo>
                  <a:cubicBezTo>
                    <a:pt x="522476" y="0"/>
                    <a:pt x="636586" y="174498"/>
                    <a:pt x="636586" y="400526"/>
                  </a:cubicBezTo>
                  <a:cubicBezTo>
                    <a:pt x="638776" y="624364"/>
                    <a:pt x="520285" y="806577"/>
                    <a:pt x="318355" y="803338"/>
                  </a:cubicBezTo>
                  <a:cubicBezTo>
                    <a:pt x="116425" y="806672"/>
                    <a:pt x="-2161" y="624459"/>
                    <a:pt x="30" y="400526"/>
                  </a:cubicBezTo>
                  <a:cubicBezTo>
                    <a:pt x="30" y="174498"/>
                    <a:pt x="114235" y="0"/>
                    <a:pt x="318355" y="0"/>
                  </a:cubicBezTo>
                  <a:close/>
                  <a:moveTo>
                    <a:pt x="414939" y="242506"/>
                  </a:moveTo>
                  <a:cubicBezTo>
                    <a:pt x="394079" y="199739"/>
                    <a:pt x="362266" y="177737"/>
                    <a:pt x="318355" y="177737"/>
                  </a:cubicBezTo>
                  <a:cubicBezTo>
                    <a:pt x="274445" y="177737"/>
                    <a:pt x="242632" y="199644"/>
                    <a:pt x="221772" y="242506"/>
                  </a:cubicBezTo>
                  <a:cubicBezTo>
                    <a:pt x="200912" y="285274"/>
                    <a:pt x="191006" y="336899"/>
                    <a:pt x="191006" y="399479"/>
                  </a:cubicBezTo>
                  <a:cubicBezTo>
                    <a:pt x="191006" y="462058"/>
                    <a:pt x="200912" y="515779"/>
                    <a:pt x="221772" y="559689"/>
                  </a:cubicBezTo>
                  <a:cubicBezTo>
                    <a:pt x="242632" y="603599"/>
                    <a:pt x="274445" y="625507"/>
                    <a:pt x="318355" y="625507"/>
                  </a:cubicBezTo>
                  <a:cubicBezTo>
                    <a:pt x="362266" y="625507"/>
                    <a:pt x="394079" y="603599"/>
                    <a:pt x="414939" y="559689"/>
                  </a:cubicBezTo>
                  <a:cubicBezTo>
                    <a:pt x="435799" y="515779"/>
                    <a:pt x="445705" y="462058"/>
                    <a:pt x="445705" y="399479"/>
                  </a:cubicBezTo>
                  <a:cubicBezTo>
                    <a:pt x="445705" y="336899"/>
                    <a:pt x="435799" y="285369"/>
                    <a:pt x="414939" y="242506"/>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24" name="Freeform: Shape 23">
              <a:extLst>
                <a:ext uri="{FF2B5EF4-FFF2-40B4-BE49-F238E27FC236}">
                  <a16:creationId xmlns:a16="http://schemas.microsoft.com/office/drawing/2014/main" id="{95225675-4BC4-64AF-A65C-3D079FC648AA}"/>
                </a:ext>
              </a:extLst>
            </p:cNvPr>
            <p:cNvSpPr/>
            <p:nvPr/>
          </p:nvSpPr>
          <p:spPr>
            <a:xfrm>
              <a:off x="6242304" y="272510"/>
              <a:ext cx="334803" cy="770381"/>
            </a:xfrm>
            <a:custGeom>
              <a:avLst/>
              <a:gdLst>
                <a:gd name="connsiteX0" fmla="*/ 147066 w 334803"/>
                <a:gd name="connsiteY0" fmla="*/ 250222 h 770381"/>
                <a:gd name="connsiteX1" fmla="*/ 0 w 334803"/>
                <a:gd name="connsiteY1" fmla="*/ 250222 h 770381"/>
                <a:gd name="connsiteX2" fmla="*/ 177832 w 334803"/>
                <a:gd name="connsiteY2" fmla="*/ 0 h 770381"/>
                <a:gd name="connsiteX3" fmla="*/ 334804 w 334803"/>
                <a:gd name="connsiteY3" fmla="*/ 0 h 770381"/>
                <a:gd name="connsiteX4" fmla="*/ 334804 w 334803"/>
                <a:gd name="connsiteY4" fmla="*/ 770382 h 770381"/>
                <a:gd name="connsiteX5" fmla="*/ 147161 w 334803"/>
                <a:gd name="connsiteY5" fmla="*/ 770382 h 770381"/>
                <a:gd name="connsiteX6" fmla="*/ 147161 w 334803"/>
                <a:gd name="connsiteY6" fmla="*/ 250222 h 77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4803" h="770381">
                  <a:moveTo>
                    <a:pt x="147066" y="250222"/>
                  </a:moveTo>
                  <a:lnTo>
                    <a:pt x="0" y="250222"/>
                  </a:lnTo>
                  <a:lnTo>
                    <a:pt x="177832" y="0"/>
                  </a:lnTo>
                  <a:lnTo>
                    <a:pt x="334804" y="0"/>
                  </a:lnTo>
                  <a:lnTo>
                    <a:pt x="334804" y="770382"/>
                  </a:lnTo>
                  <a:lnTo>
                    <a:pt x="147161" y="770382"/>
                  </a:lnTo>
                  <a:lnTo>
                    <a:pt x="147161" y="25022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grpSp>
      <p:grpSp>
        <p:nvGrpSpPr>
          <p:cNvPr id="25" name="Graphic 19">
            <a:extLst>
              <a:ext uri="{FF2B5EF4-FFF2-40B4-BE49-F238E27FC236}">
                <a16:creationId xmlns:a16="http://schemas.microsoft.com/office/drawing/2014/main" id="{5D7ADE61-9D9A-F891-2699-0004946A598D}"/>
              </a:ext>
            </a:extLst>
          </p:cNvPr>
          <p:cNvGrpSpPr/>
          <p:nvPr/>
        </p:nvGrpSpPr>
        <p:grpSpPr>
          <a:xfrm>
            <a:off x="8714431" y="4788253"/>
            <a:ext cx="1265426" cy="803383"/>
            <a:chOff x="5448270" y="1587055"/>
            <a:chExt cx="1265426" cy="803383"/>
          </a:xfrm>
          <a:solidFill>
            <a:schemeClr val="accent4">
              <a:alpha val="25000"/>
            </a:schemeClr>
          </a:solidFill>
        </p:grpSpPr>
        <p:sp>
          <p:nvSpPr>
            <p:cNvPr id="26" name="Freeform: Shape 25">
              <a:extLst>
                <a:ext uri="{FF2B5EF4-FFF2-40B4-BE49-F238E27FC236}">
                  <a16:creationId xmlns:a16="http://schemas.microsoft.com/office/drawing/2014/main" id="{4FC54E46-9BEA-EC4B-D3D5-6211926B8EDA}"/>
                </a:ext>
              </a:extLst>
            </p:cNvPr>
            <p:cNvSpPr/>
            <p:nvPr/>
          </p:nvSpPr>
          <p:spPr>
            <a:xfrm>
              <a:off x="5448270" y="1587055"/>
              <a:ext cx="636615" cy="803383"/>
            </a:xfrm>
            <a:custGeom>
              <a:avLst/>
              <a:gdLst>
                <a:gd name="connsiteX0" fmla="*/ 318355 w 636615"/>
                <a:gd name="connsiteY0" fmla="*/ 0 h 803383"/>
                <a:gd name="connsiteX1" fmla="*/ 636586 w 636615"/>
                <a:gd name="connsiteY1" fmla="*/ 400526 h 803383"/>
                <a:gd name="connsiteX2" fmla="*/ 318355 w 636615"/>
                <a:gd name="connsiteY2" fmla="*/ 803339 h 803383"/>
                <a:gd name="connsiteX3" fmla="*/ 30 w 636615"/>
                <a:gd name="connsiteY3" fmla="*/ 400526 h 803383"/>
                <a:gd name="connsiteX4" fmla="*/ 318355 w 636615"/>
                <a:gd name="connsiteY4" fmla="*/ 0 h 803383"/>
                <a:gd name="connsiteX5" fmla="*/ 414939 w 636615"/>
                <a:gd name="connsiteY5" fmla="*/ 242507 h 803383"/>
                <a:gd name="connsiteX6" fmla="*/ 318355 w 636615"/>
                <a:gd name="connsiteY6" fmla="*/ 177737 h 803383"/>
                <a:gd name="connsiteX7" fmla="*/ 221772 w 636615"/>
                <a:gd name="connsiteY7" fmla="*/ 242507 h 803383"/>
                <a:gd name="connsiteX8" fmla="*/ 191006 w 636615"/>
                <a:gd name="connsiteY8" fmla="*/ 399479 h 803383"/>
                <a:gd name="connsiteX9" fmla="*/ 221772 w 636615"/>
                <a:gd name="connsiteY9" fmla="*/ 559689 h 803383"/>
                <a:gd name="connsiteX10" fmla="*/ 318355 w 636615"/>
                <a:gd name="connsiteY10" fmla="*/ 625507 h 803383"/>
                <a:gd name="connsiteX11" fmla="*/ 414939 w 636615"/>
                <a:gd name="connsiteY11" fmla="*/ 559689 h 803383"/>
                <a:gd name="connsiteX12" fmla="*/ 445705 w 636615"/>
                <a:gd name="connsiteY12" fmla="*/ 399479 h 803383"/>
                <a:gd name="connsiteX13" fmla="*/ 414939 w 636615"/>
                <a:gd name="connsiteY13" fmla="*/ 242507 h 803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6615" h="803383">
                  <a:moveTo>
                    <a:pt x="318355" y="0"/>
                  </a:moveTo>
                  <a:cubicBezTo>
                    <a:pt x="522476" y="0"/>
                    <a:pt x="636586" y="174498"/>
                    <a:pt x="636586" y="400526"/>
                  </a:cubicBezTo>
                  <a:cubicBezTo>
                    <a:pt x="638776" y="624364"/>
                    <a:pt x="520285" y="806577"/>
                    <a:pt x="318355" y="803339"/>
                  </a:cubicBezTo>
                  <a:cubicBezTo>
                    <a:pt x="116425" y="806672"/>
                    <a:pt x="-2161" y="624459"/>
                    <a:pt x="30" y="400526"/>
                  </a:cubicBezTo>
                  <a:cubicBezTo>
                    <a:pt x="30" y="174498"/>
                    <a:pt x="114235" y="0"/>
                    <a:pt x="318355" y="0"/>
                  </a:cubicBezTo>
                  <a:close/>
                  <a:moveTo>
                    <a:pt x="414939" y="242507"/>
                  </a:moveTo>
                  <a:cubicBezTo>
                    <a:pt x="394079" y="199739"/>
                    <a:pt x="362266" y="177737"/>
                    <a:pt x="318355" y="177737"/>
                  </a:cubicBezTo>
                  <a:cubicBezTo>
                    <a:pt x="274445" y="177737"/>
                    <a:pt x="242632" y="199644"/>
                    <a:pt x="221772" y="242507"/>
                  </a:cubicBezTo>
                  <a:cubicBezTo>
                    <a:pt x="200912" y="285274"/>
                    <a:pt x="191006" y="336899"/>
                    <a:pt x="191006" y="399479"/>
                  </a:cubicBezTo>
                  <a:cubicBezTo>
                    <a:pt x="191006" y="462058"/>
                    <a:pt x="200912" y="515779"/>
                    <a:pt x="221772" y="559689"/>
                  </a:cubicBezTo>
                  <a:cubicBezTo>
                    <a:pt x="242632" y="603599"/>
                    <a:pt x="274445" y="625507"/>
                    <a:pt x="318355" y="625507"/>
                  </a:cubicBezTo>
                  <a:cubicBezTo>
                    <a:pt x="362266" y="625507"/>
                    <a:pt x="394079" y="603599"/>
                    <a:pt x="414939" y="559689"/>
                  </a:cubicBezTo>
                  <a:cubicBezTo>
                    <a:pt x="435799" y="515779"/>
                    <a:pt x="445705" y="462058"/>
                    <a:pt x="445705" y="399479"/>
                  </a:cubicBezTo>
                  <a:cubicBezTo>
                    <a:pt x="445705" y="336899"/>
                    <a:pt x="435799" y="285369"/>
                    <a:pt x="414939" y="242507"/>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27" name="Freeform: Shape 26">
              <a:extLst>
                <a:ext uri="{FF2B5EF4-FFF2-40B4-BE49-F238E27FC236}">
                  <a16:creationId xmlns:a16="http://schemas.microsoft.com/office/drawing/2014/main" id="{336E07B7-5546-672D-1182-FF8657AD0F85}"/>
                </a:ext>
              </a:extLst>
            </p:cNvPr>
            <p:cNvSpPr/>
            <p:nvPr/>
          </p:nvSpPr>
          <p:spPr>
            <a:xfrm>
              <a:off x="6145244" y="1587055"/>
              <a:ext cx="568452" cy="785812"/>
            </a:xfrm>
            <a:custGeom>
              <a:avLst/>
              <a:gdLst>
                <a:gd name="connsiteX0" fmla="*/ 312801 w 568452"/>
                <a:gd name="connsiteY0" fmla="*/ 340233 h 785812"/>
                <a:gd name="connsiteX1" fmla="*/ 348996 w 568452"/>
                <a:gd name="connsiteY1" fmla="*/ 250222 h 785812"/>
                <a:gd name="connsiteX2" fmla="*/ 280988 w 568452"/>
                <a:gd name="connsiteY2" fmla="*/ 176689 h 785812"/>
                <a:gd name="connsiteX3" fmla="*/ 207454 w 568452"/>
                <a:gd name="connsiteY3" fmla="*/ 260128 h 785812"/>
                <a:gd name="connsiteX4" fmla="*/ 27432 w 568452"/>
                <a:gd name="connsiteY4" fmla="*/ 260128 h 785812"/>
                <a:gd name="connsiteX5" fmla="*/ 285369 w 568452"/>
                <a:gd name="connsiteY5" fmla="*/ 0 h 785812"/>
                <a:gd name="connsiteX6" fmla="*/ 539972 w 568452"/>
                <a:gd name="connsiteY6" fmla="*/ 227171 h 785812"/>
                <a:gd name="connsiteX7" fmla="*/ 462058 w 568452"/>
                <a:gd name="connsiteY7" fmla="*/ 415957 h 785812"/>
                <a:gd name="connsiteX8" fmla="*/ 321564 w 568452"/>
                <a:gd name="connsiteY8" fmla="*/ 612362 h 785812"/>
                <a:gd name="connsiteX9" fmla="*/ 568452 w 568452"/>
                <a:gd name="connsiteY9" fmla="*/ 612362 h 785812"/>
                <a:gd name="connsiteX10" fmla="*/ 568452 w 568452"/>
                <a:gd name="connsiteY10" fmla="*/ 785813 h 785812"/>
                <a:gd name="connsiteX11" fmla="*/ 0 w 568452"/>
                <a:gd name="connsiteY11" fmla="*/ 785813 h 785812"/>
                <a:gd name="connsiteX12" fmla="*/ 312801 w 568452"/>
                <a:gd name="connsiteY12" fmla="*/ 340233 h 78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68452" h="785812">
                  <a:moveTo>
                    <a:pt x="312801" y="340233"/>
                  </a:moveTo>
                  <a:cubicBezTo>
                    <a:pt x="335852" y="306229"/>
                    <a:pt x="348996" y="279845"/>
                    <a:pt x="348996" y="250222"/>
                  </a:cubicBezTo>
                  <a:cubicBezTo>
                    <a:pt x="348996" y="206312"/>
                    <a:pt x="321564" y="176689"/>
                    <a:pt x="280988" y="176689"/>
                  </a:cubicBezTo>
                  <a:cubicBezTo>
                    <a:pt x="233839" y="176689"/>
                    <a:pt x="206407" y="210693"/>
                    <a:pt x="207454" y="260128"/>
                  </a:cubicBezTo>
                  <a:lnTo>
                    <a:pt x="27432" y="260128"/>
                  </a:lnTo>
                  <a:cubicBezTo>
                    <a:pt x="23050" y="105346"/>
                    <a:pt x="128397" y="0"/>
                    <a:pt x="285369" y="0"/>
                  </a:cubicBezTo>
                  <a:cubicBezTo>
                    <a:pt x="429101" y="0"/>
                    <a:pt x="539972" y="92202"/>
                    <a:pt x="539972" y="227171"/>
                  </a:cubicBezTo>
                  <a:cubicBezTo>
                    <a:pt x="539972" y="289750"/>
                    <a:pt x="513588" y="345662"/>
                    <a:pt x="462058" y="415957"/>
                  </a:cubicBezTo>
                  <a:lnTo>
                    <a:pt x="321564" y="612362"/>
                  </a:lnTo>
                  <a:lnTo>
                    <a:pt x="568452" y="612362"/>
                  </a:lnTo>
                  <a:lnTo>
                    <a:pt x="568452" y="785813"/>
                  </a:lnTo>
                  <a:lnTo>
                    <a:pt x="0" y="785813"/>
                  </a:lnTo>
                  <a:lnTo>
                    <a:pt x="312801" y="34023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grpSp>
      <p:grpSp>
        <p:nvGrpSpPr>
          <p:cNvPr id="28" name="Graphic 19">
            <a:extLst>
              <a:ext uri="{FF2B5EF4-FFF2-40B4-BE49-F238E27FC236}">
                <a16:creationId xmlns:a16="http://schemas.microsoft.com/office/drawing/2014/main" id="{61D8F449-71D8-7D4E-FCB8-B2625CE6DE13}"/>
              </a:ext>
            </a:extLst>
          </p:cNvPr>
          <p:cNvGrpSpPr/>
          <p:nvPr/>
        </p:nvGrpSpPr>
        <p:grpSpPr>
          <a:xfrm>
            <a:off x="6770916" y="3521915"/>
            <a:ext cx="1286285" cy="803380"/>
            <a:chOff x="5448270" y="2854261"/>
            <a:chExt cx="1286285" cy="803380"/>
          </a:xfrm>
          <a:solidFill>
            <a:schemeClr val="accent4">
              <a:alpha val="25000"/>
            </a:schemeClr>
          </a:solidFill>
        </p:grpSpPr>
        <p:sp>
          <p:nvSpPr>
            <p:cNvPr id="29" name="Freeform: Shape 28">
              <a:extLst>
                <a:ext uri="{FF2B5EF4-FFF2-40B4-BE49-F238E27FC236}">
                  <a16:creationId xmlns:a16="http://schemas.microsoft.com/office/drawing/2014/main" id="{15317115-1CCE-0F71-E3B2-A3564EFA7439}"/>
                </a:ext>
              </a:extLst>
            </p:cNvPr>
            <p:cNvSpPr/>
            <p:nvPr/>
          </p:nvSpPr>
          <p:spPr>
            <a:xfrm>
              <a:off x="5448270" y="2854261"/>
              <a:ext cx="636615" cy="803380"/>
            </a:xfrm>
            <a:custGeom>
              <a:avLst/>
              <a:gdLst>
                <a:gd name="connsiteX0" fmla="*/ 318355 w 636615"/>
                <a:gd name="connsiteY0" fmla="*/ 0 h 803380"/>
                <a:gd name="connsiteX1" fmla="*/ 636586 w 636615"/>
                <a:gd name="connsiteY1" fmla="*/ 400526 h 803380"/>
                <a:gd name="connsiteX2" fmla="*/ 318355 w 636615"/>
                <a:gd name="connsiteY2" fmla="*/ 803338 h 803380"/>
                <a:gd name="connsiteX3" fmla="*/ 30 w 636615"/>
                <a:gd name="connsiteY3" fmla="*/ 400526 h 803380"/>
                <a:gd name="connsiteX4" fmla="*/ 318260 w 636615"/>
                <a:gd name="connsiteY4" fmla="*/ 0 h 803380"/>
                <a:gd name="connsiteX5" fmla="*/ 414939 w 636615"/>
                <a:gd name="connsiteY5" fmla="*/ 242506 h 803380"/>
                <a:gd name="connsiteX6" fmla="*/ 318355 w 636615"/>
                <a:gd name="connsiteY6" fmla="*/ 177737 h 803380"/>
                <a:gd name="connsiteX7" fmla="*/ 221772 w 636615"/>
                <a:gd name="connsiteY7" fmla="*/ 242506 h 803380"/>
                <a:gd name="connsiteX8" fmla="*/ 191006 w 636615"/>
                <a:gd name="connsiteY8" fmla="*/ 399479 h 803380"/>
                <a:gd name="connsiteX9" fmla="*/ 221772 w 636615"/>
                <a:gd name="connsiteY9" fmla="*/ 559689 h 803380"/>
                <a:gd name="connsiteX10" fmla="*/ 318355 w 636615"/>
                <a:gd name="connsiteY10" fmla="*/ 625507 h 803380"/>
                <a:gd name="connsiteX11" fmla="*/ 414939 w 636615"/>
                <a:gd name="connsiteY11" fmla="*/ 559689 h 803380"/>
                <a:gd name="connsiteX12" fmla="*/ 445705 w 636615"/>
                <a:gd name="connsiteY12" fmla="*/ 399479 h 803380"/>
                <a:gd name="connsiteX13" fmla="*/ 414939 w 636615"/>
                <a:gd name="connsiteY13" fmla="*/ 242506 h 803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6615" h="803380">
                  <a:moveTo>
                    <a:pt x="318355" y="0"/>
                  </a:moveTo>
                  <a:cubicBezTo>
                    <a:pt x="522476" y="0"/>
                    <a:pt x="636586" y="174498"/>
                    <a:pt x="636586" y="400526"/>
                  </a:cubicBezTo>
                  <a:cubicBezTo>
                    <a:pt x="638776" y="624364"/>
                    <a:pt x="520285" y="806577"/>
                    <a:pt x="318355" y="803338"/>
                  </a:cubicBezTo>
                  <a:cubicBezTo>
                    <a:pt x="116425" y="806577"/>
                    <a:pt x="-2161" y="624459"/>
                    <a:pt x="30" y="400526"/>
                  </a:cubicBezTo>
                  <a:cubicBezTo>
                    <a:pt x="30" y="174498"/>
                    <a:pt x="114139" y="0"/>
                    <a:pt x="318260" y="0"/>
                  </a:cubicBezTo>
                  <a:close/>
                  <a:moveTo>
                    <a:pt x="414939" y="242506"/>
                  </a:moveTo>
                  <a:cubicBezTo>
                    <a:pt x="394079" y="199739"/>
                    <a:pt x="362266" y="177737"/>
                    <a:pt x="318355" y="177737"/>
                  </a:cubicBezTo>
                  <a:cubicBezTo>
                    <a:pt x="274445" y="177737"/>
                    <a:pt x="242632" y="199644"/>
                    <a:pt x="221772" y="242506"/>
                  </a:cubicBezTo>
                  <a:cubicBezTo>
                    <a:pt x="200912" y="285274"/>
                    <a:pt x="191006" y="336899"/>
                    <a:pt x="191006" y="399479"/>
                  </a:cubicBezTo>
                  <a:cubicBezTo>
                    <a:pt x="191006" y="462058"/>
                    <a:pt x="200912" y="515779"/>
                    <a:pt x="221772" y="559689"/>
                  </a:cubicBezTo>
                  <a:cubicBezTo>
                    <a:pt x="242632" y="603599"/>
                    <a:pt x="274445" y="625507"/>
                    <a:pt x="318355" y="625507"/>
                  </a:cubicBezTo>
                  <a:cubicBezTo>
                    <a:pt x="362266" y="625507"/>
                    <a:pt x="394079" y="603599"/>
                    <a:pt x="414939" y="559689"/>
                  </a:cubicBezTo>
                  <a:cubicBezTo>
                    <a:pt x="435799" y="515779"/>
                    <a:pt x="445705" y="462058"/>
                    <a:pt x="445705" y="399479"/>
                  </a:cubicBezTo>
                  <a:cubicBezTo>
                    <a:pt x="445705" y="336899"/>
                    <a:pt x="435799" y="285369"/>
                    <a:pt x="414939" y="242506"/>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30" name="Freeform: Shape 29">
              <a:extLst>
                <a:ext uri="{FF2B5EF4-FFF2-40B4-BE49-F238E27FC236}">
                  <a16:creationId xmlns:a16="http://schemas.microsoft.com/office/drawing/2014/main" id="{D564814B-7E82-582A-4068-6EA5B46CA590}"/>
                </a:ext>
              </a:extLst>
            </p:cNvPr>
            <p:cNvSpPr/>
            <p:nvPr/>
          </p:nvSpPr>
          <p:spPr>
            <a:xfrm>
              <a:off x="6144101" y="2871787"/>
              <a:ext cx="590454" cy="785812"/>
            </a:xfrm>
            <a:custGeom>
              <a:avLst/>
              <a:gdLst>
                <a:gd name="connsiteX0" fmla="*/ 147066 w 590454"/>
                <a:gd name="connsiteY0" fmla="*/ 515779 h 785812"/>
                <a:gd name="connsiteX1" fmla="*/ 280988 w 590454"/>
                <a:gd name="connsiteY1" fmla="*/ 610172 h 785812"/>
                <a:gd name="connsiteX2" fmla="*/ 399478 w 590454"/>
                <a:gd name="connsiteY2" fmla="*/ 501491 h 785812"/>
                <a:gd name="connsiteX3" fmla="*/ 278797 w 590454"/>
                <a:gd name="connsiteY3" fmla="*/ 393954 h 785812"/>
                <a:gd name="connsiteX4" fmla="*/ 173450 w 590454"/>
                <a:gd name="connsiteY4" fmla="*/ 393954 h 785812"/>
                <a:gd name="connsiteX5" fmla="*/ 278797 w 590454"/>
                <a:gd name="connsiteY5" fmla="*/ 172307 h 785812"/>
                <a:gd name="connsiteX6" fmla="*/ 71342 w 590454"/>
                <a:gd name="connsiteY6" fmla="*/ 172307 h 785812"/>
                <a:gd name="connsiteX7" fmla="*/ 71342 w 590454"/>
                <a:gd name="connsiteY7" fmla="*/ 0 h 785812"/>
                <a:gd name="connsiteX8" fmla="*/ 534448 w 590454"/>
                <a:gd name="connsiteY8" fmla="*/ 0 h 785812"/>
                <a:gd name="connsiteX9" fmla="*/ 406051 w 590454"/>
                <a:gd name="connsiteY9" fmla="*/ 271081 h 785812"/>
                <a:gd name="connsiteX10" fmla="*/ 590455 w 590454"/>
                <a:gd name="connsiteY10" fmla="*/ 507016 h 785812"/>
                <a:gd name="connsiteX11" fmla="*/ 288607 w 590454"/>
                <a:gd name="connsiteY11" fmla="*/ 785813 h 785812"/>
                <a:gd name="connsiteX12" fmla="*/ 0 w 590454"/>
                <a:gd name="connsiteY12" fmla="*/ 602552 h 785812"/>
                <a:gd name="connsiteX13" fmla="*/ 147066 w 590454"/>
                <a:gd name="connsiteY13" fmla="*/ 515874 h 78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0454" h="785812">
                  <a:moveTo>
                    <a:pt x="147066" y="515779"/>
                  </a:moveTo>
                  <a:cubicBezTo>
                    <a:pt x="167926" y="568452"/>
                    <a:pt x="216217" y="610172"/>
                    <a:pt x="280988" y="610172"/>
                  </a:cubicBezTo>
                  <a:cubicBezTo>
                    <a:pt x="350139" y="610172"/>
                    <a:pt x="399478" y="563023"/>
                    <a:pt x="399478" y="501491"/>
                  </a:cubicBezTo>
                  <a:cubicBezTo>
                    <a:pt x="399478" y="439960"/>
                    <a:pt x="350139" y="393954"/>
                    <a:pt x="278797" y="393954"/>
                  </a:cubicBezTo>
                  <a:lnTo>
                    <a:pt x="173450" y="393954"/>
                  </a:lnTo>
                  <a:lnTo>
                    <a:pt x="278797" y="172307"/>
                  </a:lnTo>
                  <a:lnTo>
                    <a:pt x="71342" y="172307"/>
                  </a:lnTo>
                  <a:lnTo>
                    <a:pt x="71342" y="0"/>
                  </a:lnTo>
                  <a:lnTo>
                    <a:pt x="534448" y="0"/>
                  </a:lnTo>
                  <a:lnTo>
                    <a:pt x="406051" y="271081"/>
                  </a:lnTo>
                  <a:cubicBezTo>
                    <a:pt x="515779" y="302895"/>
                    <a:pt x="590455" y="385191"/>
                    <a:pt x="590455" y="507016"/>
                  </a:cubicBezTo>
                  <a:cubicBezTo>
                    <a:pt x="590455" y="668369"/>
                    <a:pt x="458724" y="785813"/>
                    <a:pt x="288607" y="785813"/>
                  </a:cubicBezTo>
                  <a:cubicBezTo>
                    <a:pt x="147066" y="785813"/>
                    <a:pt x="40576" y="708946"/>
                    <a:pt x="0" y="602552"/>
                  </a:cubicBezTo>
                  <a:lnTo>
                    <a:pt x="147066" y="51587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grpSp>
      <p:grpSp>
        <p:nvGrpSpPr>
          <p:cNvPr id="31" name="Graphic 19">
            <a:extLst>
              <a:ext uri="{FF2B5EF4-FFF2-40B4-BE49-F238E27FC236}">
                <a16:creationId xmlns:a16="http://schemas.microsoft.com/office/drawing/2014/main" id="{3895587D-A1A6-A549-38C0-2AED50C21B22}"/>
              </a:ext>
            </a:extLst>
          </p:cNvPr>
          <p:cNvGrpSpPr/>
          <p:nvPr/>
        </p:nvGrpSpPr>
        <p:grpSpPr>
          <a:xfrm>
            <a:off x="4835021" y="4788254"/>
            <a:ext cx="1278665" cy="803381"/>
            <a:chOff x="5448270" y="4329588"/>
            <a:chExt cx="1278665" cy="803381"/>
          </a:xfrm>
          <a:solidFill>
            <a:schemeClr val="accent4">
              <a:alpha val="25000"/>
            </a:schemeClr>
          </a:solidFill>
        </p:grpSpPr>
        <p:sp>
          <p:nvSpPr>
            <p:cNvPr id="32" name="Freeform: Shape 31">
              <a:extLst>
                <a:ext uri="{FF2B5EF4-FFF2-40B4-BE49-F238E27FC236}">
                  <a16:creationId xmlns:a16="http://schemas.microsoft.com/office/drawing/2014/main" id="{E1D37848-28C8-45EF-47D6-3CF592B027AF}"/>
                </a:ext>
              </a:extLst>
            </p:cNvPr>
            <p:cNvSpPr/>
            <p:nvPr/>
          </p:nvSpPr>
          <p:spPr>
            <a:xfrm>
              <a:off x="5448270" y="4329588"/>
              <a:ext cx="636615" cy="803381"/>
            </a:xfrm>
            <a:custGeom>
              <a:avLst/>
              <a:gdLst>
                <a:gd name="connsiteX0" fmla="*/ 318355 w 636615"/>
                <a:gd name="connsiteY0" fmla="*/ 0 h 803381"/>
                <a:gd name="connsiteX1" fmla="*/ 636586 w 636615"/>
                <a:gd name="connsiteY1" fmla="*/ 400526 h 803381"/>
                <a:gd name="connsiteX2" fmla="*/ 318355 w 636615"/>
                <a:gd name="connsiteY2" fmla="*/ 803339 h 803381"/>
                <a:gd name="connsiteX3" fmla="*/ 30 w 636615"/>
                <a:gd name="connsiteY3" fmla="*/ 400526 h 803381"/>
                <a:gd name="connsiteX4" fmla="*/ 318260 w 636615"/>
                <a:gd name="connsiteY4" fmla="*/ 0 h 803381"/>
                <a:gd name="connsiteX5" fmla="*/ 414939 w 636615"/>
                <a:gd name="connsiteY5" fmla="*/ 242507 h 803381"/>
                <a:gd name="connsiteX6" fmla="*/ 318355 w 636615"/>
                <a:gd name="connsiteY6" fmla="*/ 177737 h 803381"/>
                <a:gd name="connsiteX7" fmla="*/ 221772 w 636615"/>
                <a:gd name="connsiteY7" fmla="*/ 242507 h 803381"/>
                <a:gd name="connsiteX8" fmla="*/ 191006 w 636615"/>
                <a:gd name="connsiteY8" fmla="*/ 399479 h 803381"/>
                <a:gd name="connsiteX9" fmla="*/ 221772 w 636615"/>
                <a:gd name="connsiteY9" fmla="*/ 559689 h 803381"/>
                <a:gd name="connsiteX10" fmla="*/ 318355 w 636615"/>
                <a:gd name="connsiteY10" fmla="*/ 625507 h 803381"/>
                <a:gd name="connsiteX11" fmla="*/ 414939 w 636615"/>
                <a:gd name="connsiteY11" fmla="*/ 559689 h 803381"/>
                <a:gd name="connsiteX12" fmla="*/ 445705 w 636615"/>
                <a:gd name="connsiteY12" fmla="*/ 399479 h 803381"/>
                <a:gd name="connsiteX13" fmla="*/ 414939 w 636615"/>
                <a:gd name="connsiteY13" fmla="*/ 242507 h 803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6615" h="803381">
                  <a:moveTo>
                    <a:pt x="318355" y="0"/>
                  </a:moveTo>
                  <a:cubicBezTo>
                    <a:pt x="522476" y="0"/>
                    <a:pt x="636586" y="174498"/>
                    <a:pt x="636586" y="400526"/>
                  </a:cubicBezTo>
                  <a:cubicBezTo>
                    <a:pt x="638776" y="624364"/>
                    <a:pt x="520285" y="806577"/>
                    <a:pt x="318355" y="803339"/>
                  </a:cubicBezTo>
                  <a:cubicBezTo>
                    <a:pt x="116425" y="806577"/>
                    <a:pt x="-2161" y="624459"/>
                    <a:pt x="30" y="400526"/>
                  </a:cubicBezTo>
                  <a:cubicBezTo>
                    <a:pt x="30" y="174498"/>
                    <a:pt x="114139" y="0"/>
                    <a:pt x="318260" y="0"/>
                  </a:cubicBezTo>
                  <a:close/>
                  <a:moveTo>
                    <a:pt x="414939" y="242507"/>
                  </a:moveTo>
                  <a:cubicBezTo>
                    <a:pt x="394079" y="199739"/>
                    <a:pt x="362266" y="177737"/>
                    <a:pt x="318355" y="177737"/>
                  </a:cubicBezTo>
                  <a:cubicBezTo>
                    <a:pt x="274445" y="177737"/>
                    <a:pt x="242632" y="199644"/>
                    <a:pt x="221772" y="242507"/>
                  </a:cubicBezTo>
                  <a:cubicBezTo>
                    <a:pt x="200912" y="285274"/>
                    <a:pt x="191006" y="336900"/>
                    <a:pt x="191006" y="399479"/>
                  </a:cubicBezTo>
                  <a:cubicBezTo>
                    <a:pt x="191006" y="462058"/>
                    <a:pt x="200912" y="515779"/>
                    <a:pt x="221772" y="559689"/>
                  </a:cubicBezTo>
                  <a:cubicBezTo>
                    <a:pt x="242632" y="603600"/>
                    <a:pt x="274445" y="625507"/>
                    <a:pt x="318355" y="625507"/>
                  </a:cubicBezTo>
                  <a:cubicBezTo>
                    <a:pt x="362266" y="625507"/>
                    <a:pt x="394079" y="603600"/>
                    <a:pt x="414939" y="559689"/>
                  </a:cubicBezTo>
                  <a:cubicBezTo>
                    <a:pt x="435799" y="515779"/>
                    <a:pt x="445705" y="462058"/>
                    <a:pt x="445705" y="399479"/>
                  </a:cubicBezTo>
                  <a:cubicBezTo>
                    <a:pt x="445705" y="336900"/>
                    <a:pt x="435799" y="285369"/>
                    <a:pt x="414939" y="242507"/>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33" name="Freeform: Shape 32">
              <a:extLst>
                <a:ext uri="{FF2B5EF4-FFF2-40B4-BE49-F238E27FC236}">
                  <a16:creationId xmlns:a16="http://schemas.microsoft.com/office/drawing/2014/main" id="{DB882331-D1D7-2291-0240-024A3819A402}"/>
                </a:ext>
              </a:extLst>
            </p:cNvPr>
            <p:cNvSpPr/>
            <p:nvPr/>
          </p:nvSpPr>
          <p:spPr>
            <a:xfrm>
              <a:off x="6129908" y="4347019"/>
              <a:ext cx="597027" cy="768286"/>
            </a:xfrm>
            <a:custGeom>
              <a:avLst/>
              <a:gdLst>
                <a:gd name="connsiteX0" fmla="*/ 419195 w 597027"/>
                <a:gd name="connsiteY0" fmla="*/ 768287 h 768286"/>
                <a:gd name="connsiteX1" fmla="*/ 419195 w 597027"/>
                <a:gd name="connsiteY1" fmla="*/ 682657 h 768286"/>
                <a:gd name="connsiteX2" fmla="*/ 0 w 597027"/>
                <a:gd name="connsiteY2" fmla="*/ 682657 h 768286"/>
                <a:gd name="connsiteX3" fmla="*/ 301847 w 597027"/>
                <a:gd name="connsiteY3" fmla="*/ 0 h 768286"/>
                <a:gd name="connsiteX4" fmla="*/ 489490 w 597027"/>
                <a:gd name="connsiteY4" fmla="*/ 0 h 768286"/>
                <a:gd name="connsiteX5" fmla="*/ 261176 w 597027"/>
                <a:gd name="connsiteY5" fmla="*/ 527875 h 768286"/>
                <a:gd name="connsiteX6" fmla="*/ 419195 w 597027"/>
                <a:gd name="connsiteY6" fmla="*/ 527875 h 768286"/>
                <a:gd name="connsiteX7" fmla="*/ 419195 w 597027"/>
                <a:gd name="connsiteY7" fmla="*/ 384143 h 768286"/>
                <a:gd name="connsiteX8" fmla="*/ 597027 w 597027"/>
                <a:gd name="connsiteY8" fmla="*/ 384143 h 768286"/>
                <a:gd name="connsiteX9" fmla="*/ 597027 w 597027"/>
                <a:gd name="connsiteY9" fmla="*/ 768287 h 768286"/>
                <a:gd name="connsiteX10" fmla="*/ 419195 w 597027"/>
                <a:gd name="connsiteY10" fmla="*/ 768287 h 76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97027" h="768286">
                  <a:moveTo>
                    <a:pt x="419195" y="768287"/>
                  </a:moveTo>
                  <a:lnTo>
                    <a:pt x="419195" y="682657"/>
                  </a:lnTo>
                  <a:lnTo>
                    <a:pt x="0" y="682657"/>
                  </a:lnTo>
                  <a:lnTo>
                    <a:pt x="301847" y="0"/>
                  </a:lnTo>
                  <a:lnTo>
                    <a:pt x="489490" y="0"/>
                  </a:lnTo>
                  <a:lnTo>
                    <a:pt x="261176" y="527875"/>
                  </a:lnTo>
                  <a:lnTo>
                    <a:pt x="419195" y="527875"/>
                  </a:lnTo>
                  <a:lnTo>
                    <a:pt x="419195" y="384143"/>
                  </a:lnTo>
                  <a:lnTo>
                    <a:pt x="597027" y="384143"/>
                  </a:lnTo>
                  <a:lnTo>
                    <a:pt x="597027" y="768287"/>
                  </a:lnTo>
                  <a:lnTo>
                    <a:pt x="419195" y="76828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grpSp>
      <p:grpSp>
        <p:nvGrpSpPr>
          <p:cNvPr id="34" name="Graphic 19">
            <a:extLst>
              <a:ext uri="{FF2B5EF4-FFF2-40B4-BE49-F238E27FC236}">
                <a16:creationId xmlns:a16="http://schemas.microsoft.com/office/drawing/2014/main" id="{EC0683F9-DDF1-573F-C3BD-E5604E175666}"/>
              </a:ext>
            </a:extLst>
          </p:cNvPr>
          <p:cNvGrpSpPr/>
          <p:nvPr/>
        </p:nvGrpSpPr>
        <p:grpSpPr>
          <a:xfrm>
            <a:off x="2881600" y="3521888"/>
            <a:ext cx="1296191" cy="803434"/>
            <a:chOff x="5448270" y="5801677"/>
            <a:chExt cx="1296191" cy="803434"/>
          </a:xfrm>
          <a:solidFill>
            <a:schemeClr val="accent4">
              <a:alpha val="25000"/>
            </a:schemeClr>
          </a:solidFill>
        </p:grpSpPr>
        <p:sp>
          <p:nvSpPr>
            <p:cNvPr id="35" name="Freeform: Shape 34">
              <a:extLst>
                <a:ext uri="{FF2B5EF4-FFF2-40B4-BE49-F238E27FC236}">
                  <a16:creationId xmlns:a16="http://schemas.microsoft.com/office/drawing/2014/main" id="{1B8C56BD-FB80-2CCB-6AAB-E32B36187FCF}"/>
                </a:ext>
              </a:extLst>
            </p:cNvPr>
            <p:cNvSpPr/>
            <p:nvPr/>
          </p:nvSpPr>
          <p:spPr>
            <a:xfrm>
              <a:off x="5448270" y="5801677"/>
              <a:ext cx="636615" cy="803383"/>
            </a:xfrm>
            <a:custGeom>
              <a:avLst/>
              <a:gdLst>
                <a:gd name="connsiteX0" fmla="*/ 318355 w 636615"/>
                <a:gd name="connsiteY0" fmla="*/ 0 h 803383"/>
                <a:gd name="connsiteX1" fmla="*/ 636586 w 636615"/>
                <a:gd name="connsiteY1" fmla="*/ 400527 h 803383"/>
                <a:gd name="connsiteX2" fmla="*/ 318355 w 636615"/>
                <a:gd name="connsiteY2" fmla="*/ 803339 h 803383"/>
                <a:gd name="connsiteX3" fmla="*/ 30 w 636615"/>
                <a:gd name="connsiteY3" fmla="*/ 400621 h 803383"/>
                <a:gd name="connsiteX4" fmla="*/ 318260 w 636615"/>
                <a:gd name="connsiteY4" fmla="*/ 95 h 803383"/>
                <a:gd name="connsiteX5" fmla="*/ 414939 w 636615"/>
                <a:gd name="connsiteY5" fmla="*/ 242602 h 803383"/>
                <a:gd name="connsiteX6" fmla="*/ 318355 w 636615"/>
                <a:gd name="connsiteY6" fmla="*/ 177832 h 803383"/>
                <a:gd name="connsiteX7" fmla="*/ 221772 w 636615"/>
                <a:gd name="connsiteY7" fmla="*/ 242602 h 803383"/>
                <a:gd name="connsiteX8" fmla="*/ 191006 w 636615"/>
                <a:gd name="connsiteY8" fmla="*/ 399574 h 803383"/>
                <a:gd name="connsiteX9" fmla="*/ 221772 w 636615"/>
                <a:gd name="connsiteY9" fmla="*/ 559784 h 803383"/>
                <a:gd name="connsiteX10" fmla="*/ 318355 w 636615"/>
                <a:gd name="connsiteY10" fmla="*/ 625603 h 803383"/>
                <a:gd name="connsiteX11" fmla="*/ 414939 w 636615"/>
                <a:gd name="connsiteY11" fmla="*/ 559784 h 803383"/>
                <a:gd name="connsiteX12" fmla="*/ 445705 w 636615"/>
                <a:gd name="connsiteY12" fmla="*/ 399574 h 803383"/>
                <a:gd name="connsiteX13" fmla="*/ 414939 w 636615"/>
                <a:gd name="connsiteY13" fmla="*/ 242602 h 803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6615" h="803383">
                  <a:moveTo>
                    <a:pt x="318355" y="0"/>
                  </a:moveTo>
                  <a:cubicBezTo>
                    <a:pt x="522476" y="0"/>
                    <a:pt x="636586" y="174498"/>
                    <a:pt x="636586" y="400527"/>
                  </a:cubicBezTo>
                  <a:cubicBezTo>
                    <a:pt x="638776" y="624364"/>
                    <a:pt x="520285" y="806578"/>
                    <a:pt x="318355" y="803339"/>
                  </a:cubicBezTo>
                  <a:cubicBezTo>
                    <a:pt x="116425" y="806672"/>
                    <a:pt x="-2161" y="624459"/>
                    <a:pt x="30" y="400621"/>
                  </a:cubicBezTo>
                  <a:cubicBezTo>
                    <a:pt x="30" y="174593"/>
                    <a:pt x="114139" y="95"/>
                    <a:pt x="318260" y="95"/>
                  </a:cubicBezTo>
                  <a:close/>
                  <a:moveTo>
                    <a:pt x="414939" y="242602"/>
                  </a:moveTo>
                  <a:cubicBezTo>
                    <a:pt x="394079" y="199835"/>
                    <a:pt x="362266" y="177832"/>
                    <a:pt x="318355" y="177832"/>
                  </a:cubicBezTo>
                  <a:cubicBezTo>
                    <a:pt x="274445" y="177832"/>
                    <a:pt x="242632" y="199740"/>
                    <a:pt x="221772" y="242602"/>
                  </a:cubicBezTo>
                  <a:cubicBezTo>
                    <a:pt x="200912" y="285369"/>
                    <a:pt x="191006" y="336995"/>
                    <a:pt x="191006" y="399574"/>
                  </a:cubicBezTo>
                  <a:cubicBezTo>
                    <a:pt x="191006" y="462153"/>
                    <a:pt x="200912" y="515874"/>
                    <a:pt x="221772" y="559784"/>
                  </a:cubicBezTo>
                  <a:cubicBezTo>
                    <a:pt x="242632" y="603695"/>
                    <a:pt x="274445" y="625603"/>
                    <a:pt x="318355" y="625603"/>
                  </a:cubicBezTo>
                  <a:cubicBezTo>
                    <a:pt x="362266" y="625603"/>
                    <a:pt x="394079" y="603695"/>
                    <a:pt x="414939" y="559784"/>
                  </a:cubicBezTo>
                  <a:cubicBezTo>
                    <a:pt x="435799" y="515874"/>
                    <a:pt x="445705" y="462153"/>
                    <a:pt x="445705" y="399574"/>
                  </a:cubicBezTo>
                  <a:cubicBezTo>
                    <a:pt x="445705" y="336995"/>
                    <a:pt x="435799" y="285465"/>
                    <a:pt x="414939" y="242602"/>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36" name="Freeform: Shape 35">
              <a:extLst>
                <a:ext uri="{FF2B5EF4-FFF2-40B4-BE49-F238E27FC236}">
                  <a16:creationId xmlns:a16="http://schemas.microsoft.com/office/drawing/2014/main" id="{B9B46D9D-DB97-32F1-8C95-523AA947F6B7}"/>
                </a:ext>
              </a:extLst>
            </p:cNvPr>
            <p:cNvSpPr/>
            <p:nvPr/>
          </p:nvSpPr>
          <p:spPr>
            <a:xfrm>
              <a:off x="6152864" y="5818251"/>
              <a:ext cx="591597" cy="786860"/>
            </a:xfrm>
            <a:custGeom>
              <a:avLst/>
              <a:gdLst>
                <a:gd name="connsiteX0" fmla="*/ 146018 w 591597"/>
                <a:gd name="connsiteY0" fmla="*/ 516826 h 786860"/>
                <a:gd name="connsiteX1" fmla="*/ 280988 w 591597"/>
                <a:gd name="connsiteY1" fmla="*/ 611219 h 786860"/>
                <a:gd name="connsiteX2" fmla="*/ 400621 w 591597"/>
                <a:gd name="connsiteY2" fmla="*/ 509206 h 786860"/>
                <a:gd name="connsiteX3" fmla="*/ 279940 w 591597"/>
                <a:gd name="connsiteY3" fmla="*/ 406050 h 786860"/>
                <a:gd name="connsiteX4" fmla="*/ 64865 w 591597"/>
                <a:gd name="connsiteY4" fmla="*/ 423576 h 786860"/>
                <a:gd name="connsiteX5" fmla="*/ 139446 w 591597"/>
                <a:gd name="connsiteY5" fmla="*/ 0 h 786860"/>
                <a:gd name="connsiteX6" fmla="*/ 509302 w 591597"/>
                <a:gd name="connsiteY6" fmla="*/ 0 h 786860"/>
                <a:gd name="connsiteX7" fmla="*/ 509302 w 591597"/>
                <a:gd name="connsiteY7" fmla="*/ 173355 h 786860"/>
                <a:gd name="connsiteX8" fmla="*/ 279940 w 591597"/>
                <a:gd name="connsiteY8" fmla="*/ 173355 h 786860"/>
                <a:gd name="connsiteX9" fmla="*/ 262414 w 591597"/>
                <a:gd name="connsiteY9" fmla="*/ 264414 h 786860"/>
                <a:gd name="connsiteX10" fmla="*/ 330422 w 591597"/>
                <a:gd name="connsiteY10" fmla="*/ 258889 h 786860"/>
                <a:gd name="connsiteX11" fmla="*/ 591598 w 591597"/>
                <a:gd name="connsiteY11" fmla="*/ 508063 h 786860"/>
                <a:gd name="connsiteX12" fmla="*/ 287560 w 591597"/>
                <a:gd name="connsiteY12" fmla="*/ 786860 h 786860"/>
                <a:gd name="connsiteX13" fmla="*/ 0 w 591597"/>
                <a:gd name="connsiteY13" fmla="*/ 603599 h 786860"/>
                <a:gd name="connsiteX14" fmla="*/ 145923 w 591597"/>
                <a:gd name="connsiteY14" fmla="*/ 516921 h 78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91597" h="786860">
                  <a:moveTo>
                    <a:pt x="146018" y="516826"/>
                  </a:moveTo>
                  <a:cubicBezTo>
                    <a:pt x="167926" y="569500"/>
                    <a:pt x="216217" y="611219"/>
                    <a:pt x="280988" y="611219"/>
                  </a:cubicBezTo>
                  <a:cubicBezTo>
                    <a:pt x="352330" y="611219"/>
                    <a:pt x="400621" y="570643"/>
                    <a:pt x="400621" y="509206"/>
                  </a:cubicBezTo>
                  <a:cubicBezTo>
                    <a:pt x="400621" y="447770"/>
                    <a:pt x="353473" y="406050"/>
                    <a:pt x="279940" y="406050"/>
                  </a:cubicBezTo>
                  <a:cubicBezTo>
                    <a:pt x="218504" y="406050"/>
                    <a:pt x="131826" y="413766"/>
                    <a:pt x="64865" y="423576"/>
                  </a:cubicBezTo>
                  <a:lnTo>
                    <a:pt x="139446" y="0"/>
                  </a:lnTo>
                  <a:lnTo>
                    <a:pt x="509302" y="0"/>
                  </a:lnTo>
                  <a:lnTo>
                    <a:pt x="509302" y="173355"/>
                  </a:lnTo>
                  <a:lnTo>
                    <a:pt x="279940" y="173355"/>
                  </a:lnTo>
                  <a:lnTo>
                    <a:pt x="262414" y="264414"/>
                  </a:lnTo>
                  <a:cubicBezTo>
                    <a:pt x="283273" y="261080"/>
                    <a:pt x="305181" y="258889"/>
                    <a:pt x="330422" y="258889"/>
                  </a:cubicBezTo>
                  <a:cubicBezTo>
                    <a:pt x="487394" y="258889"/>
                    <a:pt x="591598" y="359854"/>
                    <a:pt x="591598" y="508063"/>
                  </a:cubicBezTo>
                  <a:cubicBezTo>
                    <a:pt x="591598" y="672655"/>
                    <a:pt x="462058" y="786860"/>
                    <a:pt x="287560" y="786860"/>
                  </a:cubicBezTo>
                  <a:cubicBezTo>
                    <a:pt x="146018" y="786860"/>
                    <a:pt x="39529" y="709993"/>
                    <a:pt x="0" y="603599"/>
                  </a:cubicBezTo>
                  <a:lnTo>
                    <a:pt x="145923" y="51692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grpSp>
      <p:sp>
        <p:nvSpPr>
          <p:cNvPr id="2" name="TextBox 1">
            <a:extLst>
              <a:ext uri="{FF2B5EF4-FFF2-40B4-BE49-F238E27FC236}">
                <a16:creationId xmlns:a16="http://schemas.microsoft.com/office/drawing/2014/main" id="{5E563653-500D-F697-135E-198D2AD86C6B}"/>
              </a:ext>
            </a:extLst>
          </p:cNvPr>
          <p:cNvSpPr txBox="1"/>
          <p:nvPr/>
        </p:nvSpPr>
        <p:spPr>
          <a:xfrm>
            <a:off x="5649607" y="1377157"/>
            <a:ext cx="5581610" cy="961545"/>
          </a:xfrm>
          <a:prstGeom prst="rect">
            <a:avLst/>
          </a:prstGeom>
          <a:noFill/>
        </p:spPr>
        <p:txBody>
          <a:bodyPr wrap="square" rtlCol="0">
            <a:spAutoFit/>
          </a:bodyPr>
          <a:lstStyle>
            <a:defPPr>
              <a:defRPr lang="en-US"/>
            </a:defPPr>
            <a:lvl1pPr algn="r" rtl="1">
              <a:lnSpc>
                <a:spcPts val="6600"/>
              </a:lnSpc>
              <a:defRPr sz="6600" b="1">
                <a:solidFill>
                  <a:schemeClr val="accent5">
                    <a:alpha val="50000"/>
                  </a:schemeClr>
                </a:solidFill>
                <a:latin typeface="Alexandria" pitchFamily="2" charset="-78"/>
                <a:cs typeface="Alexandria" pitchFamily="2" charset="-78"/>
              </a:defRPr>
            </a:lvl1pPr>
          </a:lstStyle>
          <a:p>
            <a:r>
              <a:rPr lang="ar-SA" dirty="0">
                <a:solidFill>
                  <a:schemeClr val="accent5">
                    <a:alpha val="75000"/>
                  </a:schemeClr>
                </a:solidFill>
              </a:rPr>
              <a:t>قدراتنا </a:t>
            </a:r>
          </a:p>
        </p:txBody>
      </p:sp>
    </p:spTree>
    <p:extLst>
      <p:ext uri="{BB962C8B-B14F-4D97-AF65-F5344CB8AC3E}">
        <p14:creationId xmlns:p14="http://schemas.microsoft.com/office/powerpoint/2010/main" val="34668775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6943E2BA-65AC-56C3-0AE7-0BC7CE0A6BC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42834" y="640234"/>
            <a:ext cx="1715355" cy="529742"/>
          </a:xfrm>
          <a:prstGeom prst="rect">
            <a:avLst/>
          </a:prstGeom>
        </p:spPr>
      </p:pic>
      <p:cxnSp>
        <p:nvCxnSpPr>
          <p:cNvPr id="9" name="Straight Connector 8">
            <a:extLst>
              <a:ext uri="{FF2B5EF4-FFF2-40B4-BE49-F238E27FC236}">
                <a16:creationId xmlns:a16="http://schemas.microsoft.com/office/drawing/2014/main" id="{DA34A2DB-DD35-DA27-BE70-C3F816FC6D99}"/>
              </a:ext>
            </a:extLst>
          </p:cNvPr>
          <p:cNvCxnSpPr/>
          <p:nvPr/>
        </p:nvCxnSpPr>
        <p:spPr>
          <a:xfrm>
            <a:off x="609600" y="6211957"/>
            <a:ext cx="10621617"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C25AA86A-5B32-A752-FDC4-027792040D6F}"/>
              </a:ext>
            </a:extLst>
          </p:cNvPr>
          <p:cNvSpPr/>
          <p:nvPr/>
        </p:nvSpPr>
        <p:spPr>
          <a:xfrm flipH="1">
            <a:off x="0" y="0"/>
            <a:ext cx="8766313" cy="6846365"/>
          </a:xfrm>
          <a:prstGeom prst="rect">
            <a:avLst/>
          </a:prstGeom>
          <a:solidFill>
            <a:schemeClr val="accent6">
              <a:alpha val="3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raphit"/>
              <a:ea typeface="+mn-ea"/>
            </a:endParaRPr>
          </a:p>
        </p:txBody>
      </p:sp>
      <p:pic>
        <p:nvPicPr>
          <p:cNvPr id="4" name="Picture 3">
            <a:extLst>
              <a:ext uri="{FF2B5EF4-FFF2-40B4-BE49-F238E27FC236}">
                <a16:creationId xmlns:a16="http://schemas.microsoft.com/office/drawing/2014/main" id="{B9DBA48E-858B-1148-2727-DA96D7218D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6641846" y="450697"/>
            <a:ext cx="4940554" cy="5956606"/>
          </a:xfrm>
          <a:prstGeom prst="rect">
            <a:avLst/>
          </a:prstGeom>
        </p:spPr>
      </p:pic>
      <p:sp>
        <p:nvSpPr>
          <p:cNvPr id="5" name="TextBox 4">
            <a:extLst>
              <a:ext uri="{FF2B5EF4-FFF2-40B4-BE49-F238E27FC236}">
                <a16:creationId xmlns:a16="http://schemas.microsoft.com/office/drawing/2014/main" id="{2EFB2DD9-8203-DA7E-2450-A76014EF4F53}"/>
              </a:ext>
            </a:extLst>
          </p:cNvPr>
          <p:cNvSpPr txBox="1"/>
          <p:nvPr/>
        </p:nvSpPr>
        <p:spPr>
          <a:xfrm>
            <a:off x="602729" y="1204436"/>
            <a:ext cx="5486400" cy="704424"/>
          </a:xfrm>
          <a:prstGeom prst="rect">
            <a:avLst/>
          </a:prstGeom>
          <a:noFill/>
        </p:spPr>
        <p:txBody>
          <a:bodyPr wrap="square" rtlCol="0">
            <a:spAutoFit/>
          </a:bodyPr>
          <a:lstStyle/>
          <a:p>
            <a:pPr marL="0" marR="0" lvl="0" indent="0" algn="r" defTabSz="914400" rtl="0" eaLnBrk="1" fontAlgn="auto" latinLnBrk="0" hangingPunct="1">
              <a:lnSpc>
                <a:spcPct val="150000"/>
              </a:lnSpc>
              <a:spcBef>
                <a:spcPts val="0"/>
              </a:spcBef>
              <a:spcAft>
                <a:spcPts val="0"/>
              </a:spcAft>
              <a:buClr>
                <a:srgbClr val="5890FD"/>
              </a:buClr>
              <a:buSzTx/>
              <a:buFontTx/>
              <a:buNone/>
              <a:tabLst/>
              <a:defRPr/>
            </a:pPr>
            <a:r>
              <a:rPr kumimoji="0" lang="ar-SA" sz="1400" b="0" i="0" u="none" strike="noStrike" kern="1200" cap="none" spc="0" normalizeH="0" baseline="0" noProof="0" dirty="0">
                <a:ln>
                  <a:noFill/>
                </a:ln>
                <a:solidFill>
                  <a:prstClr val="black"/>
                </a:solidFill>
                <a:effectLst/>
                <a:uLnTx/>
                <a:uFillTx/>
                <a:latin typeface="Graphit"/>
                <a:ea typeface="+mn-ea"/>
              </a:rPr>
              <a:t>نوفر مجموعة شاملة من المواد التي تغطي احتياجات المشاريع الإنشائية والصناعية الرئيسية:</a:t>
            </a:r>
            <a:endParaRPr kumimoji="0" lang="en-US" sz="1400" b="0" i="0" u="none" strike="noStrike" kern="1200" cap="none" spc="0" normalizeH="0" baseline="0" noProof="0" dirty="0">
              <a:ln>
                <a:noFill/>
              </a:ln>
              <a:solidFill>
                <a:srgbClr val="12171B"/>
              </a:solidFill>
              <a:effectLst/>
              <a:uLnTx/>
              <a:uFillTx/>
              <a:latin typeface="Graphit"/>
              <a:ea typeface="+mn-ea"/>
            </a:endParaRPr>
          </a:p>
        </p:txBody>
      </p:sp>
      <p:grpSp>
        <p:nvGrpSpPr>
          <p:cNvPr id="12" name="Group 11">
            <a:extLst>
              <a:ext uri="{FF2B5EF4-FFF2-40B4-BE49-F238E27FC236}">
                <a16:creationId xmlns:a16="http://schemas.microsoft.com/office/drawing/2014/main" id="{48A84B83-2470-1FFF-BFDA-D7BD9137E67A}"/>
              </a:ext>
            </a:extLst>
          </p:cNvPr>
          <p:cNvGrpSpPr/>
          <p:nvPr/>
        </p:nvGrpSpPr>
        <p:grpSpPr>
          <a:xfrm flipH="1">
            <a:off x="776495" y="2018952"/>
            <a:ext cx="5200332" cy="3953238"/>
            <a:chOff x="1056289" y="2018952"/>
            <a:chExt cx="5200332" cy="3953238"/>
          </a:xfrm>
        </p:grpSpPr>
        <p:sp>
          <p:nvSpPr>
            <p:cNvPr id="14" name="Rectangle: Rounded Corners 13">
              <a:extLst>
                <a:ext uri="{FF2B5EF4-FFF2-40B4-BE49-F238E27FC236}">
                  <a16:creationId xmlns:a16="http://schemas.microsoft.com/office/drawing/2014/main" id="{C8821E3D-8045-9D42-ED11-3E6F755B395C}"/>
                </a:ext>
              </a:extLst>
            </p:cNvPr>
            <p:cNvSpPr/>
            <p:nvPr/>
          </p:nvSpPr>
          <p:spPr>
            <a:xfrm>
              <a:off x="1056289" y="2519493"/>
              <a:ext cx="2427162" cy="751803"/>
            </a:xfrm>
            <a:prstGeom prst="roundRect">
              <a:avLst>
                <a:gd name="adj" fmla="val 5877"/>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91440" bIns="0" rtlCol="0" anchor="ct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1100" b="0" i="0" u="none" strike="noStrike" kern="1200" cap="none" spc="0" normalizeH="0" baseline="0" noProof="0" dirty="0">
                  <a:ln>
                    <a:noFill/>
                  </a:ln>
                  <a:solidFill>
                    <a:srgbClr val="12171B"/>
                  </a:solidFill>
                  <a:effectLst/>
                  <a:uLnTx/>
                  <a:uFillTx/>
                  <a:latin typeface="Graphit"/>
                  <a:ea typeface="+mn-ea"/>
                </a:rPr>
                <a:t>الصلب الإنشائي، والألمنيوم، والستانلس ستيل وفق المواصفات الهندسية المطلوبة.</a:t>
              </a:r>
              <a:endParaRPr kumimoji="0" lang="en-US" sz="1100" b="0" i="0" u="none" strike="noStrike" kern="1200" cap="none" spc="0" normalizeH="0" baseline="0" noProof="0" dirty="0">
                <a:ln>
                  <a:noFill/>
                </a:ln>
                <a:solidFill>
                  <a:srgbClr val="12171B"/>
                </a:solidFill>
                <a:effectLst/>
                <a:uLnTx/>
                <a:uFillTx/>
                <a:latin typeface="Graphit"/>
                <a:ea typeface="+mn-ea"/>
              </a:endParaRPr>
            </a:p>
          </p:txBody>
        </p:sp>
        <p:grpSp>
          <p:nvGrpSpPr>
            <p:cNvPr id="11" name="Group 10">
              <a:extLst>
                <a:ext uri="{FF2B5EF4-FFF2-40B4-BE49-F238E27FC236}">
                  <a16:creationId xmlns:a16="http://schemas.microsoft.com/office/drawing/2014/main" id="{B447E40E-F618-D74F-F9F3-34F0B314EE4D}"/>
                </a:ext>
              </a:extLst>
            </p:cNvPr>
            <p:cNvGrpSpPr/>
            <p:nvPr/>
          </p:nvGrpSpPr>
          <p:grpSpPr>
            <a:xfrm>
              <a:off x="1056289" y="2027358"/>
              <a:ext cx="2149271" cy="406967"/>
              <a:chOff x="6547189" y="2031561"/>
              <a:chExt cx="2149271" cy="406967"/>
            </a:xfrm>
          </p:grpSpPr>
          <p:cxnSp>
            <p:nvCxnSpPr>
              <p:cNvPr id="15" name="Straight Connector 14">
                <a:extLst>
                  <a:ext uri="{FF2B5EF4-FFF2-40B4-BE49-F238E27FC236}">
                    <a16:creationId xmlns:a16="http://schemas.microsoft.com/office/drawing/2014/main" id="{EAD836F8-3E4F-313A-33B2-19404365720D}"/>
                  </a:ext>
                </a:extLst>
              </p:cNvPr>
              <p:cNvCxnSpPr>
                <a:cxnSpLocks/>
              </p:cNvCxnSpPr>
              <p:nvPr/>
            </p:nvCxnSpPr>
            <p:spPr>
              <a:xfrm>
                <a:off x="7056196" y="2063791"/>
                <a:ext cx="0" cy="342507"/>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097911CB-A721-6E6F-5143-27A175A09243}"/>
                  </a:ext>
                </a:extLst>
              </p:cNvPr>
              <p:cNvSpPr txBox="1"/>
              <p:nvPr/>
            </p:nvSpPr>
            <p:spPr>
              <a:xfrm>
                <a:off x="7056196" y="2065767"/>
                <a:ext cx="1640264" cy="33855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600" b="0" i="0" u="none" strike="noStrike" kern="1200" cap="none" spc="0" normalizeH="0" baseline="0" noProof="0" dirty="0">
                    <a:ln>
                      <a:noFill/>
                    </a:ln>
                    <a:solidFill>
                      <a:prstClr val="black"/>
                    </a:solidFill>
                    <a:effectLst/>
                    <a:uLnTx/>
                    <a:uFillTx/>
                    <a:latin typeface="Graphit"/>
                    <a:ea typeface="+mn-ea"/>
                  </a:rPr>
                  <a:t>المعادن</a:t>
                </a:r>
                <a:endParaRPr kumimoji="0" lang="en-US" sz="1600" b="0" i="0" u="none" strike="noStrike" kern="1200" cap="none" spc="0" normalizeH="0" baseline="0" noProof="0" dirty="0">
                  <a:ln>
                    <a:noFill/>
                  </a:ln>
                  <a:solidFill>
                    <a:prstClr val="black"/>
                  </a:solidFill>
                  <a:effectLst/>
                  <a:uLnTx/>
                  <a:uFillTx/>
                  <a:latin typeface="Graphit"/>
                  <a:ea typeface="+mn-ea"/>
                </a:endParaRPr>
              </a:p>
            </p:txBody>
          </p:sp>
          <p:pic>
            <p:nvPicPr>
              <p:cNvPr id="37" name="Graphic 36">
                <a:extLst>
                  <a:ext uri="{FF2B5EF4-FFF2-40B4-BE49-F238E27FC236}">
                    <a16:creationId xmlns:a16="http://schemas.microsoft.com/office/drawing/2014/main" id="{676CCB85-D1BF-19D1-AE6A-87D246FCB5B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547189" y="2031561"/>
                <a:ext cx="406967" cy="406967"/>
              </a:xfrm>
              <a:prstGeom prst="rect">
                <a:avLst/>
              </a:prstGeom>
            </p:spPr>
          </p:pic>
        </p:grpSp>
        <p:grpSp>
          <p:nvGrpSpPr>
            <p:cNvPr id="6" name="Group 5">
              <a:extLst>
                <a:ext uri="{FF2B5EF4-FFF2-40B4-BE49-F238E27FC236}">
                  <a16:creationId xmlns:a16="http://schemas.microsoft.com/office/drawing/2014/main" id="{40B63DDB-1783-DAF7-2086-EBEA4C6D85E9}"/>
                </a:ext>
              </a:extLst>
            </p:cNvPr>
            <p:cNvGrpSpPr/>
            <p:nvPr/>
          </p:nvGrpSpPr>
          <p:grpSpPr>
            <a:xfrm>
              <a:off x="3829459" y="2018952"/>
              <a:ext cx="2416458" cy="415373"/>
              <a:chOff x="9133163" y="2027358"/>
              <a:chExt cx="2416458" cy="415373"/>
            </a:xfrm>
          </p:grpSpPr>
          <p:cxnSp>
            <p:nvCxnSpPr>
              <p:cNvPr id="19" name="Straight Connector 18">
                <a:extLst>
                  <a:ext uri="{FF2B5EF4-FFF2-40B4-BE49-F238E27FC236}">
                    <a16:creationId xmlns:a16="http://schemas.microsoft.com/office/drawing/2014/main" id="{C4EAB642-9106-BBB9-2AAA-749572A989C2}"/>
                  </a:ext>
                </a:extLst>
              </p:cNvPr>
              <p:cNvCxnSpPr>
                <a:cxnSpLocks/>
              </p:cNvCxnSpPr>
              <p:nvPr/>
            </p:nvCxnSpPr>
            <p:spPr>
              <a:xfrm>
                <a:off x="9632619" y="2063791"/>
                <a:ext cx="0" cy="342507"/>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F03D302D-80F3-EC5D-1027-8B57E26A5C81}"/>
                  </a:ext>
                </a:extLst>
              </p:cNvPr>
              <p:cNvSpPr txBox="1"/>
              <p:nvPr/>
            </p:nvSpPr>
            <p:spPr>
              <a:xfrm>
                <a:off x="9632618" y="2065767"/>
                <a:ext cx="1917003" cy="33855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600" b="0" i="0" u="none" strike="noStrike" kern="1200" cap="none" spc="0" normalizeH="0" baseline="0" noProof="0" dirty="0">
                    <a:ln>
                      <a:noFill/>
                    </a:ln>
                    <a:solidFill>
                      <a:prstClr val="black"/>
                    </a:solidFill>
                    <a:effectLst/>
                    <a:uLnTx/>
                    <a:uFillTx/>
                    <a:latin typeface="Graphit"/>
                    <a:ea typeface="+mn-ea"/>
                  </a:rPr>
                  <a:t>المستهلكات</a:t>
                </a:r>
                <a:endParaRPr kumimoji="0" lang="en-US" sz="1600" b="0" i="0" u="none" strike="noStrike" kern="1200" cap="none" spc="0" normalizeH="0" baseline="0" noProof="0" dirty="0">
                  <a:ln>
                    <a:noFill/>
                  </a:ln>
                  <a:solidFill>
                    <a:prstClr val="black"/>
                  </a:solidFill>
                  <a:effectLst/>
                  <a:uLnTx/>
                  <a:uFillTx/>
                  <a:latin typeface="Graphit"/>
                  <a:ea typeface="+mn-ea"/>
                </a:endParaRPr>
              </a:p>
            </p:txBody>
          </p:sp>
          <p:pic>
            <p:nvPicPr>
              <p:cNvPr id="38" name="Graphic 37">
                <a:extLst>
                  <a:ext uri="{FF2B5EF4-FFF2-40B4-BE49-F238E27FC236}">
                    <a16:creationId xmlns:a16="http://schemas.microsoft.com/office/drawing/2014/main" id="{321DD642-7673-8B1E-BEFF-F8570059B23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133163" y="2027358"/>
                <a:ext cx="429219" cy="415373"/>
              </a:xfrm>
              <a:prstGeom prst="rect">
                <a:avLst/>
              </a:prstGeom>
            </p:spPr>
          </p:pic>
        </p:grpSp>
        <p:grpSp>
          <p:nvGrpSpPr>
            <p:cNvPr id="59" name="Group 58">
              <a:extLst>
                <a:ext uri="{FF2B5EF4-FFF2-40B4-BE49-F238E27FC236}">
                  <a16:creationId xmlns:a16="http://schemas.microsoft.com/office/drawing/2014/main" id="{1B7BBF12-94AE-BE58-11D7-93E1A7B14511}"/>
                </a:ext>
              </a:extLst>
            </p:cNvPr>
            <p:cNvGrpSpPr/>
            <p:nvPr/>
          </p:nvGrpSpPr>
          <p:grpSpPr>
            <a:xfrm>
              <a:off x="1056289" y="3423274"/>
              <a:ext cx="2247274" cy="380488"/>
              <a:chOff x="6541438" y="3541691"/>
              <a:chExt cx="2247274" cy="380488"/>
            </a:xfrm>
          </p:grpSpPr>
          <p:cxnSp>
            <p:nvCxnSpPr>
              <p:cNvPr id="23" name="Straight Connector 22">
                <a:extLst>
                  <a:ext uri="{FF2B5EF4-FFF2-40B4-BE49-F238E27FC236}">
                    <a16:creationId xmlns:a16="http://schemas.microsoft.com/office/drawing/2014/main" id="{B1F4C36A-00BC-717E-695D-07AD1C406AA2}"/>
                  </a:ext>
                </a:extLst>
              </p:cNvPr>
              <p:cNvCxnSpPr>
                <a:cxnSpLocks/>
              </p:cNvCxnSpPr>
              <p:nvPr/>
            </p:nvCxnSpPr>
            <p:spPr>
              <a:xfrm>
                <a:off x="7056196" y="3560682"/>
                <a:ext cx="0" cy="342507"/>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9B9BB595-03F3-226C-0ED7-DF569F05831C}"/>
                  </a:ext>
                </a:extLst>
              </p:cNvPr>
              <p:cNvSpPr txBox="1"/>
              <p:nvPr/>
            </p:nvSpPr>
            <p:spPr>
              <a:xfrm>
                <a:off x="7056196" y="3562658"/>
                <a:ext cx="1732516" cy="33855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600" b="0" i="0" u="none" strike="noStrike" kern="1200" cap="none" spc="0" normalizeH="0" baseline="0" noProof="0" dirty="0">
                    <a:ln>
                      <a:noFill/>
                    </a:ln>
                    <a:solidFill>
                      <a:prstClr val="black"/>
                    </a:solidFill>
                    <a:effectLst/>
                    <a:uLnTx/>
                    <a:uFillTx/>
                    <a:latin typeface="Graphit"/>
                    <a:ea typeface="+mn-ea"/>
                  </a:rPr>
                  <a:t>الأخشاب</a:t>
                </a:r>
                <a:endParaRPr kumimoji="0" lang="en-US" sz="1600" b="0" i="0" u="none" strike="noStrike" kern="1200" cap="none" spc="0" normalizeH="0" baseline="0" noProof="0" dirty="0">
                  <a:ln>
                    <a:noFill/>
                  </a:ln>
                  <a:solidFill>
                    <a:prstClr val="black"/>
                  </a:solidFill>
                  <a:effectLst/>
                  <a:uLnTx/>
                  <a:uFillTx/>
                  <a:latin typeface="Graphit"/>
                  <a:ea typeface="+mn-ea"/>
                </a:endParaRPr>
              </a:p>
            </p:txBody>
          </p:sp>
          <p:sp>
            <p:nvSpPr>
              <p:cNvPr id="39" name="Freeform: Shape 38">
                <a:extLst>
                  <a:ext uri="{FF2B5EF4-FFF2-40B4-BE49-F238E27FC236}">
                    <a16:creationId xmlns:a16="http://schemas.microsoft.com/office/drawing/2014/main" id="{60CCF03E-176A-8929-02A9-F260FBADDA52}"/>
                  </a:ext>
                </a:extLst>
              </p:cNvPr>
              <p:cNvSpPr/>
              <p:nvPr/>
            </p:nvSpPr>
            <p:spPr>
              <a:xfrm>
                <a:off x="6541438" y="3541691"/>
                <a:ext cx="380635" cy="380488"/>
              </a:xfrm>
              <a:custGeom>
                <a:avLst/>
                <a:gdLst>
                  <a:gd name="connsiteX0" fmla="*/ 380507 w 380635"/>
                  <a:gd name="connsiteY0" fmla="*/ 34643 h 380488"/>
                  <a:gd name="connsiteX1" fmla="*/ 375739 w 380635"/>
                  <a:gd name="connsiteY1" fmla="*/ 29876 h 380488"/>
                  <a:gd name="connsiteX2" fmla="*/ 227170 w 380635"/>
                  <a:gd name="connsiteY2" fmla="*/ 110 h 380488"/>
                  <a:gd name="connsiteX3" fmla="*/ 221758 w 380635"/>
                  <a:gd name="connsiteY3" fmla="*/ 1786 h 380488"/>
                  <a:gd name="connsiteX4" fmla="*/ 1675 w 380635"/>
                  <a:gd name="connsiteY4" fmla="*/ 221740 h 380488"/>
                  <a:gd name="connsiteX5" fmla="*/ 0 w 380635"/>
                  <a:gd name="connsiteY5" fmla="*/ 225863 h 380488"/>
                  <a:gd name="connsiteX6" fmla="*/ 0 w 380635"/>
                  <a:gd name="connsiteY6" fmla="*/ 225863 h 380488"/>
                  <a:gd name="connsiteX7" fmla="*/ 0 w 380635"/>
                  <a:gd name="connsiteY7" fmla="*/ 261685 h 380488"/>
                  <a:gd name="connsiteX8" fmla="*/ 4768 w 380635"/>
                  <a:gd name="connsiteY8" fmla="*/ 267483 h 380488"/>
                  <a:gd name="connsiteX9" fmla="*/ 33502 w 380635"/>
                  <a:gd name="connsiteY9" fmla="*/ 273282 h 380488"/>
                  <a:gd name="connsiteX10" fmla="*/ 1804 w 380635"/>
                  <a:gd name="connsiteY10" fmla="*/ 304980 h 380488"/>
                  <a:gd name="connsiteX11" fmla="*/ 0 w 380635"/>
                  <a:gd name="connsiteY11" fmla="*/ 309232 h 380488"/>
                  <a:gd name="connsiteX12" fmla="*/ 0 w 380635"/>
                  <a:gd name="connsiteY12" fmla="*/ 344925 h 380488"/>
                  <a:gd name="connsiteX13" fmla="*/ 4768 w 380635"/>
                  <a:gd name="connsiteY13" fmla="*/ 350723 h 380488"/>
                  <a:gd name="connsiteX14" fmla="*/ 153465 w 380635"/>
                  <a:gd name="connsiteY14" fmla="*/ 380489 h 380488"/>
                  <a:gd name="connsiteX15" fmla="*/ 154625 w 380635"/>
                  <a:gd name="connsiteY15" fmla="*/ 380489 h 380488"/>
                  <a:gd name="connsiteX16" fmla="*/ 158877 w 380635"/>
                  <a:gd name="connsiteY16" fmla="*/ 378685 h 380488"/>
                  <a:gd name="connsiteX17" fmla="*/ 378832 w 380635"/>
                  <a:gd name="connsiteY17" fmla="*/ 158730 h 380488"/>
                  <a:gd name="connsiteX18" fmla="*/ 380636 w 380635"/>
                  <a:gd name="connsiteY18" fmla="*/ 154478 h 380488"/>
                  <a:gd name="connsiteX19" fmla="*/ 380636 w 380635"/>
                  <a:gd name="connsiteY19" fmla="*/ 118785 h 380488"/>
                  <a:gd name="connsiteX20" fmla="*/ 375868 w 380635"/>
                  <a:gd name="connsiteY20" fmla="*/ 112987 h 380488"/>
                  <a:gd name="connsiteX21" fmla="*/ 347133 w 380635"/>
                  <a:gd name="connsiteY21" fmla="*/ 107188 h 380488"/>
                  <a:gd name="connsiteX22" fmla="*/ 378960 w 380635"/>
                  <a:gd name="connsiteY22" fmla="*/ 75361 h 380488"/>
                  <a:gd name="connsiteX23" fmla="*/ 380636 w 380635"/>
                  <a:gd name="connsiteY23" fmla="*/ 71109 h 380488"/>
                  <a:gd name="connsiteX24" fmla="*/ 380636 w 380635"/>
                  <a:gd name="connsiteY24" fmla="*/ 35288 h 380488"/>
                  <a:gd name="connsiteX25" fmla="*/ 380636 w 380635"/>
                  <a:gd name="connsiteY25" fmla="*/ 34386 h 380488"/>
                  <a:gd name="connsiteX26" fmla="*/ 152692 w 380635"/>
                  <a:gd name="connsiteY26" fmla="*/ 332426 h 380488"/>
                  <a:gd name="connsiteX27" fmla="*/ 138261 w 380635"/>
                  <a:gd name="connsiteY27" fmla="*/ 329591 h 380488"/>
                  <a:gd name="connsiteX28" fmla="*/ 153465 w 380635"/>
                  <a:gd name="connsiteY28" fmla="*/ 297249 h 380488"/>
                  <a:gd name="connsiteX29" fmla="*/ 154625 w 380635"/>
                  <a:gd name="connsiteY29" fmla="*/ 297249 h 380488"/>
                  <a:gd name="connsiteX30" fmla="*/ 156945 w 380635"/>
                  <a:gd name="connsiteY30" fmla="*/ 296733 h 380488"/>
                  <a:gd name="connsiteX31" fmla="*/ 158877 w 380635"/>
                  <a:gd name="connsiteY31" fmla="*/ 295445 h 380488"/>
                  <a:gd name="connsiteX32" fmla="*/ 259899 w 380635"/>
                  <a:gd name="connsiteY32" fmla="*/ 194423 h 380488"/>
                  <a:gd name="connsiteX33" fmla="*/ 250106 w 380635"/>
                  <a:gd name="connsiteY33" fmla="*/ 234883 h 380488"/>
                  <a:gd name="connsiteX34" fmla="*/ 152692 w 380635"/>
                  <a:gd name="connsiteY34" fmla="*/ 332297 h 380488"/>
                  <a:gd name="connsiteX35" fmla="*/ 140967 w 380635"/>
                  <a:gd name="connsiteY35" fmla="*/ 294671 h 380488"/>
                  <a:gd name="connsiteX36" fmla="*/ 126406 w 380635"/>
                  <a:gd name="connsiteY36" fmla="*/ 327272 h 380488"/>
                  <a:gd name="connsiteX37" fmla="*/ 72803 w 380635"/>
                  <a:gd name="connsiteY37" fmla="*/ 316577 h 380488"/>
                  <a:gd name="connsiteX38" fmla="*/ 84786 w 380635"/>
                  <a:gd name="connsiteY38" fmla="*/ 283590 h 380488"/>
                  <a:gd name="connsiteX39" fmla="*/ 140967 w 380635"/>
                  <a:gd name="connsiteY39" fmla="*/ 294800 h 380488"/>
                  <a:gd name="connsiteX40" fmla="*/ 152692 w 380635"/>
                  <a:gd name="connsiteY40" fmla="*/ 249186 h 380488"/>
                  <a:gd name="connsiteX41" fmla="*/ 143415 w 380635"/>
                  <a:gd name="connsiteY41" fmla="*/ 247253 h 380488"/>
                  <a:gd name="connsiteX42" fmla="*/ 244437 w 380635"/>
                  <a:gd name="connsiteY42" fmla="*/ 57064 h 380488"/>
                  <a:gd name="connsiteX43" fmla="*/ 277552 w 380635"/>
                  <a:gd name="connsiteY43" fmla="*/ 22273 h 380488"/>
                  <a:gd name="connsiteX44" fmla="*/ 302679 w 380635"/>
                  <a:gd name="connsiteY44" fmla="*/ 27299 h 380488"/>
                  <a:gd name="connsiteX45" fmla="*/ 270723 w 380635"/>
                  <a:gd name="connsiteY45" fmla="*/ 57322 h 380488"/>
                  <a:gd name="connsiteX46" fmla="*/ 202301 w 380635"/>
                  <a:gd name="connsiteY46" fmla="*/ 199448 h 380488"/>
                  <a:gd name="connsiteX47" fmla="*/ 152563 w 380635"/>
                  <a:gd name="connsiteY47" fmla="*/ 249186 h 380488"/>
                  <a:gd name="connsiteX48" fmla="*/ 263636 w 380635"/>
                  <a:gd name="connsiteY48" fmla="*/ 19567 h 380488"/>
                  <a:gd name="connsiteX49" fmla="*/ 235674 w 380635"/>
                  <a:gd name="connsiteY49" fmla="*/ 48946 h 380488"/>
                  <a:gd name="connsiteX50" fmla="*/ 131689 w 380635"/>
                  <a:gd name="connsiteY50" fmla="*/ 245063 h 380488"/>
                  <a:gd name="connsiteX51" fmla="*/ 74607 w 380635"/>
                  <a:gd name="connsiteY51" fmla="*/ 233595 h 380488"/>
                  <a:gd name="connsiteX52" fmla="*/ 215573 w 380635"/>
                  <a:gd name="connsiteY52" fmla="*/ 48431 h 380488"/>
                  <a:gd name="connsiteX53" fmla="*/ 247658 w 380635"/>
                  <a:gd name="connsiteY53" fmla="*/ 16346 h 380488"/>
                  <a:gd name="connsiteX54" fmla="*/ 263636 w 380635"/>
                  <a:gd name="connsiteY54" fmla="*/ 19567 h 380488"/>
                  <a:gd name="connsiteX55" fmla="*/ 278841 w 380635"/>
                  <a:gd name="connsiteY55" fmla="*/ 66084 h 380488"/>
                  <a:gd name="connsiteX56" fmla="*/ 316853 w 380635"/>
                  <a:gd name="connsiteY56" fmla="*/ 30262 h 380488"/>
                  <a:gd name="connsiteX57" fmla="*/ 362467 w 380635"/>
                  <a:gd name="connsiteY57" fmla="*/ 39411 h 380488"/>
                  <a:gd name="connsiteX58" fmla="*/ 215960 w 380635"/>
                  <a:gd name="connsiteY58" fmla="*/ 186047 h 380488"/>
                  <a:gd name="connsiteX59" fmla="*/ 278970 w 380635"/>
                  <a:gd name="connsiteY59" fmla="*/ 66213 h 380488"/>
                  <a:gd name="connsiteX60" fmla="*/ 278970 w 380635"/>
                  <a:gd name="connsiteY60" fmla="*/ 66213 h 380488"/>
                  <a:gd name="connsiteX61" fmla="*/ 227943 w 380635"/>
                  <a:gd name="connsiteY61" fmla="*/ 12352 h 380488"/>
                  <a:gd name="connsiteX62" fmla="*/ 233742 w 380635"/>
                  <a:gd name="connsiteY62" fmla="*/ 13511 h 380488"/>
                  <a:gd name="connsiteX63" fmla="*/ 207327 w 380635"/>
                  <a:gd name="connsiteY63" fmla="*/ 39926 h 380488"/>
                  <a:gd name="connsiteX64" fmla="*/ 62494 w 380635"/>
                  <a:gd name="connsiteY64" fmla="*/ 231017 h 380488"/>
                  <a:gd name="connsiteX65" fmla="*/ 18040 w 380635"/>
                  <a:gd name="connsiteY65" fmla="*/ 222127 h 380488"/>
                  <a:gd name="connsiteX66" fmla="*/ 227943 w 380635"/>
                  <a:gd name="connsiteY66" fmla="*/ 12352 h 380488"/>
                  <a:gd name="connsiteX67" fmla="*/ 11855 w 380635"/>
                  <a:gd name="connsiteY67" fmla="*/ 233208 h 380488"/>
                  <a:gd name="connsiteX68" fmla="*/ 148569 w 380635"/>
                  <a:gd name="connsiteY68" fmla="*/ 260525 h 380488"/>
                  <a:gd name="connsiteX69" fmla="*/ 148569 w 380635"/>
                  <a:gd name="connsiteY69" fmla="*/ 284105 h 380488"/>
                  <a:gd name="connsiteX70" fmla="*/ 11855 w 380635"/>
                  <a:gd name="connsiteY70" fmla="*/ 256788 h 380488"/>
                  <a:gd name="connsiteX71" fmla="*/ 11855 w 380635"/>
                  <a:gd name="connsiteY71" fmla="*/ 233208 h 380488"/>
                  <a:gd name="connsiteX72" fmla="*/ 72932 w 380635"/>
                  <a:gd name="connsiteY72" fmla="*/ 281013 h 380488"/>
                  <a:gd name="connsiteX73" fmla="*/ 61206 w 380635"/>
                  <a:gd name="connsiteY73" fmla="*/ 314129 h 380488"/>
                  <a:gd name="connsiteX74" fmla="*/ 18040 w 380635"/>
                  <a:gd name="connsiteY74" fmla="*/ 305495 h 380488"/>
                  <a:gd name="connsiteX75" fmla="*/ 47547 w 380635"/>
                  <a:gd name="connsiteY75" fmla="*/ 275988 h 380488"/>
                  <a:gd name="connsiteX76" fmla="*/ 72803 w 380635"/>
                  <a:gd name="connsiteY76" fmla="*/ 281013 h 380488"/>
                  <a:gd name="connsiteX77" fmla="*/ 11855 w 380635"/>
                  <a:gd name="connsiteY77" fmla="*/ 316448 h 380488"/>
                  <a:gd name="connsiteX78" fmla="*/ 148569 w 380635"/>
                  <a:gd name="connsiteY78" fmla="*/ 343765 h 380488"/>
                  <a:gd name="connsiteX79" fmla="*/ 148569 w 380635"/>
                  <a:gd name="connsiteY79" fmla="*/ 367345 h 380488"/>
                  <a:gd name="connsiteX80" fmla="*/ 11855 w 380635"/>
                  <a:gd name="connsiteY80" fmla="*/ 340028 h 380488"/>
                  <a:gd name="connsiteX81" fmla="*/ 11855 w 380635"/>
                  <a:gd name="connsiteY81" fmla="*/ 316448 h 380488"/>
                  <a:gd name="connsiteX82" fmla="*/ 368652 w 380635"/>
                  <a:gd name="connsiteY82" fmla="*/ 152159 h 380488"/>
                  <a:gd name="connsiteX83" fmla="*/ 160552 w 380635"/>
                  <a:gd name="connsiteY83" fmla="*/ 360258 h 380488"/>
                  <a:gd name="connsiteX84" fmla="*/ 160552 w 380635"/>
                  <a:gd name="connsiteY84" fmla="*/ 341446 h 380488"/>
                  <a:gd name="connsiteX85" fmla="*/ 368652 w 380635"/>
                  <a:gd name="connsiteY85" fmla="*/ 133217 h 380488"/>
                  <a:gd name="connsiteX86" fmla="*/ 368652 w 380635"/>
                  <a:gd name="connsiteY86" fmla="*/ 152030 h 380488"/>
                  <a:gd name="connsiteX87" fmla="*/ 362596 w 380635"/>
                  <a:gd name="connsiteY87" fmla="*/ 122522 h 380488"/>
                  <a:gd name="connsiteX88" fmla="*/ 264667 w 380635"/>
                  <a:gd name="connsiteY88" fmla="*/ 220451 h 380488"/>
                  <a:gd name="connsiteX89" fmla="*/ 301132 w 380635"/>
                  <a:gd name="connsiteY89" fmla="*/ 153318 h 380488"/>
                  <a:gd name="connsiteX90" fmla="*/ 336954 w 380635"/>
                  <a:gd name="connsiteY90" fmla="*/ 117497 h 380488"/>
                  <a:gd name="connsiteX91" fmla="*/ 362596 w 380635"/>
                  <a:gd name="connsiteY91" fmla="*/ 122651 h 380488"/>
                  <a:gd name="connsiteX92" fmla="*/ 368652 w 380635"/>
                  <a:gd name="connsiteY92" fmla="*/ 68919 h 380488"/>
                  <a:gd name="connsiteX93" fmla="*/ 160552 w 380635"/>
                  <a:gd name="connsiteY93" fmla="*/ 277018 h 380488"/>
                  <a:gd name="connsiteX94" fmla="*/ 160552 w 380635"/>
                  <a:gd name="connsiteY94" fmla="*/ 258206 h 380488"/>
                  <a:gd name="connsiteX95" fmla="*/ 368652 w 380635"/>
                  <a:gd name="connsiteY95" fmla="*/ 49977 h 380488"/>
                  <a:gd name="connsiteX96" fmla="*/ 368652 w 380635"/>
                  <a:gd name="connsiteY96" fmla="*/ 68790 h 38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380635" h="380488">
                    <a:moveTo>
                      <a:pt x="380507" y="34643"/>
                    </a:moveTo>
                    <a:cubicBezTo>
                      <a:pt x="380249" y="32066"/>
                      <a:pt x="377414" y="30262"/>
                      <a:pt x="375739" y="29876"/>
                    </a:cubicBezTo>
                    <a:lnTo>
                      <a:pt x="227170" y="110"/>
                    </a:lnTo>
                    <a:cubicBezTo>
                      <a:pt x="225237" y="-276"/>
                      <a:pt x="223176" y="368"/>
                      <a:pt x="221758" y="1786"/>
                    </a:cubicBezTo>
                    <a:lnTo>
                      <a:pt x="1675" y="221740"/>
                    </a:lnTo>
                    <a:cubicBezTo>
                      <a:pt x="644" y="222900"/>
                      <a:pt x="0" y="224317"/>
                      <a:pt x="0" y="225863"/>
                    </a:cubicBezTo>
                    <a:lnTo>
                      <a:pt x="0" y="225863"/>
                    </a:lnTo>
                    <a:lnTo>
                      <a:pt x="0" y="261685"/>
                    </a:lnTo>
                    <a:cubicBezTo>
                      <a:pt x="0" y="264520"/>
                      <a:pt x="1933" y="266968"/>
                      <a:pt x="4768" y="267483"/>
                    </a:cubicBezTo>
                    <a:lnTo>
                      <a:pt x="33502" y="273282"/>
                    </a:lnTo>
                    <a:lnTo>
                      <a:pt x="1804" y="304980"/>
                    </a:lnTo>
                    <a:cubicBezTo>
                      <a:pt x="1804" y="304980"/>
                      <a:pt x="0" y="306913"/>
                      <a:pt x="0" y="309232"/>
                    </a:cubicBezTo>
                    <a:lnTo>
                      <a:pt x="0" y="344925"/>
                    </a:lnTo>
                    <a:cubicBezTo>
                      <a:pt x="0" y="347759"/>
                      <a:pt x="1933" y="350208"/>
                      <a:pt x="4768" y="350723"/>
                    </a:cubicBezTo>
                    <a:lnTo>
                      <a:pt x="153465" y="380489"/>
                    </a:lnTo>
                    <a:cubicBezTo>
                      <a:pt x="153465" y="380489"/>
                      <a:pt x="154239" y="380489"/>
                      <a:pt x="154625" y="380489"/>
                    </a:cubicBezTo>
                    <a:cubicBezTo>
                      <a:pt x="156171" y="380489"/>
                      <a:pt x="157718" y="379844"/>
                      <a:pt x="158877" y="378685"/>
                    </a:cubicBezTo>
                    <a:lnTo>
                      <a:pt x="378832" y="158730"/>
                    </a:lnTo>
                    <a:cubicBezTo>
                      <a:pt x="379991" y="157570"/>
                      <a:pt x="380636" y="156153"/>
                      <a:pt x="380636" y="154478"/>
                    </a:cubicBezTo>
                    <a:lnTo>
                      <a:pt x="380636" y="118785"/>
                    </a:lnTo>
                    <a:cubicBezTo>
                      <a:pt x="380636" y="115951"/>
                      <a:pt x="378703" y="113502"/>
                      <a:pt x="375868" y="112987"/>
                    </a:cubicBezTo>
                    <a:lnTo>
                      <a:pt x="347133" y="107188"/>
                    </a:lnTo>
                    <a:lnTo>
                      <a:pt x="378960" y="75361"/>
                    </a:lnTo>
                    <a:cubicBezTo>
                      <a:pt x="380120" y="74202"/>
                      <a:pt x="380636" y="72784"/>
                      <a:pt x="380636" y="71109"/>
                    </a:cubicBezTo>
                    <a:lnTo>
                      <a:pt x="380636" y="35288"/>
                    </a:lnTo>
                    <a:cubicBezTo>
                      <a:pt x="380636" y="35288"/>
                      <a:pt x="380636" y="34643"/>
                      <a:pt x="380636" y="34386"/>
                    </a:cubicBezTo>
                    <a:close/>
                    <a:moveTo>
                      <a:pt x="152692" y="332426"/>
                    </a:moveTo>
                    <a:lnTo>
                      <a:pt x="138261" y="329591"/>
                    </a:lnTo>
                    <a:cubicBezTo>
                      <a:pt x="141997" y="318252"/>
                      <a:pt x="147023" y="307299"/>
                      <a:pt x="153465" y="297249"/>
                    </a:cubicBezTo>
                    <a:cubicBezTo>
                      <a:pt x="153852" y="297249"/>
                      <a:pt x="154239" y="297249"/>
                      <a:pt x="154625" y="297249"/>
                    </a:cubicBezTo>
                    <a:cubicBezTo>
                      <a:pt x="155398" y="297249"/>
                      <a:pt x="156171" y="297120"/>
                      <a:pt x="156945" y="296733"/>
                    </a:cubicBezTo>
                    <a:cubicBezTo>
                      <a:pt x="157718" y="296475"/>
                      <a:pt x="158362" y="295960"/>
                      <a:pt x="158877" y="295445"/>
                    </a:cubicBezTo>
                    <a:lnTo>
                      <a:pt x="259899" y="194423"/>
                    </a:lnTo>
                    <a:cubicBezTo>
                      <a:pt x="255003" y="207437"/>
                      <a:pt x="251781" y="221096"/>
                      <a:pt x="250106" y="234883"/>
                    </a:cubicBezTo>
                    <a:lnTo>
                      <a:pt x="152692" y="332297"/>
                    </a:lnTo>
                    <a:close/>
                    <a:moveTo>
                      <a:pt x="140967" y="294671"/>
                    </a:moveTo>
                    <a:cubicBezTo>
                      <a:pt x="134910" y="304980"/>
                      <a:pt x="130014" y="315804"/>
                      <a:pt x="126406" y="327272"/>
                    </a:cubicBezTo>
                    <a:lnTo>
                      <a:pt x="72803" y="316577"/>
                    </a:lnTo>
                    <a:cubicBezTo>
                      <a:pt x="75895" y="305238"/>
                      <a:pt x="80019" y="294285"/>
                      <a:pt x="84786" y="283590"/>
                    </a:cubicBezTo>
                    <a:lnTo>
                      <a:pt x="140967" y="294800"/>
                    </a:lnTo>
                    <a:close/>
                    <a:moveTo>
                      <a:pt x="152692" y="249186"/>
                    </a:moveTo>
                    <a:lnTo>
                      <a:pt x="143415" y="247253"/>
                    </a:lnTo>
                    <a:cubicBezTo>
                      <a:pt x="159135" y="175868"/>
                      <a:pt x="194055" y="110023"/>
                      <a:pt x="244437" y="57064"/>
                    </a:cubicBezTo>
                    <a:lnTo>
                      <a:pt x="277552" y="22273"/>
                    </a:lnTo>
                    <a:lnTo>
                      <a:pt x="302679" y="27299"/>
                    </a:lnTo>
                    <a:lnTo>
                      <a:pt x="270723" y="57322"/>
                    </a:lnTo>
                    <a:cubicBezTo>
                      <a:pt x="231036" y="94561"/>
                      <a:pt x="206682" y="145200"/>
                      <a:pt x="202301" y="199448"/>
                    </a:cubicBezTo>
                    <a:lnTo>
                      <a:pt x="152563" y="249186"/>
                    </a:lnTo>
                    <a:close/>
                    <a:moveTo>
                      <a:pt x="263636" y="19567"/>
                    </a:moveTo>
                    <a:lnTo>
                      <a:pt x="235674" y="48946"/>
                    </a:lnTo>
                    <a:cubicBezTo>
                      <a:pt x="183746" y="103581"/>
                      <a:pt x="147796" y="171358"/>
                      <a:pt x="131689" y="245063"/>
                    </a:cubicBezTo>
                    <a:lnTo>
                      <a:pt x="74607" y="233595"/>
                    </a:lnTo>
                    <a:cubicBezTo>
                      <a:pt x="113005" y="165817"/>
                      <a:pt x="160424" y="103581"/>
                      <a:pt x="215573" y="48431"/>
                    </a:cubicBezTo>
                    <a:lnTo>
                      <a:pt x="247658" y="16346"/>
                    </a:lnTo>
                    <a:lnTo>
                      <a:pt x="263636" y="19567"/>
                    </a:lnTo>
                    <a:close/>
                    <a:moveTo>
                      <a:pt x="278841" y="66084"/>
                    </a:moveTo>
                    <a:lnTo>
                      <a:pt x="316853" y="30262"/>
                    </a:lnTo>
                    <a:lnTo>
                      <a:pt x="362467" y="39411"/>
                    </a:lnTo>
                    <a:lnTo>
                      <a:pt x="215960" y="186047"/>
                    </a:lnTo>
                    <a:cubicBezTo>
                      <a:pt x="222918" y="140175"/>
                      <a:pt x="245081" y="97911"/>
                      <a:pt x="278970" y="66213"/>
                    </a:cubicBezTo>
                    <a:lnTo>
                      <a:pt x="278970" y="66213"/>
                    </a:lnTo>
                    <a:close/>
                    <a:moveTo>
                      <a:pt x="227943" y="12352"/>
                    </a:moveTo>
                    <a:lnTo>
                      <a:pt x="233742" y="13511"/>
                    </a:lnTo>
                    <a:lnTo>
                      <a:pt x="207327" y="39926"/>
                    </a:lnTo>
                    <a:cubicBezTo>
                      <a:pt x="150502" y="96751"/>
                      <a:pt x="101795" y="161050"/>
                      <a:pt x="62494" y="231017"/>
                    </a:cubicBezTo>
                    <a:lnTo>
                      <a:pt x="18040" y="222127"/>
                    </a:lnTo>
                    <a:lnTo>
                      <a:pt x="227943" y="12352"/>
                    </a:lnTo>
                    <a:close/>
                    <a:moveTo>
                      <a:pt x="11855" y="233208"/>
                    </a:moveTo>
                    <a:lnTo>
                      <a:pt x="148569" y="260525"/>
                    </a:lnTo>
                    <a:lnTo>
                      <a:pt x="148569" y="284105"/>
                    </a:lnTo>
                    <a:lnTo>
                      <a:pt x="11855" y="256788"/>
                    </a:lnTo>
                    <a:lnTo>
                      <a:pt x="11855" y="233208"/>
                    </a:lnTo>
                    <a:close/>
                    <a:moveTo>
                      <a:pt x="72932" y="281013"/>
                    </a:moveTo>
                    <a:cubicBezTo>
                      <a:pt x="68293" y="291708"/>
                      <a:pt x="64298" y="302789"/>
                      <a:pt x="61206" y="314129"/>
                    </a:cubicBezTo>
                    <a:lnTo>
                      <a:pt x="18040" y="305495"/>
                    </a:lnTo>
                    <a:lnTo>
                      <a:pt x="47547" y="275988"/>
                    </a:lnTo>
                    <a:lnTo>
                      <a:pt x="72803" y="281013"/>
                    </a:lnTo>
                    <a:close/>
                    <a:moveTo>
                      <a:pt x="11855" y="316448"/>
                    </a:moveTo>
                    <a:lnTo>
                      <a:pt x="148569" y="343765"/>
                    </a:lnTo>
                    <a:lnTo>
                      <a:pt x="148569" y="367345"/>
                    </a:lnTo>
                    <a:lnTo>
                      <a:pt x="11855" y="340028"/>
                    </a:lnTo>
                    <a:lnTo>
                      <a:pt x="11855" y="316448"/>
                    </a:lnTo>
                    <a:close/>
                    <a:moveTo>
                      <a:pt x="368652" y="152159"/>
                    </a:moveTo>
                    <a:lnTo>
                      <a:pt x="160552" y="360258"/>
                    </a:lnTo>
                    <a:lnTo>
                      <a:pt x="160552" y="341446"/>
                    </a:lnTo>
                    <a:lnTo>
                      <a:pt x="368652" y="133217"/>
                    </a:lnTo>
                    <a:lnTo>
                      <a:pt x="368652" y="152030"/>
                    </a:lnTo>
                    <a:close/>
                    <a:moveTo>
                      <a:pt x="362596" y="122522"/>
                    </a:moveTo>
                    <a:lnTo>
                      <a:pt x="264667" y="220451"/>
                    </a:lnTo>
                    <a:cubicBezTo>
                      <a:pt x="269563" y="194809"/>
                      <a:pt x="282191" y="171358"/>
                      <a:pt x="301132" y="153318"/>
                    </a:cubicBezTo>
                    <a:lnTo>
                      <a:pt x="336954" y="117497"/>
                    </a:lnTo>
                    <a:lnTo>
                      <a:pt x="362596" y="122651"/>
                    </a:lnTo>
                    <a:close/>
                    <a:moveTo>
                      <a:pt x="368652" y="68919"/>
                    </a:moveTo>
                    <a:lnTo>
                      <a:pt x="160552" y="277018"/>
                    </a:lnTo>
                    <a:lnTo>
                      <a:pt x="160552" y="258206"/>
                    </a:lnTo>
                    <a:lnTo>
                      <a:pt x="368652" y="49977"/>
                    </a:lnTo>
                    <a:lnTo>
                      <a:pt x="368652" y="68790"/>
                    </a:lnTo>
                    <a:close/>
                  </a:path>
                </a:pathLst>
              </a:custGeom>
              <a:solidFill>
                <a:srgbClr val="112750"/>
              </a:solidFill>
              <a:ln w="128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grpSp>
        <p:grpSp>
          <p:nvGrpSpPr>
            <p:cNvPr id="60" name="Group 59">
              <a:extLst>
                <a:ext uri="{FF2B5EF4-FFF2-40B4-BE49-F238E27FC236}">
                  <a16:creationId xmlns:a16="http://schemas.microsoft.com/office/drawing/2014/main" id="{F086413F-D6F9-53A4-8C1E-0C4C997ECDD9}"/>
                </a:ext>
              </a:extLst>
            </p:cNvPr>
            <p:cNvGrpSpPr/>
            <p:nvPr/>
          </p:nvGrpSpPr>
          <p:grpSpPr>
            <a:xfrm>
              <a:off x="3829459" y="4668450"/>
              <a:ext cx="2267455" cy="584775"/>
              <a:chOff x="9165684" y="5430788"/>
              <a:chExt cx="2267455" cy="584775"/>
            </a:xfrm>
          </p:grpSpPr>
          <p:cxnSp>
            <p:nvCxnSpPr>
              <p:cNvPr id="35" name="Straight Connector 34">
                <a:extLst>
                  <a:ext uri="{FF2B5EF4-FFF2-40B4-BE49-F238E27FC236}">
                    <a16:creationId xmlns:a16="http://schemas.microsoft.com/office/drawing/2014/main" id="{3547CABA-8A25-2E81-B8CA-A29F5739E24F}"/>
                  </a:ext>
                </a:extLst>
              </p:cNvPr>
              <p:cNvCxnSpPr>
                <a:cxnSpLocks/>
              </p:cNvCxnSpPr>
              <p:nvPr/>
            </p:nvCxnSpPr>
            <p:spPr>
              <a:xfrm>
                <a:off x="9632619" y="5551922"/>
                <a:ext cx="0" cy="342507"/>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AAB789CE-6B41-7342-3946-00833016DBFC}"/>
                  </a:ext>
                </a:extLst>
              </p:cNvPr>
              <p:cNvSpPr txBox="1"/>
              <p:nvPr/>
            </p:nvSpPr>
            <p:spPr>
              <a:xfrm>
                <a:off x="9632619" y="5430788"/>
                <a:ext cx="1800520" cy="584775"/>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600" b="0" i="0" u="none" strike="noStrike" kern="1200" cap="none" spc="0" normalizeH="0" baseline="0" noProof="0" dirty="0">
                    <a:ln>
                      <a:noFill/>
                    </a:ln>
                    <a:solidFill>
                      <a:prstClr val="black"/>
                    </a:solidFill>
                    <a:effectLst/>
                    <a:uLnTx/>
                    <a:uFillTx/>
                    <a:latin typeface="Graphit"/>
                    <a:ea typeface="+mn-ea"/>
                  </a:rPr>
                  <a:t>الكابلات والوصلات الكهربائية</a:t>
                </a:r>
                <a:endParaRPr kumimoji="0" lang="en-US" sz="1600" b="0" i="0" u="none" strike="noStrike" kern="1200" cap="none" spc="0" normalizeH="0" baseline="0" noProof="0" dirty="0">
                  <a:ln>
                    <a:noFill/>
                  </a:ln>
                  <a:solidFill>
                    <a:prstClr val="black"/>
                  </a:solidFill>
                  <a:effectLst/>
                  <a:uLnTx/>
                  <a:uFillTx/>
                  <a:latin typeface="Graphit"/>
                  <a:ea typeface="+mn-ea"/>
                </a:endParaRPr>
              </a:p>
            </p:txBody>
          </p:sp>
          <p:sp>
            <p:nvSpPr>
              <p:cNvPr id="40" name="Freeform: Shape 39">
                <a:extLst>
                  <a:ext uri="{FF2B5EF4-FFF2-40B4-BE49-F238E27FC236}">
                    <a16:creationId xmlns:a16="http://schemas.microsoft.com/office/drawing/2014/main" id="{3FE23826-74D3-CFBE-E25F-D774850ECFCF}"/>
                  </a:ext>
                </a:extLst>
              </p:cNvPr>
              <p:cNvSpPr/>
              <p:nvPr/>
            </p:nvSpPr>
            <p:spPr>
              <a:xfrm>
                <a:off x="9165684" y="5532793"/>
                <a:ext cx="367553" cy="380764"/>
              </a:xfrm>
              <a:custGeom>
                <a:avLst/>
                <a:gdLst>
                  <a:gd name="connsiteX0" fmla="*/ 367492 w 367553"/>
                  <a:gd name="connsiteY0" fmla="*/ 85688 h 380764"/>
                  <a:gd name="connsiteX1" fmla="*/ 367492 w 367553"/>
                  <a:gd name="connsiteY1" fmla="*/ 85688 h 380764"/>
                  <a:gd name="connsiteX2" fmla="*/ 360405 w 367553"/>
                  <a:gd name="connsiteY2" fmla="*/ 82209 h 380764"/>
                  <a:gd name="connsiteX3" fmla="*/ 341077 w 367553"/>
                  <a:gd name="connsiteY3" fmla="*/ 97800 h 380764"/>
                  <a:gd name="connsiteX4" fmla="*/ 323940 w 367553"/>
                  <a:gd name="connsiteY4" fmla="*/ 91100 h 380764"/>
                  <a:gd name="connsiteX5" fmla="*/ 318399 w 367553"/>
                  <a:gd name="connsiteY5" fmla="*/ 96383 h 380764"/>
                  <a:gd name="connsiteX6" fmla="*/ 323682 w 367553"/>
                  <a:gd name="connsiteY6" fmla="*/ 102181 h 380764"/>
                  <a:gd name="connsiteX7" fmla="*/ 338114 w 367553"/>
                  <a:gd name="connsiteY7" fmla="*/ 114680 h 380764"/>
                  <a:gd name="connsiteX8" fmla="*/ 338114 w 367553"/>
                  <a:gd name="connsiteY8" fmla="*/ 132333 h 380764"/>
                  <a:gd name="connsiteX9" fmla="*/ 334377 w 367553"/>
                  <a:gd name="connsiteY9" fmla="*/ 132333 h 380764"/>
                  <a:gd name="connsiteX10" fmla="*/ 324326 w 367553"/>
                  <a:gd name="connsiteY10" fmla="*/ 142384 h 380764"/>
                  <a:gd name="connsiteX11" fmla="*/ 324326 w 367553"/>
                  <a:gd name="connsiteY11" fmla="*/ 219439 h 380764"/>
                  <a:gd name="connsiteX12" fmla="*/ 314147 w 367553"/>
                  <a:gd name="connsiteY12" fmla="*/ 241473 h 380764"/>
                  <a:gd name="connsiteX13" fmla="*/ 289536 w 367553"/>
                  <a:gd name="connsiteY13" fmla="*/ 247787 h 380764"/>
                  <a:gd name="connsiteX14" fmla="*/ 286958 w 367553"/>
                  <a:gd name="connsiteY14" fmla="*/ 222145 h 380764"/>
                  <a:gd name="connsiteX15" fmla="*/ 286701 w 367553"/>
                  <a:gd name="connsiteY15" fmla="*/ 193668 h 380764"/>
                  <a:gd name="connsiteX16" fmla="*/ 286443 w 367553"/>
                  <a:gd name="connsiteY16" fmla="*/ 165191 h 380764"/>
                  <a:gd name="connsiteX17" fmla="*/ 286185 w 367553"/>
                  <a:gd name="connsiteY17" fmla="*/ 136714 h 380764"/>
                  <a:gd name="connsiteX18" fmla="*/ 281418 w 367553"/>
                  <a:gd name="connsiteY18" fmla="*/ 105145 h 380764"/>
                  <a:gd name="connsiteX19" fmla="*/ 281418 w 367553"/>
                  <a:gd name="connsiteY19" fmla="*/ 78086 h 380764"/>
                  <a:gd name="connsiteX20" fmla="*/ 296236 w 367553"/>
                  <a:gd name="connsiteY20" fmla="*/ 58371 h 380764"/>
                  <a:gd name="connsiteX21" fmla="*/ 296236 w 367553"/>
                  <a:gd name="connsiteY21" fmla="*/ 49094 h 380764"/>
                  <a:gd name="connsiteX22" fmla="*/ 306673 w 367553"/>
                  <a:gd name="connsiteY22" fmla="*/ 49094 h 380764"/>
                  <a:gd name="connsiteX23" fmla="*/ 323424 w 367553"/>
                  <a:gd name="connsiteY23" fmla="*/ 32342 h 380764"/>
                  <a:gd name="connsiteX24" fmla="*/ 323424 w 367553"/>
                  <a:gd name="connsiteY24" fmla="*/ 16751 h 380764"/>
                  <a:gd name="connsiteX25" fmla="*/ 306673 w 367553"/>
                  <a:gd name="connsiteY25" fmla="*/ 0 h 380764"/>
                  <a:gd name="connsiteX26" fmla="*/ 16751 w 367553"/>
                  <a:gd name="connsiteY26" fmla="*/ 0 h 380764"/>
                  <a:gd name="connsiteX27" fmla="*/ 0 w 367553"/>
                  <a:gd name="connsiteY27" fmla="*/ 16751 h 380764"/>
                  <a:gd name="connsiteX28" fmla="*/ 0 w 367553"/>
                  <a:gd name="connsiteY28" fmla="*/ 32342 h 380764"/>
                  <a:gd name="connsiteX29" fmla="*/ 16751 w 367553"/>
                  <a:gd name="connsiteY29" fmla="*/ 49094 h 380764"/>
                  <a:gd name="connsiteX30" fmla="*/ 27188 w 367553"/>
                  <a:gd name="connsiteY30" fmla="*/ 49094 h 380764"/>
                  <a:gd name="connsiteX31" fmla="*/ 27188 w 367553"/>
                  <a:gd name="connsiteY31" fmla="*/ 58371 h 380764"/>
                  <a:gd name="connsiteX32" fmla="*/ 34146 w 367553"/>
                  <a:gd name="connsiteY32" fmla="*/ 73705 h 380764"/>
                  <a:gd name="connsiteX33" fmla="*/ 35048 w 367553"/>
                  <a:gd name="connsiteY33" fmla="*/ 101537 h 380764"/>
                  <a:gd name="connsiteX34" fmla="*/ 35306 w 367553"/>
                  <a:gd name="connsiteY34" fmla="*/ 130014 h 380764"/>
                  <a:gd name="connsiteX35" fmla="*/ 29508 w 367553"/>
                  <a:gd name="connsiteY35" fmla="*/ 141096 h 380764"/>
                  <a:gd name="connsiteX36" fmla="*/ 35564 w 367553"/>
                  <a:gd name="connsiteY36" fmla="*/ 158491 h 380764"/>
                  <a:gd name="connsiteX37" fmla="*/ 35821 w 367553"/>
                  <a:gd name="connsiteY37" fmla="*/ 186968 h 380764"/>
                  <a:gd name="connsiteX38" fmla="*/ 36079 w 367553"/>
                  <a:gd name="connsiteY38" fmla="*/ 215444 h 380764"/>
                  <a:gd name="connsiteX39" fmla="*/ 36337 w 367553"/>
                  <a:gd name="connsiteY39" fmla="*/ 243921 h 380764"/>
                  <a:gd name="connsiteX40" fmla="*/ 42135 w 367553"/>
                  <a:gd name="connsiteY40" fmla="*/ 276006 h 380764"/>
                  <a:gd name="connsiteX41" fmla="*/ 42135 w 367553"/>
                  <a:gd name="connsiteY41" fmla="*/ 302808 h 380764"/>
                  <a:gd name="connsiteX42" fmla="*/ 27446 w 367553"/>
                  <a:gd name="connsiteY42" fmla="*/ 322394 h 380764"/>
                  <a:gd name="connsiteX43" fmla="*/ 27446 w 367553"/>
                  <a:gd name="connsiteY43" fmla="*/ 331671 h 380764"/>
                  <a:gd name="connsiteX44" fmla="*/ 17009 w 367553"/>
                  <a:gd name="connsiteY44" fmla="*/ 331671 h 380764"/>
                  <a:gd name="connsiteX45" fmla="*/ 258 w 367553"/>
                  <a:gd name="connsiteY45" fmla="*/ 348422 h 380764"/>
                  <a:gd name="connsiteX46" fmla="*/ 258 w 367553"/>
                  <a:gd name="connsiteY46" fmla="*/ 364013 h 380764"/>
                  <a:gd name="connsiteX47" fmla="*/ 17009 w 367553"/>
                  <a:gd name="connsiteY47" fmla="*/ 380765 h 380764"/>
                  <a:gd name="connsiteX48" fmla="*/ 306931 w 367553"/>
                  <a:gd name="connsiteY48" fmla="*/ 380765 h 380764"/>
                  <a:gd name="connsiteX49" fmla="*/ 323682 w 367553"/>
                  <a:gd name="connsiteY49" fmla="*/ 364013 h 380764"/>
                  <a:gd name="connsiteX50" fmla="*/ 323682 w 367553"/>
                  <a:gd name="connsiteY50" fmla="*/ 348422 h 380764"/>
                  <a:gd name="connsiteX51" fmla="*/ 306931 w 367553"/>
                  <a:gd name="connsiteY51" fmla="*/ 331671 h 380764"/>
                  <a:gd name="connsiteX52" fmla="*/ 296494 w 367553"/>
                  <a:gd name="connsiteY52" fmla="*/ 331671 h 380764"/>
                  <a:gd name="connsiteX53" fmla="*/ 296494 w 367553"/>
                  <a:gd name="connsiteY53" fmla="*/ 322394 h 380764"/>
                  <a:gd name="connsiteX54" fmla="*/ 288891 w 367553"/>
                  <a:gd name="connsiteY54" fmla="*/ 306544 h 380764"/>
                  <a:gd name="connsiteX55" fmla="*/ 292757 w 367553"/>
                  <a:gd name="connsiteY55" fmla="*/ 287087 h 380764"/>
                  <a:gd name="connsiteX56" fmla="*/ 339402 w 367553"/>
                  <a:gd name="connsiteY56" fmla="*/ 270981 h 380764"/>
                  <a:gd name="connsiteX57" fmla="*/ 363111 w 367553"/>
                  <a:gd name="connsiteY57" fmla="*/ 219568 h 380764"/>
                  <a:gd name="connsiteX58" fmla="*/ 363111 w 367553"/>
                  <a:gd name="connsiteY58" fmla="*/ 206811 h 380764"/>
                  <a:gd name="connsiteX59" fmla="*/ 357571 w 367553"/>
                  <a:gd name="connsiteY59" fmla="*/ 201270 h 380764"/>
                  <a:gd name="connsiteX60" fmla="*/ 352030 w 367553"/>
                  <a:gd name="connsiteY60" fmla="*/ 206811 h 380764"/>
                  <a:gd name="connsiteX61" fmla="*/ 352030 w 367553"/>
                  <a:gd name="connsiteY61" fmla="*/ 219568 h 380764"/>
                  <a:gd name="connsiteX62" fmla="*/ 332186 w 367553"/>
                  <a:gd name="connsiteY62" fmla="*/ 262476 h 380764"/>
                  <a:gd name="connsiteX63" fmla="*/ 282835 w 367553"/>
                  <a:gd name="connsiteY63" fmla="*/ 274717 h 380764"/>
                  <a:gd name="connsiteX64" fmla="*/ 48320 w 367553"/>
                  <a:gd name="connsiteY64" fmla="*/ 237865 h 380764"/>
                  <a:gd name="connsiteX65" fmla="*/ 41362 w 367553"/>
                  <a:gd name="connsiteY65" fmla="*/ 228201 h 380764"/>
                  <a:gd name="connsiteX66" fmla="*/ 51284 w 367553"/>
                  <a:gd name="connsiteY66" fmla="*/ 221243 h 380764"/>
                  <a:gd name="connsiteX67" fmla="*/ 289149 w 367553"/>
                  <a:gd name="connsiteY67" fmla="*/ 259255 h 380764"/>
                  <a:gd name="connsiteX68" fmla="*/ 321491 w 367553"/>
                  <a:gd name="connsiteY68" fmla="*/ 250106 h 380764"/>
                  <a:gd name="connsiteX69" fmla="*/ 335536 w 367553"/>
                  <a:gd name="connsiteY69" fmla="*/ 219568 h 380764"/>
                  <a:gd name="connsiteX70" fmla="*/ 335536 w 367553"/>
                  <a:gd name="connsiteY70" fmla="*/ 166351 h 380764"/>
                  <a:gd name="connsiteX71" fmla="*/ 351901 w 367553"/>
                  <a:gd name="connsiteY71" fmla="*/ 166351 h 380764"/>
                  <a:gd name="connsiteX72" fmla="*/ 351901 w 367553"/>
                  <a:gd name="connsiteY72" fmla="*/ 180783 h 380764"/>
                  <a:gd name="connsiteX73" fmla="*/ 357442 w 367553"/>
                  <a:gd name="connsiteY73" fmla="*/ 186323 h 380764"/>
                  <a:gd name="connsiteX74" fmla="*/ 362982 w 367553"/>
                  <a:gd name="connsiteY74" fmla="*/ 180783 h 380764"/>
                  <a:gd name="connsiteX75" fmla="*/ 362982 w 367553"/>
                  <a:gd name="connsiteY75" fmla="*/ 142642 h 380764"/>
                  <a:gd name="connsiteX76" fmla="*/ 352932 w 367553"/>
                  <a:gd name="connsiteY76" fmla="*/ 132591 h 380764"/>
                  <a:gd name="connsiteX77" fmla="*/ 349195 w 367553"/>
                  <a:gd name="connsiteY77" fmla="*/ 132591 h 380764"/>
                  <a:gd name="connsiteX78" fmla="*/ 349195 w 367553"/>
                  <a:gd name="connsiteY78" fmla="*/ 115582 h 380764"/>
                  <a:gd name="connsiteX79" fmla="*/ 363756 w 367553"/>
                  <a:gd name="connsiteY79" fmla="*/ 93033 h 380764"/>
                  <a:gd name="connsiteX80" fmla="*/ 367235 w 367553"/>
                  <a:gd name="connsiteY80" fmla="*/ 85946 h 380764"/>
                  <a:gd name="connsiteX81" fmla="*/ 306802 w 367553"/>
                  <a:gd name="connsiteY81" fmla="*/ 342624 h 380764"/>
                  <a:gd name="connsiteX82" fmla="*/ 312343 w 367553"/>
                  <a:gd name="connsiteY82" fmla="*/ 348164 h 380764"/>
                  <a:gd name="connsiteX83" fmla="*/ 312343 w 367553"/>
                  <a:gd name="connsiteY83" fmla="*/ 363756 h 380764"/>
                  <a:gd name="connsiteX84" fmla="*/ 306802 w 367553"/>
                  <a:gd name="connsiteY84" fmla="*/ 369297 h 380764"/>
                  <a:gd name="connsiteX85" fmla="*/ 16880 w 367553"/>
                  <a:gd name="connsiteY85" fmla="*/ 369297 h 380764"/>
                  <a:gd name="connsiteX86" fmla="*/ 11339 w 367553"/>
                  <a:gd name="connsiteY86" fmla="*/ 363756 h 380764"/>
                  <a:gd name="connsiteX87" fmla="*/ 11339 w 367553"/>
                  <a:gd name="connsiteY87" fmla="*/ 348164 h 380764"/>
                  <a:gd name="connsiteX88" fmla="*/ 16880 w 367553"/>
                  <a:gd name="connsiteY88" fmla="*/ 342624 h 380764"/>
                  <a:gd name="connsiteX89" fmla="*/ 306802 w 367553"/>
                  <a:gd name="connsiteY89" fmla="*/ 342624 h 380764"/>
                  <a:gd name="connsiteX90" fmla="*/ 285283 w 367553"/>
                  <a:gd name="connsiteY90" fmla="*/ 322136 h 380764"/>
                  <a:gd name="connsiteX91" fmla="*/ 285283 w 367553"/>
                  <a:gd name="connsiteY91" fmla="*/ 331413 h 380764"/>
                  <a:gd name="connsiteX92" fmla="*/ 38527 w 367553"/>
                  <a:gd name="connsiteY92" fmla="*/ 331413 h 380764"/>
                  <a:gd name="connsiteX93" fmla="*/ 38527 w 367553"/>
                  <a:gd name="connsiteY93" fmla="*/ 322136 h 380764"/>
                  <a:gd name="connsiteX94" fmla="*/ 47805 w 367553"/>
                  <a:gd name="connsiteY94" fmla="*/ 312858 h 380764"/>
                  <a:gd name="connsiteX95" fmla="*/ 276006 w 367553"/>
                  <a:gd name="connsiteY95" fmla="*/ 312858 h 380764"/>
                  <a:gd name="connsiteX96" fmla="*/ 285283 w 367553"/>
                  <a:gd name="connsiteY96" fmla="*/ 322136 h 380764"/>
                  <a:gd name="connsiteX97" fmla="*/ 41491 w 367553"/>
                  <a:gd name="connsiteY97" fmla="*/ 256420 h 380764"/>
                  <a:gd name="connsiteX98" fmla="*/ 51413 w 367553"/>
                  <a:gd name="connsiteY98" fmla="*/ 249462 h 380764"/>
                  <a:gd name="connsiteX99" fmla="*/ 275362 w 367553"/>
                  <a:gd name="connsiteY99" fmla="*/ 284897 h 380764"/>
                  <a:gd name="connsiteX100" fmla="*/ 282320 w 367553"/>
                  <a:gd name="connsiteY100" fmla="*/ 294561 h 380764"/>
                  <a:gd name="connsiteX101" fmla="*/ 272656 w 367553"/>
                  <a:gd name="connsiteY101" fmla="*/ 301519 h 380764"/>
                  <a:gd name="connsiteX102" fmla="*/ 104114 w 367553"/>
                  <a:gd name="connsiteY102" fmla="*/ 274846 h 380764"/>
                  <a:gd name="connsiteX103" fmla="*/ 97800 w 367553"/>
                  <a:gd name="connsiteY103" fmla="*/ 279485 h 380764"/>
                  <a:gd name="connsiteX104" fmla="*/ 102439 w 367553"/>
                  <a:gd name="connsiteY104" fmla="*/ 285799 h 380764"/>
                  <a:gd name="connsiteX105" fmla="*/ 202301 w 367553"/>
                  <a:gd name="connsiteY105" fmla="*/ 301648 h 380764"/>
                  <a:gd name="connsiteX106" fmla="*/ 53217 w 367553"/>
                  <a:gd name="connsiteY106" fmla="*/ 301648 h 380764"/>
                  <a:gd name="connsiteX107" fmla="*/ 53217 w 367553"/>
                  <a:gd name="connsiteY107" fmla="*/ 278068 h 380764"/>
                  <a:gd name="connsiteX108" fmla="*/ 77699 w 367553"/>
                  <a:gd name="connsiteY108" fmla="*/ 281933 h 380764"/>
                  <a:gd name="connsiteX109" fmla="*/ 83240 w 367553"/>
                  <a:gd name="connsiteY109" fmla="*/ 277166 h 380764"/>
                  <a:gd name="connsiteX110" fmla="*/ 78601 w 367553"/>
                  <a:gd name="connsiteY110" fmla="*/ 270852 h 380764"/>
                  <a:gd name="connsiteX111" fmla="*/ 48578 w 367553"/>
                  <a:gd name="connsiteY111" fmla="*/ 266084 h 380764"/>
                  <a:gd name="connsiteX112" fmla="*/ 41620 w 367553"/>
                  <a:gd name="connsiteY112" fmla="*/ 256420 h 380764"/>
                  <a:gd name="connsiteX113" fmla="*/ 134653 w 367553"/>
                  <a:gd name="connsiteY113" fmla="*/ 37883 h 380764"/>
                  <a:gd name="connsiteX114" fmla="*/ 17009 w 367553"/>
                  <a:gd name="connsiteY114" fmla="*/ 37883 h 380764"/>
                  <a:gd name="connsiteX115" fmla="*/ 11468 w 367553"/>
                  <a:gd name="connsiteY115" fmla="*/ 32342 h 380764"/>
                  <a:gd name="connsiteX116" fmla="*/ 11468 w 367553"/>
                  <a:gd name="connsiteY116" fmla="*/ 16751 h 380764"/>
                  <a:gd name="connsiteX117" fmla="*/ 17009 w 367553"/>
                  <a:gd name="connsiteY117" fmla="*/ 11210 h 380764"/>
                  <a:gd name="connsiteX118" fmla="*/ 306931 w 367553"/>
                  <a:gd name="connsiteY118" fmla="*/ 11210 h 380764"/>
                  <a:gd name="connsiteX119" fmla="*/ 312472 w 367553"/>
                  <a:gd name="connsiteY119" fmla="*/ 16751 h 380764"/>
                  <a:gd name="connsiteX120" fmla="*/ 312472 w 367553"/>
                  <a:gd name="connsiteY120" fmla="*/ 32342 h 380764"/>
                  <a:gd name="connsiteX121" fmla="*/ 306931 w 367553"/>
                  <a:gd name="connsiteY121" fmla="*/ 37883 h 380764"/>
                  <a:gd name="connsiteX122" fmla="*/ 160681 w 367553"/>
                  <a:gd name="connsiteY122" fmla="*/ 37883 h 380764"/>
                  <a:gd name="connsiteX123" fmla="*/ 155140 w 367553"/>
                  <a:gd name="connsiteY123" fmla="*/ 43424 h 380764"/>
                  <a:gd name="connsiteX124" fmla="*/ 160681 w 367553"/>
                  <a:gd name="connsiteY124" fmla="*/ 48965 h 380764"/>
                  <a:gd name="connsiteX125" fmla="*/ 285283 w 367553"/>
                  <a:gd name="connsiteY125" fmla="*/ 48965 h 380764"/>
                  <a:gd name="connsiteX126" fmla="*/ 285283 w 367553"/>
                  <a:gd name="connsiteY126" fmla="*/ 58242 h 380764"/>
                  <a:gd name="connsiteX127" fmla="*/ 276006 w 367553"/>
                  <a:gd name="connsiteY127" fmla="*/ 67520 h 380764"/>
                  <a:gd name="connsiteX128" fmla="*/ 46903 w 367553"/>
                  <a:gd name="connsiteY128" fmla="*/ 67520 h 380764"/>
                  <a:gd name="connsiteX129" fmla="*/ 38527 w 367553"/>
                  <a:gd name="connsiteY129" fmla="*/ 58242 h 380764"/>
                  <a:gd name="connsiteX130" fmla="*/ 38527 w 367553"/>
                  <a:gd name="connsiteY130" fmla="*/ 48965 h 380764"/>
                  <a:gd name="connsiteX131" fmla="*/ 134653 w 367553"/>
                  <a:gd name="connsiteY131" fmla="*/ 48965 h 380764"/>
                  <a:gd name="connsiteX132" fmla="*/ 140193 w 367553"/>
                  <a:gd name="connsiteY132" fmla="*/ 43424 h 380764"/>
                  <a:gd name="connsiteX133" fmla="*/ 134653 w 367553"/>
                  <a:gd name="connsiteY133" fmla="*/ 37883 h 380764"/>
                  <a:gd name="connsiteX134" fmla="*/ 270336 w 367553"/>
                  <a:gd name="connsiteY134" fmla="*/ 78730 h 380764"/>
                  <a:gd name="connsiteX135" fmla="*/ 270336 w 367553"/>
                  <a:gd name="connsiteY135" fmla="*/ 102439 h 380764"/>
                  <a:gd name="connsiteX136" fmla="*/ 120994 w 367553"/>
                  <a:gd name="connsiteY136" fmla="*/ 78730 h 380764"/>
                  <a:gd name="connsiteX137" fmla="*/ 270336 w 367553"/>
                  <a:gd name="connsiteY137" fmla="*/ 78730 h 380764"/>
                  <a:gd name="connsiteX138" fmla="*/ 40074 w 367553"/>
                  <a:gd name="connsiteY138" fmla="*/ 85817 h 380764"/>
                  <a:gd name="connsiteX139" fmla="*/ 49738 w 367553"/>
                  <a:gd name="connsiteY139" fmla="*/ 78859 h 380764"/>
                  <a:gd name="connsiteX140" fmla="*/ 49738 w 367553"/>
                  <a:gd name="connsiteY140" fmla="*/ 78859 h 380764"/>
                  <a:gd name="connsiteX141" fmla="*/ 274073 w 367553"/>
                  <a:gd name="connsiteY141" fmla="*/ 114423 h 380764"/>
                  <a:gd name="connsiteX142" fmla="*/ 281031 w 367553"/>
                  <a:gd name="connsiteY142" fmla="*/ 124087 h 380764"/>
                  <a:gd name="connsiteX143" fmla="*/ 271367 w 367553"/>
                  <a:gd name="connsiteY143" fmla="*/ 131045 h 380764"/>
                  <a:gd name="connsiteX144" fmla="*/ 47032 w 367553"/>
                  <a:gd name="connsiteY144" fmla="*/ 95481 h 380764"/>
                  <a:gd name="connsiteX145" fmla="*/ 40074 w 367553"/>
                  <a:gd name="connsiteY145" fmla="*/ 85817 h 380764"/>
                  <a:gd name="connsiteX146" fmla="*/ 40331 w 367553"/>
                  <a:gd name="connsiteY146" fmla="*/ 114294 h 380764"/>
                  <a:gd name="connsiteX147" fmla="*/ 49995 w 367553"/>
                  <a:gd name="connsiteY147" fmla="*/ 107336 h 380764"/>
                  <a:gd name="connsiteX148" fmla="*/ 274331 w 367553"/>
                  <a:gd name="connsiteY148" fmla="*/ 142899 h 380764"/>
                  <a:gd name="connsiteX149" fmla="*/ 281289 w 367553"/>
                  <a:gd name="connsiteY149" fmla="*/ 152564 h 380764"/>
                  <a:gd name="connsiteX150" fmla="*/ 271625 w 367553"/>
                  <a:gd name="connsiteY150" fmla="*/ 159522 h 380764"/>
                  <a:gd name="connsiteX151" fmla="*/ 47289 w 367553"/>
                  <a:gd name="connsiteY151" fmla="*/ 123958 h 380764"/>
                  <a:gd name="connsiteX152" fmla="*/ 40331 w 367553"/>
                  <a:gd name="connsiteY152" fmla="*/ 114294 h 380764"/>
                  <a:gd name="connsiteX153" fmla="*/ 200755 w 367553"/>
                  <a:gd name="connsiteY153" fmla="*/ 176659 h 380764"/>
                  <a:gd name="connsiteX154" fmla="*/ 47547 w 367553"/>
                  <a:gd name="connsiteY154" fmla="*/ 152435 h 380764"/>
                  <a:gd name="connsiteX155" fmla="*/ 40589 w 367553"/>
                  <a:gd name="connsiteY155" fmla="*/ 142771 h 380764"/>
                  <a:gd name="connsiteX156" fmla="*/ 50511 w 367553"/>
                  <a:gd name="connsiteY156" fmla="*/ 135812 h 380764"/>
                  <a:gd name="connsiteX157" fmla="*/ 274460 w 367553"/>
                  <a:gd name="connsiteY157" fmla="*/ 171247 h 380764"/>
                  <a:gd name="connsiteX158" fmla="*/ 281418 w 367553"/>
                  <a:gd name="connsiteY158" fmla="*/ 180911 h 380764"/>
                  <a:gd name="connsiteX159" fmla="*/ 271754 w 367553"/>
                  <a:gd name="connsiteY159" fmla="*/ 187870 h 380764"/>
                  <a:gd name="connsiteX160" fmla="*/ 226268 w 367553"/>
                  <a:gd name="connsiteY160" fmla="*/ 180654 h 380764"/>
                  <a:gd name="connsiteX161" fmla="*/ 219954 w 367553"/>
                  <a:gd name="connsiteY161" fmla="*/ 185293 h 380764"/>
                  <a:gd name="connsiteX162" fmla="*/ 224593 w 367553"/>
                  <a:gd name="connsiteY162" fmla="*/ 191606 h 380764"/>
                  <a:gd name="connsiteX163" fmla="*/ 274588 w 367553"/>
                  <a:gd name="connsiteY163" fmla="*/ 199595 h 380764"/>
                  <a:gd name="connsiteX164" fmla="*/ 281546 w 367553"/>
                  <a:gd name="connsiteY164" fmla="*/ 209259 h 380764"/>
                  <a:gd name="connsiteX165" fmla="*/ 271882 w 367553"/>
                  <a:gd name="connsiteY165" fmla="*/ 216218 h 380764"/>
                  <a:gd name="connsiteX166" fmla="*/ 47547 w 367553"/>
                  <a:gd name="connsiteY166" fmla="*/ 180654 h 380764"/>
                  <a:gd name="connsiteX167" fmla="*/ 40589 w 367553"/>
                  <a:gd name="connsiteY167" fmla="*/ 170990 h 380764"/>
                  <a:gd name="connsiteX168" fmla="*/ 50253 w 367553"/>
                  <a:gd name="connsiteY168" fmla="*/ 164032 h 380764"/>
                  <a:gd name="connsiteX169" fmla="*/ 50253 w 367553"/>
                  <a:gd name="connsiteY169" fmla="*/ 164032 h 380764"/>
                  <a:gd name="connsiteX170" fmla="*/ 198822 w 367553"/>
                  <a:gd name="connsiteY170" fmla="*/ 187483 h 380764"/>
                  <a:gd name="connsiteX171" fmla="*/ 205136 w 367553"/>
                  <a:gd name="connsiteY171" fmla="*/ 182844 h 380764"/>
                  <a:gd name="connsiteX172" fmla="*/ 200497 w 367553"/>
                  <a:gd name="connsiteY172" fmla="*/ 176530 h 380764"/>
                  <a:gd name="connsiteX173" fmla="*/ 282062 w 367553"/>
                  <a:gd name="connsiteY173" fmla="*/ 237736 h 380764"/>
                  <a:gd name="connsiteX174" fmla="*/ 272398 w 367553"/>
                  <a:gd name="connsiteY174" fmla="*/ 244694 h 380764"/>
                  <a:gd name="connsiteX175" fmla="*/ 48063 w 367553"/>
                  <a:gd name="connsiteY175" fmla="*/ 209131 h 380764"/>
                  <a:gd name="connsiteX176" fmla="*/ 41105 w 367553"/>
                  <a:gd name="connsiteY176" fmla="*/ 199467 h 380764"/>
                  <a:gd name="connsiteX177" fmla="*/ 51026 w 367553"/>
                  <a:gd name="connsiteY177" fmla="*/ 192508 h 380764"/>
                  <a:gd name="connsiteX178" fmla="*/ 270465 w 367553"/>
                  <a:gd name="connsiteY178" fmla="*/ 227299 h 380764"/>
                  <a:gd name="connsiteX179" fmla="*/ 282062 w 367553"/>
                  <a:gd name="connsiteY179" fmla="*/ 237736 h 380764"/>
                  <a:gd name="connsiteX180" fmla="*/ 351901 w 367553"/>
                  <a:gd name="connsiteY180" fmla="*/ 143415 h 380764"/>
                  <a:gd name="connsiteX181" fmla="*/ 351901 w 367553"/>
                  <a:gd name="connsiteY181" fmla="*/ 154883 h 380764"/>
                  <a:gd name="connsiteX182" fmla="*/ 335536 w 367553"/>
                  <a:gd name="connsiteY182" fmla="*/ 154883 h 380764"/>
                  <a:gd name="connsiteX183" fmla="*/ 335536 w 367553"/>
                  <a:gd name="connsiteY183" fmla="*/ 143415 h 380764"/>
                  <a:gd name="connsiteX184" fmla="*/ 351901 w 367553"/>
                  <a:gd name="connsiteY184" fmla="*/ 143415 h 380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Lst>
                <a:rect l="l" t="t" r="r" b="b"/>
                <a:pathLst>
                  <a:path w="367553" h="380764">
                    <a:moveTo>
                      <a:pt x="367492" y="85688"/>
                    </a:moveTo>
                    <a:lnTo>
                      <a:pt x="367492" y="85688"/>
                    </a:lnTo>
                    <a:cubicBezTo>
                      <a:pt x="366462" y="82725"/>
                      <a:pt x="363369" y="81178"/>
                      <a:pt x="360405" y="82209"/>
                    </a:cubicBezTo>
                    <a:cubicBezTo>
                      <a:pt x="349839" y="85688"/>
                      <a:pt x="344170" y="90971"/>
                      <a:pt x="341077" y="97800"/>
                    </a:cubicBezTo>
                    <a:cubicBezTo>
                      <a:pt x="337083" y="94193"/>
                      <a:pt x="329867" y="91229"/>
                      <a:pt x="323940" y="91100"/>
                    </a:cubicBezTo>
                    <a:cubicBezTo>
                      <a:pt x="320976" y="91100"/>
                      <a:pt x="318528" y="93419"/>
                      <a:pt x="318399" y="96383"/>
                    </a:cubicBezTo>
                    <a:cubicBezTo>
                      <a:pt x="318399" y="99476"/>
                      <a:pt x="320718" y="102053"/>
                      <a:pt x="323682" y="102181"/>
                    </a:cubicBezTo>
                    <a:cubicBezTo>
                      <a:pt x="330640" y="102439"/>
                      <a:pt x="338114" y="107722"/>
                      <a:pt x="338114" y="114680"/>
                    </a:cubicBezTo>
                    <a:cubicBezTo>
                      <a:pt x="338114" y="115325"/>
                      <a:pt x="338114" y="131431"/>
                      <a:pt x="338114" y="132333"/>
                    </a:cubicBezTo>
                    <a:lnTo>
                      <a:pt x="334377" y="132333"/>
                    </a:lnTo>
                    <a:cubicBezTo>
                      <a:pt x="328836" y="132333"/>
                      <a:pt x="324326" y="136843"/>
                      <a:pt x="324326" y="142384"/>
                    </a:cubicBezTo>
                    <a:lnTo>
                      <a:pt x="324326" y="219439"/>
                    </a:lnTo>
                    <a:cubicBezTo>
                      <a:pt x="324326" y="227943"/>
                      <a:pt x="320589" y="235932"/>
                      <a:pt x="314147" y="241473"/>
                    </a:cubicBezTo>
                    <a:cubicBezTo>
                      <a:pt x="307962" y="246885"/>
                      <a:pt x="298298" y="249720"/>
                      <a:pt x="289536" y="247787"/>
                    </a:cubicBezTo>
                    <a:cubicBezTo>
                      <a:pt x="294690" y="240571"/>
                      <a:pt x="294432" y="228974"/>
                      <a:pt x="286958" y="222145"/>
                    </a:cubicBezTo>
                    <a:cubicBezTo>
                      <a:pt x="294432" y="215187"/>
                      <a:pt x="295334" y="201528"/>
                      <a:pt x="286701" y="193668"/>
                    </a:cubicBezTo>
                    <a:cubicBezTo>
                      <a:pt x="294303" y="187097"/>
                      <a:pt x="294818" y="172407"/>
                      <a:pt x="286443" y="165191"/>
                    </a:cubicBezTo>
                    <a:cubicBezTo>
                      <a:pt x="294045" y="158620"/>
                      <a:pt x="294561" y="143930"/>
                      <a:pt x="286185" y="136714"/>
                    </a:cubicBezTo>
                    <a:cubicBezTo>
                      <a:pt x="295849" y="128081"/>
                      <a:pt x="293015" y="110557"/>
                      <a:pt x="281418" y="105145"/>
                    </a:cubicBezTo>
                    <a:lnTo>
                      <a:pt x="281418" y="78086"/>
                    </a:lnTo>
                    <a:cubicBezTo>
                      <a:pt x="289922" y="75637"/>
                      <a:pt x="296236" y="67777"/>
                      <a:pt x="296236" y="58371"/>
                    </a:cubicBezTo>
                    <a:lnTo>
                      <a:pt x="296236" y="49094"/>
                    </a:lnTo>
                    <a:lnTo>
                      <a:pt x="306673" y="49094"/>
                    </a:lnTo>
                    <a:cubicBezTo>
                      <a:pt x="315951" y="49094"/>
                      <a:pt x="323424" y="41620"/>
                      <a:pt x="323424" y="32342"/>
                    </a:cubicBezTo>
                    <a:lnTo>
                      <a:pt x="323424" y="16751"/>
                    </a:lnTo>
                    <a:cubicBezTo>
                      <a:pt x="323424" y="7474"/>
                      <a:pt x="315951" y="0"/>
                      <a:pt x="306673" y="0"/>
                    </a:cubicBezTo>
                    <a:lnTo>
                      <a:pt x="16751" y="0"/>
                    </a:lnTo>
                    <a:cubicBezTo>
                      <a:pt x="7474" y="0"/>
                      <a:pt x="0" y="7474"/>
                      <a:pt x="0" y="16751"/>
                    </a:cubicBezTo>
                    <a:lnTo>
                      <a:pt x="0" y="32342"/>
                    </a:lnTo>
                    <a:cubicBezTo>
                      <a:pt x="0" y="41620"/>
                      <a:pt x="7474" y="49094"/>
                      <a:pt x="16751" y="49094"/>
                    </a:cubicBezTo>
                    <a:lnTo>
                      <a:pt x="27188" y="49094"/>
                    </a:lnTo>
                    <a:lnTo>
                      <a:pt x="27188" y="58371"/>
                    </a:lnTo>
                    <a:cubicBezTo>
                      <a:pt x="27188" y="64427"/>
                      <a:pt x="29894" y="69968"/>
                      <a:pt x="34146" y="73705"/>
                    </a:cubicBezTo>
                    <a:cubicBezTo>
                      <a:pt x="27317" y="80663"/>
                      <a:pt x="26673" y="93935"/>
                      <a:pt x="35048" y="101537"/>
                    </a:cubicBezTo>
                    <a:cubicBezTo>
                      <a:pt x="27575" y="108495"/>
                      <a:pt x="26673" y="122154"/>
                      <a:pt x="35306" y="130014"/>
                    </a:cubicBezTo>
                    <a:cubicBezTo>
                      <a:pt x="32342" y="132849"/>
                      <a:pt x="30281" y="136714"/>
                      <a:pt x="29508" y="141096"/>
                    </a:cubicBezTo>
                    <a:cubicBezTo>
                      <a:pt x="28734" y="147023"/>
                      <a:pt x="30281" y="153594"/>
                      <a:pt x="35564" y="158491"/>
                    </a:cubicBezTo>
                    <a:cubicBezTo>
                      <a:pt x="28090" y="165449"/>
                      <a:pt x="27188" y="179108"/>
                      <a:pt x="35821" y="186968"/>
                    </a:cubicBezTo>
                    <a:cubicBezTo>
                      <a:pt x="28348" y="193926"/>
                      <a:pt x="27446" y="207584"/>
                      <a:pt x="36079" y="215444"/>
                    </a:cubicBezTo>
                    <a:cubicBezTo>
                      <a:pt x="28606" y="222531"/>
                      <a:pt x="27704" y="236061"/>
                      <a:pt x="36337" y="243921"/>
                    </a:cubicBezTo>
                    <a:cubicBezTo>
                      <a:pt x="26673" y="252554"/>
                      <a:pt x="29121" y="270723"/>
                      <a:pt x="42135" y="276006"/>
                    </a:cubicBezTo>
                    <a:lnTo>
                      <a:pt x="42135" y="302808"/>
                    </a:lnTo>
                    <a:cubicBezTo>
                      <a:pt x="33631" y="305256"/>
                      <a:pt x="27446" y="313116"/>
                      <a:pt x="27446" y="322394"/>
                    </a:cubicBezTo>
                    <a:lnTo>
                      <a:pt x="27446" y="331671"/>
                    </a:lnTo>
                    <a:lnTo>
                      <a:pt x="17009" y="331671"/>
                    </a:lnTo>
                    <a:cubicBezTo>
                      <a:pt x="7731" y="331671"/>
                      <a:pt x="258" y="339145"/>
                      <a:pt x="258" y="348422"/>
                    </a:cubicBezTo>
                    <a:lnTo>
                      <a:pt x="258" y="364013"/>
                    </a:lnTo>
                    <a:cubicBezTo>
                      <a:pt x="258" y="373291"/>
                      <a:pt x="7731" y="380765"/>
                      <a:pt x="17009" y="380765"/>
                    </a:cubicBezTo>
                    <a:lnTo>
                      <a:pt x="306931" y="380765"/>
                    </a:lnTo>
                    <a:cubicBezTo>
                      <a:pt x="316208" y="380765"/>
                      <a:pt x="323682" y="373291"/>
                      <a:pt x="323682" y="364013"/>
                    </a:cubicBezTo>
                    <a:lnTo>
                      <a:pt x="323682" y="348422"/>
                    </a:lnTo>
                    <a:cubicBezTo>
                      <a:pt x="323682" y="339145"/>
                      <a:pt x="316208" y="331671"/>
                      <a:pt x="306931" y="331671"/>
                    </a:cubicBezTo>
                    <a:lnTo>
                      <a:pt x="296494" y="331671"/>
                    </a:lnTo>
                    <a:lnTo>
                      <a:pt x="296494" y="322394"/>
                    </a:lnTo>
                    <a:cubicBezTo>
                      <a:pt x="296494" y="315951"/>
                      <a:pt x="293530" y="310281"/>
                      <a:pt x="288891" y="306544"/>
                    </a:cubicBezTo>
                    <a:cubicBezTo>
                      <a:pt x="293015" y="301906"/>
                      <a:pt x="295334" y="294174"/>
                      <a:pt x="292757" y="287087"/>
                    </a:cubicBezTo>
                    <a:cubicBezTo>
                      <a:pt x="309121" y="288118"/>
                      <a:pt x="326774" y="281933"/>
                      <a:pt x="339402" y="270981"/>
                    </a:cubicBezTo>
                    <a:cubicBezTo>
                      <a:pt x="354478" y="258095"/>
                      <a:pt x="363111" y="239411"/>
                      <a:pt x="363111" y="219568"/>
                    </a:cubicBezTo>
                    <a:lnTo>
                      <a:pt x="363111" y="206811"/>
                    </a:lnTo>
                    <a:cubicBezTo>
                      <a:pt x="363111" y="203719"/>
                      <a:pt x="360663" y="201270"/>
                      <a:pt x="357571" y="201270"/>
                    </a:cubicBezTo>
                    <a:cubicBezTo>
                      <a:pt x="354478" y="201270"/>
                      <a:pt x="352030" y="203719"/>
                      <a:pt x="352030" y="206811"/>
                    </a:cubicBezTo>
                    <a:lnTo>
                      <a:pt x="352030" y="219568"/>
                    </a:lnTo>
                    <a:cubicBezTo>
                      <a:pt x="352030" y="236061"/>
                      <a:pt x="344814" y="251781"/>
                      <a:pt x="332186" y="262476"/>
                    </a:cubicBezTo>
                    <a:cubicBezTo>
                      <a:pt x="318012" y="274331"/>
                      <a:pt x="302034" y="278068"/>
                      <a:pt x="282835" y="274717"/>
                    </a:cubicBezTo>
                    <a:cubicBezTo>
                      <a:pt x="266213" y="272656"/>
                      <a:pt x="48449" y="237865"/>
                      <a:pt x="48320" y="237865"/>
                    </a:cubicBezTo>
                    <a:cubicBezTo>
                      <a:pt x="44583" y="237221"/>
                      <a:pt x="40589" y="233484"/>
                      <a:pt x="41362" y="228201"/>
                    </a:cubicBezTo>
                    <a:cubicBezTo>
                      <a:pt x="42006" y="224335"/>
                      <a:pt x="46001" y="220212"/>
                      <a:pt x="51284" y="221243"/>
                    </a:cubicBezTo>
                    <a:cubicBezTo>
                      <a:pt x="51284" y="221243"/>
                      <a:pt x="289149" y="259255"/>
                      <a:pt x="289149" y="259255"/>
                    </a:cubicBezTo>
                    <a:cubicBezTo>
                      <a:pt x="299457" y="261059"/>
                      <a:pt x="312858" y="257838"/>
                      <a:pt x="321491" y="250106"/>
                    </a:cubicBezTo>
                    <a:cubicBezTo>
                      <a:pt x="330382" y="242504"/>
                      <a:pt x="335536" y="231294"/>
                      <a:pt x="335536" y="219568"/>
                    </a:cubicBezTo>
                    <a:lnTo>
                      <a:pt x="335536" y="166351"/>
                    </a:lnTo>
                    <a:lnTo>
                      <a:pt x="351901" y="166351"/>
                    </a:lnTo>
                    <a:lnTo>
                      <a:pt x="351901" y="180783"/>
                    </a:lnTo>
                    <a:cubicBezTo>
                      <a:pt x="351901" y="183875"/>
                      <a:pt x="354349" y="186323"/>
                      <a:pt x="357442" y="186323"/>
                    </a:cubicBezTo>
                    <a:cubicBezTo>
                      <a:pt x="360534" y="186323"/>
                      <a:pt x="362982" y="183875"/>
                      <a:pt x="362982" y="180783"/>
                    </a:cubicBezTo>
                    <a:lnTo>
                      <a:pt x="362982" y="142642"/>
                    </a:lnTo>
                    <a:cubicBezTo>
                      <a:pt x="362982" y="137101"/>
                      <a:pt x="358473" y="132591"/>
                      <a:pt x="352932" y="132591"/>
                    </a:cubicBezTo>
                    <a:lnTo>
                      <a:pt x="349195" y="132591"/>
                    </a:lnTo>
                    <a:lnTo>
                      <a:pt x="349195" y="115582"/>
                    </a:lnTo>
                    <a:cubicBezTo>
                      <a:pt x="349195" y="103341"/>
                      <a:pt x="351257" y="97156"/>
                      <a:pt x="363756" y="93033"/>
                    </a:cubicBezTo>
                    <a:cubicBezTo>
                      <a:pt x="366719" y="92002"/>
                      <a:pt x="368266" y="88909"/>
                      <a:pt x="367235" y="85946"/>
                    </a:cubicBezTo>
                    <a:close/>
                    <a:moveTo>
                      <a:pt x="306802" y="342624"/>
                    </a:moveTo>
                    <a:cubicBezTo>
                      <a:pt x="309895" y="342624"/>
                      <a:pt x="312343" y="345072"/>
                      <a:pt x="312343" y="348164"/>
                    </a:cubicBezTo>
                    <a:lnTo>
                      <a:pt x="312343" y="363756"/>
                    </a:lnTo>
                    <a:cubicBezTo>
                      <a:pt x="312343" y="366848"/>
                      <a:pt x="309895" y="369297"/>
                      <a:pt x="306802" y="369297"/>
                    </a:cubicBezTo>
                    <a:lnTo>
                      <a:pt x="16880" y="369297"/>
                    </a:lnTo>
                    <a:cubicBezTo>
                      <a:pt x="13787" y="369297"/>
                      <a:pt x="11339" y="366848"/>
                      <a:pt x="11339" y="363756"/>
                    </a:cubicBezTo>
                    <a:lnTo>
                      <a:pt x="11339" y="348164"/>
                    </a:lnTo>
                    <a:cubicBezTo>
                      <a:pt x="11339" y="345072"/>
                      <a:pt x="13787" y="342624"/>
                      <a:pt x="16880" y="342624"/>
                    </a:cubicBezTo>
                    <a:lnTo>
                      <a:pt x="306802" y="342624"/>
                    </a:lnTo>
                    <a:close/>
                    <a:moveTo>
                      <a:pt x="285283" y="322136"/>
                    </a:moveTo>
                    <a:lnTo>
                      <a:pt x="285283" y="331413"/>
                    </a:lnTo>
                    <a:lnTo>
                      <a:pt x="38527" y="331413"/>
                    </a:lnTo>
                    <a:lnTo>
                      <a:pt x="38527" y="322136"/>
                    </a:lnTo>
                    <a:cubicBezTo>
                      <a:pt x="38527" y="316982"/>
                      <a:pt x="42651" y="312858"/>
                      <a:pt x="47805" y="312858"/>
                    </a:cubicBezTo>
                    <a:lnTo>
                      <a:pt x="276006" y="312858"/>
                    </a:lnTo>
                    <a:cubicBezTo>
                      <a:pt x="281160" y="312858"/>
                      <a:pt x="285283" y="316982"/>
                      <a:pt x="285283" y="322136"/>
                    </a:cubicBezTo>
                    <a:close/>
                    <a:moveTo>
                      <a:pt x="41491" y="256420"/>
                    </a:moveTo>
                    <a:cubicBezTo>
                      <a:pt x="42135" y="252554"/>
                      <a:pt x="46130" y="248431"/>
                      <a:pt x="51413" y="249462"/>
                    </a:cubicBezTo>
                    <a:cubicBezTo>
                      <a:pt x="51413" y="249462"/>
                      <a:pt x="272784" y="284510"/>
                      <a:pt x="275362" y="284897"/>
                    </a:cubicBezTo>
                    <a:cubicBezTo>
                      <a:pt x="280000" y="285670"/>
                      <a:pt x="283093" y="289922"/>
                      <a:pt x="282320" y="294561"/>
                    </a:cubicBezTo>
                    <a:cubicBezTo>
                      <a:pt x="281546" y="299200"/>
                      <a:pt x="277294" y="302292"/>
                      <a:pt x="272656" y="301519"/>
                    </a:cubicBezTo>
                    <a:lnTo>
                      <a:pt x="104114" y="274846"/>
                    </a:lnTo>
                    <a:cubicBezTo>
                      <a:pt x="101022" y="274331"/>
                      <a:pt x="98187" y="276393"/>
                      <a:pt x="97800" y="279485"/>
                    </a:cubicBezTo>
                    <a:cubicBezTo>
                      <a:pt x="97285" y="282578"/>
                      <a:pt x="99347" y="285412"/>
                      <a:pt x="102439" y="285799"/>
                    </a:cubicBezTo>
                    <a:lnTo>
                      <a:pt x="202301" y="301648"/>
                    </a:lnTo>
                    <a:lnTo>
                      <a:pt x="53217" y="301648"/>
                    </a:lnTo>
                    <a:lnTo>
                      <a:pt x="53217" y="278068"/>
                    </a:lnTo>
                    <a:cubicBezTo>
                      <a:pt x="54377" y="278068"/>
                      <a:pt x="76282" y="281804"/>
                      <a:pt x="77699" y="281933"/>
                    </a:cubicBezTo>
                    <a:cubicBezTo>
                      <a:pt x="80405" y="281933"/>
                      <a:pt x="82724" y="280000"/>
                      <a:pt x="83240" y="277166"/>
                    </a:cubicBezTo>
                    <a:cubicBezTo>
                      <a:pt x="83755" y="274073"/>
                      <a:pt x="81694" y="271238"/>
                      <a:pt x="78601" y="270852"/>
                    </a:cubicBezTo>
                    <a:lnTo>
                      <a:pt x="48578" y="266084"/>
                    </a:lnTo>
                    <a:cubicBezTo>
                      <a:pt x="44841" y="265440"/>
                      <a:pt x="40847" y="261703"/>
                      <a:pt x="41620" y="256420"/>
                    </a:cubicBezTo>
                    <a:close/>
                    <a:moveTo>
                      <a:pt x="134653" y="37883"/>
                    </a:moveTo>
                    <a:lnTo>
                      <a:pt x="17009" y="37883"/>
                    </a:lnTo>
                    <a:cubicBezTo>
                      <a:pt x="13916" y="37883"/>
                      <a:pt x="11468" y="35435"/>
                      <a:pt x="11468" y="32342"/>
                    </a:cubicBezTo>
                    <a:lnTo>
                      <a:pt x="11468" y="16751"/>
                    </a:lnTo>
                    <a:cubicBezTo>
                      <a:pt x="11468" y="13659"/>
                      <a:pt x="13916" y="11210"/>
                      <a:pt x="17009" y="11210"/>
                    </a:cubicBezTo>
                    <a:lnTo>
                      <a:pt x="306931" y="11210"/>
                    </a:lnTo>
                    <a:cubicBezTo>
                      <a:pt x="310023" y="11210"/>
                      <a:pt x="312472" y="13659"/>
                      <a:pt x="312472" y="16751"/>
                    </a:cubicBezTo>
                    <a:lnTo>
                      <a:pt x="312472" y="32342"/>
                    </a:lnTo>
                    <a:cubicBezTo>
                      <a:pt x="312472" y="35435"/>
                      <a:pt x="310023" y="37883"/>
                      <a:pt x="306931" y="37883"/>
                    </a:cubicBezTo>
                    <a:lnTo>
                      <a:pt x="160681" y="37883"/>
                    </a:lnTo>
                    <a:cubicBezTo>
                      <a:pt x="157589" y="37883"/>
                      <a:pt x="155140" y="40331"/>
                      <a:pt x="155140" y="43424"/>
                    </a:cubicBezTo>
                    <a:cubicBezTo>
                      <a:pt x="155140" y="46516"/>
                      <a:pt x="157589" y="48965"/>
                      <a:pt x="160681" y="48965"/>
                    </a:cubicBezTo>
                    <a:lnTo>
                      <a:pt x="285283" y="48965"/>
                    </a:lnTo>
                    <a:lnTo>
                      <a:pt x="285283" y="58242"/>
                    </a:lnTo>
                    <a:cubicBezTo>
                      <a:pt x="285283" y="63396"/>
                      <a:pt x="281160" y="67520"/>
                      <a:pt x="276006" y="67520"/>
                    </a:cubicBezTo>
                    <a:cubicBezTo>
                      <a:pt x="276006" y="67520"/>
                      <a:pt x="48578" y="67520"/>
                      <a:pt x="46903" y="67520"/>
                    </a:cubicBezTo>
                    <a:cubicBezTo>
                      <a:pt x="41878" y="67520"/>
                      <a:pt x="38527" y="63139"/>
                      <a:pt x="38527" y="58242"/>
                    </a:cubicBezTo>
                    <a:lnTo>
                      <a:pt x="38527" y="48965"/>
                    </a:lnTo>
                    <a:lnTo>
                      <a:pt x="134653" y="48965"/>
                    </a:lnTo>
                    <a:cubicBezTo>
                      <a:pt x="137745" y="48965"/>
                      <a:pt x="140193" y="46516"/>
                      <a:pt x="140193" y="43424"/>
                    </a:cubicBezTo>
                    <a:cubicBezTo>
                      <a:pt x="140193" y="40331"/>
                      <a:pt x="137745" y="37883"/>
                      <a:pt x="134653" y="37883"/>
                    </a:cubicBezTo>
                    <a:close/>
                    <a:moveTo>
                      <a:pt x="270336" y="78730"/>
                    </a:moveTo>
                    <a:lnTo>
                      <a:pt x="270336" y="102439"/>
                    </a:lnTo>
                    <a:lnTo>
                      <a:pt x="120994" y="78730"/>
                    </a:lnTo>
                    <a:lnTo>
                      <a:pt x="270336" y="78730"/>
                    </a:lnTo>
                    <a:close/>
                    <a:moveTo>
                      <a:pt x="40074" y="85817"/>
                    </a:moveTo>
                    <a:cubicBezTo>
                      <a:pt x="40589" y="82853"/>
                      <a:pt x="43810" y="77828"/>
                      <a:pt x="49738" y="78859"/>
                    </a:cubicBezTo>
                    <a:lnTo>
                      <a:pt x="49738" y="78859"/>
                    </a:lnTo>
                    <a:cubicBezTo>
                      <a:pt x="49738" y="78859"/>
                      <a:pt x="274073" y="114423"/>
                      <a:pt x="274073" y="114423"/>
                    </a:cubicBezTo>
                    <a:cubicBezTo>
                      <a:pt x="278712" y="115196"/>
                      <a:pt x="281804" y="119448"/>
                      <a:pt x="281031" y="124087"/>
                    </a:cubicBezTo>
                    <a:cubicBezTo>
                      <a:pt x="280258" y="128726"/>
                      <a:pt x="276006" y="131818"/>
                      <a:pt x="271367" y="131045"/>
                    </a:cubicBezTo>
                    <a:lnTo>
                      <a:pt x="47032" y="95481"/>
                    </a:lnTo>
                    <a:cubicBezTo>
                      <a:pt x="43295" y="94837"/>
                      <a:pt x="39301" y="91100"/>
                      <a:pt x="40074" y="85817"/>
                    </a:cubicBezTo>
                    <a:close/>
                    <a:moveTo>
                      <a:pt x="40331" y="114294"/>
                    </a:moveTo>
                    <a:cubicBezTo>
                      <a:pt x="41105" y="109655"/>
                      <a:pt x="45357" y="106563"/>
                      <a:pt x="49995" y="107336"/>
                    </a:cubicBezTo>
                    <a:cubicBezTo>
                      <a:pt x="49995" y="107336"/>
                      <a:pt x="273686" y="142771"/>
                      <a:pt x="274331" y="142899"/>
                    </a:cubicBezTo>
                    <a:cubicBezTo>
                      <a:pt x="278969" y="143673"/>
                      <a:pt x="282062" y="147925"/>
                      <a:pt x="281289" y="152564"/>
                    </a:cubicBezTo>
                    <a:cubicBezTo>
                      <a:pt x="280516" y="157202"/>
                      <a:pt x="276264" y="160295"/>
                      <a:pt x="271625" y="159522"/>
                    </a:cubicBezTo>
                    <a:lnTo>
                      <a:pt x="47289" y="123958"/>
                    </a:lnTo>
                    <a:cubicBezTo>
                      <a:pt x="43553" y="123314"/>
                      <a:pt x="39558" y="119577"/>
                      <a:pt x="40331" y="114294"/>
                    </a:cubicBezTo>
                    <a:close/>
                    <a:moveTo>
                      <a:pt x="200755" y="176659"/>
                    </a:moveTo>
                    <a:lnTo>
                      <a:pt x="47547" y="152435"/>
                    </a:lnTo>
                    <a:cubicBezTo>
                      <a:pt x="43810" y="151790"/>
                      <a:pt x="39816" y="148054"/>
                      <a:pt x="40589" y="142771"/>
                    </a:cubicBezTo>
                    <a:cubicBezTo>
                      <a:pt x="41105" y="138776"/>
                      <a:pt x="45743" y="134910"/>
                      <a:pt x="50511" y="135812"/>
                    </a:cubicBezTo>
                    <a:cubicBezTo>
                      <a:pt x="50511" y="135812"/>
                      <a:pt x="269692" y="170474"/>
                      <a:pt x="274460" y="171247"/>
                    </a:cubicBezTo>
                    <a:cubicBezTo>
                      <a:pt x="279098" y="172020"/>
                      <a:pt x="282191" y="176273"/>
                      <a:pt x="281418" y="180911"/>
                    </a:cubicBezTo>
                    <a:cubicBezTo>
                      <a:pt x="280645" y="185550"/>
                      <a:pt x="276392" y="188643"/>
                      <a:pt x="271754" y="187870"/>
                    </a:cubicBezTo>
                    <a:lnTo>
                      <a:pt x="226268" y="180654"/>
                    </a:lnTo>
                    <a:cubicBezTo>
                      <a:pt x="223176" y="180138"/>
                      <a:pt x="220341" y="182200"/>
                      <a:pt x="219954" y="185293"/>
                    </a:cubicBezTo>
                    <a:cubicBezTo>
                      <a:pt x="219439" y="188385"/>
                      <a:pt x="221501" y="191220"/>
                      <a:pt x="224593" y="191606"/>
                    </a:cubicBezTo>
                    <a:cubicBezTo>
                      <a:pt x="232969" y="193024"/>
                      <a:pt x="267373" y="198178"/>
                      <a:pt x="274588" y="199595"/>
                    </a:cubicBezTo>
                    <a:cubicBezTo>
                      <a:pt x="278325" y="200240"/>
                      <a:pt x="282320" y="203976"/>
                      <a:pt x="281546" y="209259"/>
                    </a:cubicBezTo>
                    <a:cubicBezTo>
                      <a:pt x="280773" y="213898"/>
                      <a:pt x="276521" y="216991"/>
                      <a:pt x="271882" y="216218"/>
                    </a:cubicBezTo>
                    <a:lnTo>
                      <a:pt x="47547" y="180654"/>
                    </a:lnTo>
                    <a:cubicBezTo>
                      <a:pt x="43810" y="180009"/>
                      <a:pt x="39816" y="176273"/>
                      <a:pt x="40589" y="170990"/>
                    </a:cubicBezTo>
                    <a:cubicBezTo>
                      <a:pt x="41362" y="166351"/>
                      <a:pt x="45614" y="163258"/>
                      <a:pt x="50253" y="164032"/>
                    </a:cubicBezTo>
                    <a:lnTo>
                      <a:pt x="50253" y="164032"/>
                    </a:lnTo>
                    <a:cubicBezTo>
                      <a:pt x="50253" y="164032"/>
                      <a:pt x="198822" y="187483"/>
                      <a:pt x="198822" y="187483"/>
                    </a:cubicBezTo>
                    <a:cubicBezTo>
                      <a:pt x="201786" y="187998"/>
                      <a:pt x="204234" y="186323"/>
                      <a:pt x="205136" y="182844"/>
                    </a:cubicBezTo>
                    <a:cubicBezTo>
                      <a:pt x="205651" y="179752"/>
                      <a:pt x="203590" y="176917"/>
                      <a:pt x="200497" y="176530"/>
                    </a:cubicBezTo>
                    <a:close/>
                    <a:moveTo>
                      <a:pt x="282062" y="237736"/>
                    </a:moveTo>
                    <a:cubicBezTo>
                      <a:pt x="281418" y="241473"/>
                      <a:pt x="277681" y="245468"/>
                      <a:pt x="272398" y="244694"/>
                    </a:cubicBezTo>
                    <a:lnTo>
                      <a:pt x="48063" y="209131"/>
                    </a:lnTo>
                    <a:cubicBezTo>
                      <a:pt x="44326" y="208486"/>
                      <a:pt x="40331" y="204749"/>
                      <a:pt x="41105" y="199467"/>
                    </a:cubicBezTo>
                    <a:cubicBezTo>
                      <a:pt x="41620" y="195472"/>
                      <a:pt x="46259" y="191606"/>
                      <a:pt x="51026" y="192508"/>
                    </a:cubicBezTo>
                    <a:lnTo>
                      <a:pt x="270465" y="227299"/>
                    </a:lnTo>
                    <a:cubicBezTo>
                      <a:pt x="275490" y="228201"/>
                      <a:pt x="283350" y="230263"/>
                      <a:pt x="282062" y="237736"/>
                    </a:cubicBezTo>
                    <a:close/>
                    <a:moveTo>
                      <a:pt x="351901" y="143415"/>
                    </a:moveTo>
                    <a:lnTo>
                      <a:pt x="351901" y="154883"/>
                    </a:lnTo>
                    <a:lnTo>
                      <a:pt x="335536" y="154883"/>
                    </a:lnTo>
                    <a:lnTo>
                      <a:pt x="335536" y="143415"/>
                    </a:lnTo>
                    <a:lnTo>
                      <a:pt x="351901" y="143415"/>
                    </a:lnTo>
                    <a:close/>
                  </a:path>
                </a:pathLst>
              </a:custGeom>
              <a:solidFill>
                <a:srgbClr val="112750"/>
              </a:solidFill>
              <a:ln w="128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grpSp>
        <p:grpSp>
          <p:nvGrpSpPr>
            <p:cNvPr id="61" name="Group 60">
              <a:extLst>
                <a:ext uri="{FF2B5EF4-FFF2-40B4-BE49-F238E27FC236}">
                  <a16:creationId xmlns:a16="http://schemas.microsoft.com/office/drawing/2014/main" id="{C15A64A1-8041-11AC-8464-FD6D56076288}"/>
                </a:ext>
              </a:extLst>
            </p:cNvPr>
            <p:cNvGrpSpPr/>
            <p:nvPr/>
          </p:nvGrpSpPr>
          <p:grpSpPr>
            <a:xfrm>
              <a:off x="1056289" y="4792711"/>
              <a:ext cx="2155022" cy="342507"/>
              <a:chOff x="6541438" y="5551922"/>
              <a:chExt cx="2155022" cy="342507"/>
            </a:xfrm>
          </p:grpSpPr>
          <p:cxnSp>
            <p:nvCxnSpPr>
              <p:cNvPr id="31" name="Straight Connector 30">
                <a:extLst>
                  <a:ext uri="{FF2B5EF4-FFF2-40B4-BE49-F238E27FC236}">
                    <a16:creationId xmlns:a16="http://schemas.microsoft.com/office/drawing/2014/main" id="{5DD653F6-748C-40FD-8144-0392DEE2E1C9}"/>
                  </a:ext>
                </a:extLst>
              </p:cNvPr>
              <p:cNvCxnSpPr>
                <a:cxnSpLocks/>
              </p:cNvCxnSpPr>
              <p:nvPr/>
            </p:nvCxnSpPr>
            <p:spPr>
              <a:xfrm>
                <a:off x="7056196" y="5551922"/>
                <a:ext cx="0" cy="342507"/>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C39A22B5-C8AA-8412-1D1D-5F6E2857C77F}"/>
                  </a:ext>
                </a:extLst>
              </p:cNvPr>
              <p:cNvSpPr txBox="1"/>
              <p:nvPr/>
            </p:nvSpPr>
            <p:spPr>
              <a:xfrm>
                <a:off x="7056196" y="5553898"/>
                <a:ext cx="1640264" cy="33855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600" b="0" i="0" u="none" strike="noStrike" kern="1200" cap="none" spc="0" normalizeH="0" baseline="0" noProof="0" dirty="0">
                    <a:ln>
                      <a:noFill/>
                    </a:ln>
                    <a:solidFill>
                      <a:prstClr val="black"/>
                    </a:solidFill>
                    <a:effectLst/>
                    <a:uLnTx/>
                    <a:uFillTx/>
                    <a:latin typeface="Graphit"/>
                    <a:ea typeface="+mn-ea"/>
                  </a:rPr>
                  <a:t>المواد الخام</a:t>
                </a:r>
                <a:endParaRPr kumimoji="0" lang="en-US" sz="1600" b="0" i="0" u="none" strike="noStrike" kern="1200" cap="none" spc="0" normalizeH="0" baseline="0" noProof="0" dirty="0">
                  <a:ln>
                    <a:noFill/>
                  </a:ln>
                  <a:solidFill>
                    <a:prstClr val="black"/>
                  </a:solidFill>
                  <a:effectLst/>
                  <a:uLnTx/>
                  <a:uFillTx/>
                  <a:latin typeface="Graphit"/>
                  <a:ea typeface="+mn-ea"/>
                </a:endParaRPr>
              </a:p>
            </p:txBody>
          </p:sp>
          <p:grpSp>
            <p:nvGrpSpPr>
              <p:cNvPr id="41" name="Graphic 34">
                <a:extLst>
                  <a:ext uri="{FF2B5EF4-FFF2-40B4-BE49-F238E27FC236}">
                    <a16:creationId xmlns:a16="http://schemas.microsoft.com/office/drawing/2014/main" id="{F3621172-5A70-20B7-C3ED-A28EC4A478E9}"/>
                  </a:ext>
                </a:extLst>
              </p:cNvPr>
              <p:cNvGrpSpPr/>
              <p:nvPr/>
            </p:nvGrpSpPr>
            <p:grpSpPr>
              <a:xfrm>
                <a:off x="6541438" y="5558627"/>
                <a:ext cx="425863" cy="329096"/>
                <a:chOff x="754718" y="5315280"/>
                <a:chExt cx="425863" cy="329096"/>
              </a:xfrm>
              <a:solidFill>
                <a:srgbClr val="112750"/>
              </a:solidFill>
            </p:grpSpPr>
            <p:grpSp>
              <p:nvGrpSpPr>
                <p:cNvPr id="42" name="Graphic 34">
                  <a:extLst>
                    <a:ext uri="{FF2B5EF4-FFF2-40B4-BE49-F238E27FC236}">
                      <a16:creationId xmlns:a16="http://schemas.microsoft.com/office/drawing/2014/main" id="{64D4ECFD-CEFE-7780-25EA-BB0C58C8C72A}"/>
                    </a:ext>
                  </a:extLst>
                </p:cNvPr>
                <p:cNvGrpSpPr/>
                <p:nvPr/>
              </p:nvGrpSpPr>
              <p:grpSpPr>
                <a:xfrm>
                  <a:off x="805067" y="5446972"/>
                  <a:ext cx="214832" cy="179365"/>
                  <a:chOff x="805067" y="5446972"/>
                  <a:chExt cx="214832" cy="179365"/>
                </a:xfrm>
                <a:solidFill>
                  <a:srgbClr val="112750"/>
                </a:solidFill>
              </p:grpSpPr>
              <p:grpSp>
                <p:nvGrpSpPr>
                  <p:cNvPr id="46" name="Graphic 34">
                    <a:extLst>
                      <a:ext uri="{FF2B5EF4-FFF2-40B4-BE49-F238E27FC236}">
                        <a16:creationId xmlns:a16="http://schemas.microsoft.com/office/drawing/2014/main" id="{432B8D89-E019-0DAC-614D-CC62DEB2EA4E}"/>
                      </a:ext>
                    </a:extLst>
                  </p:cNvPr>
                  <p:cNvGrpSpPr/>
                  <p:nvPr/>
                </p:nvGrpSpPr>
                <p:grpSpPr>
                  <a:xfrm>
                    <a:off x="842725" y="5482535"/>
                    <a:ext cx="177174" cy="143801"/>
                    <a:chOff x="842725" y="5482535"/>
                    <a:chExt cx="177174" cy="143801"/>
                  </a:xfrm>
                  <a:solidFill>
                    <a:srgbClr val="112750"/>
                  </a:solidFill>
                </p:grpSpPr>
                <p:sp>
                  <p:nvSpPr>
                    <p:cNvPr id="50" name="Freeform: Shape 49">
                      <a:extLst>
                        <a:ext uri="{FF2B5EF4-FFF2-40B4-BE49-F238E27FC236}">
                          <a16:creationId xmlns:a16="http://schemas.microsoft.com/office/drawing/2014/main" id="{AA3D29CD-7F36-3102-E660-E61B4A7F6123}"/>
                        </a:ext>
                      </a:extLst>
                    </p:cNvPr>
                    <p:cNvSpPr/>
                    <p:nvPr/>
                  </p:nvSpPr>
                  <p:spPr>
                    <a:xfrm>
                      <a:off x="955988" y="5541937"/>
                      <a:ext cx="12370" cy="12498"/>
                    </a:xfrm>
                    <a:custGeom>
                      <a:avLst/>
                      <a:gdLst>
                        <a:gd name="connsiteX0" fmla="*/ 6185 w 12370"/>
                        <a:gd name="connsiteY0" fmla="*/ 12499 h 12498"/>
                        <a:gd name="connsiteX1" fmla="*/ 0 w 12370"/>
                        <a:gd name="connsiteY1" fmla="*/ 6314 h 12498"/>
                        <a:gd name="connsiteX2" fmla="*/ 0 w 12370"/>
                        <a:gd name="connsiteY2" fmla="*/ 6314 h 12498"/>
                        <a:gd name="connsiteX3" fmla="*/ 6185 w 12370"/>
                        <a:gd name="connsiteY3" fmla="*/ 0 h 12498"/>
                        <a:gd name="connsiteX4" fmla="*/ 12370 w 12370"/>
                        <a:gd name="connsiteY4" fmla="*/ 6185 h 12498"/>
                        <a:gd name="connsiteX5" fmla="*/ 6185 w 12370"/>
                        <a:gd name="connsiteY5" fmla="*/ 12499 h 12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70" h="12498">
                          <a:moveTo>
                            <a:pt x="6185" y="12499"/>
                          </a:moveTo>
                          <a:cubicBezTo>
                            <a:pt x="2706" y="12499"/>
                            <a:pt x="0" y="9793"/>
                            <a:pt x="0" y="6314"/>
                          </a:cubicBezTo>
                          <a:lnTo>
                            <a:pt x="0" y="6314"/>
                          </a:lnTo>
                          <a:cubicBezTo>
                            <a:pt x="0" y="2835"/>
                            <a:pt x="2835" y="0"/>
                            <a:pt x="6185" y="0"/>
                          </a:cubicBezTo>
                          <a:cubicBezTo>
                            <a:pt x="9535" y="0"/>
                            <a:pt x="12370" y="2835"/>
                            <a:pt x="12370" y="6185"/>
                          </a:cubicBezTo>
                          <a:cubicBezTo>
                            <a:pt x="12370" y="9535"/>
                            <a:pt x="9535" y="12499"/>
                            <a:pt x="6185" y="12499"/>
                          </a:cubicBezTo>
                          <a:close/>
                        </a:path>
                      </a:pathLst>
                    </a:custGeom>
                    <a:solidFill>
                      <a:srgbClr val="112750"/>
                    </a:solidFill>
                    <a:ln w="128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51" name="Freeform: Shape 50">
                      <a:extLst>
                        <a:ext uri="{FF2B5EF4-FFF2-40B4-BE49-F238E27FC236}">
                          <a16:creationId xmlns:a16="http://schemas.microsoft.com/office/drawing/2014/main" id="{4A47EB04-813F-40F7-0284-8EB344553F18}"/>
                        </a:ext>
                      </a:extLst>
                    </p:cNvPr>
                    <p:cNvSpPr/>
                    <p:nvPr/>
                  </p:nvSpPr>
                  <p:spPr>
                    <a:xfrm>
                      <a:off x="842725" y="5607782"/>
                      <a:ext cx="12370" cy="12498"/>
                    </a:xfrm>
                    <a:custGeom>
                      <a:avLst/>
                      <a:gdLst>
                        <a:gd name="connsiteX0" fmla="*/ 6185 w 12370"/>
                        <a:gd name="connsiteY0" fmla="*/ 12499 h 12498"/>
                        <a:gd name="connsiteX1" fmla="*/ 0 w 12370"/>
                        <a:gd name="connsiteY1" fmla="*/ 6314 h 12498"/>
                        <a:gd name="connsiteX2" fmla="*/ 0 w 12370"/>
                        <a:gd name="connsiteY2" fmla="*/ 6314 h 12498"/>
                        <a:gd name="connsiteX3" fmla="*/ 6185 w 12370"/>
                        <a:gd name="connsiteY3" fmla="*/ 0 h 12498"/>
                        <a:gd name="connsiteX4" fmla="*/ 12370 w 12370"/>
                        <a:gd name="connsiteY4" fmla="*/ 6185 h 12498"/>
                        <a:gd name="connsiteX5" fmla="*/ 6185 w 12370"/>
                        <a:gd name="connsiteY5" fmla="*/ 12499 h 12498"/>
                        <a:gd name="connsiteX6" fmla="*/ 6185 w 12370"/>
                        <a:gd name="connsiteY6" fmla="*/ 12499 h 12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70" h="12498">
                          <a:moveTo>
                            <a:pt x="6185" y="12499"/>
                          </a:moveTo>
                          <a:cubicBezTo>
                            <a:pt x="2706" y="12499"/>
                            <a:pt x="0" y="9793"/>
                            <a:pt x="0" y="6314"/>
                          </a:cubicBezTo>
                          <a:lnTo>
                            <a:pt x="0" y="6314"/>
                          </a:lnTo>
                          <a:cubicBezTo>
                            <a:pt x="0" y="2835"/>
                            <a:pt x="2835" y="0"/>
                            <a:pt x="6185" y="0"/>
                          </a:cubicBezTo>
                          <a:cubicBezTo>
                            <a:pt x="9535" y="0"/>
                            <a:pt x="12370" y="2835"/>
                            <a:pt x="12370" y="6185"/>
                          </a:cubicBezTo>
                          <a:cubicBezTo>
                            <a:pt x="12370" y="9535"/>
                            <a:pt x="9535" y="12499"/>
                            <a:pt x="6185" y="12499"/>
                          </a:cubicBezTo>
                          <a:lnTo>
                            <a:pt x="6185" y="12499"/>
                          </a:lnTo>
                          <a:close/>
                        </a:path>
                      </a:pathLst>
                    </a:custGeom>
                    <a:solidFill>
                      <a:srgbClr val="112750"/>
                    </a:solidFill>
                    <a:ln w="128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52" name="Freeform: Shape 51">
                      <a:extLst>
                        <a:ext uri="{FF2B5EF4-FFF2-40B4-BE49-F238E27FC236}">
                          <a16:creationId xmlns:a16="http://schemas.microsoft.com/office/drawing/2014/main" id="{B3B5B044-8450-59C4-8F14-2E57178670FE}"/>
                        </a:ext>
                      </a:extLst>
                    </p:cNvPr>
                    <p:cNvSpPr/>
                    <p:nvPr/>
                  </p:nvSpPr>
                  <p:spPr>
                    <a:xfrm>
                      <a:off x="860507" y="5613838"/>
                      <a:ext cx="12370" cy="12498"/>
                    </a:xfrm>
                    <a:custGeom>
                      <a:avLst/>
                      <a:gdLst>
                        <a:gd name="connsiteX0" fmla="*/ 6185 w 12370"/>
                        <a:gd name="connsiteY0" fmla="*/ 12499 h 12498"/>
                        <a:gd name="connsiteX1" fmla="*/ 0 w 12370"/>
                        <a:gd name="connsiteY1" fmla="*/ 6314 h 12498"/>
                        <a:gd name="connsiteX2" fmla="*/ 0 w 12370"/>
                        <a:gd name="connsiteY2" fmla="*/ 6314 h 12498"/>
                        <a:gd name="connsiteX3" fmla="*/ 6185 w 12370"/>
                        <a:gd name="connsiteY3" fmla="*/ 0 h 12498"/>
                        <a:gd name="connsiteX4" fmla="*/ 12370 w 12370"/>
                        <a:gd name="connsiteY4" fmla="*/ 6185 h 12498"/>
                        <a:gd name="connsiteX5" fmla="*/ 6185 w 12370"/>
                        <a:gd name="connsiteY5" fmla="*/ 12499 h 12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70" h="12498">
                          <a:moveTo>
                            <a:pt x="6185" y="12499"/>
                          </a:moveTo>
                          <a:cubicBezTo>
                            <a:pt x="2706" y="12499"/>
                            <a:pt x="0" y="9793"/>
                            <a:pt x="0" y="6314"/>
                          </a:cubicBezTo>
                          <a:lnTo>
                            <a:pt x="0" y="6314"/>
                          </a:lnTo>
                          <a:cubicBezTo>
                            <a:pt x="0" y="2835"/>
                            <a:pt x="2835" y="0"/>
                            <a:pt x="6185" y="0"/>
                          </a:cubicBezTo>
                          <a:cubicBezTo>
                            <a:pt x="9535" y="0"/>
                            <a:pt x="12370" y="2835"/>
                            <a:pt x="12370" y="6185"/>
                          </a:cubicBezTo>
                          <a:cubicBezTo>
                            <a:pt x="12370" y="9535"/>
                            <a:pt x="9535" y="12499"/>
                            <a:pt x="6185" y="12499"/>
                          </a:cubicBezTo>
                          <a:close/>
                        </a:path>
                      </a:pathLst>
                    </a:custGeom>
                    <a:solidFill>
                      <a:srgbClr val="112750"/>
                    </a:solidFill>
                    <a:ln w="128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53" name="Freeform: Shape 52">
                      <a:extLst>
                        <a:ext uri="{FF2B5EF4-FFF2-40B4-BE49-F238E27FC236}">
                          <a16:creationId xmlns:a16="http://schemas.microsoft.com/office/drawing/2014/main" id="{94D6F981-1DA5-3BF9-0A2D-4E898FA97599}"/>
                        </a:ext>
                      </a:extLst>
                    </p:cNvPr>
                    <p:cNvSpPr/>
                    <p:nvPr/>
                  </p:nvSpPr>
                  <p:spPr>
                    <a:xfrm>
                      <a:off x="932923" y="5552246"/>
                      <a:ext cx="12370" cy="12498"/>
                    </a:xfrm>
                    <a:custGeom>
                      <a:avLst/>
                      <a:gdLst>
                        <a:gd name="connsiteX0" fmla="*/ 6185 w 12370"/>
                        <a:gd name="connsiteY0" fmla="*/ 12499 h 12498"/>
                        <a:gd name="connsiteX1" fmla="*/ 0 w 12370"/>
                        <a:gd name="connsiteY1" fmla="*/ 6314 h 12498"/>
                        <a:gd name="connsiteX2" fmla="*/ 0 w 12370"/>
                        <a:gd name="connsiteY2" fmla="*/ 6314 h 12498"/>
                        <a:gd name="connsiteX3" fmla="*/ 6185 w 12370"/>
                        <a:gd name="connsiteY3" fmla="*/ 0 h 12498"/>
                        <a:gd name="connsiteX4" fmla="*/ 12370 w 12370"/>
                        <a:gd name="connsiteY4" fmla="*/ 6185 h 12498"/>
                        <a:gd name="connsiteX5" fmla="*/ 6185 w 12370"/>
                        <a:gd name="connsiteY5" fmla="*/ 12499 h 12498"/>
                        <a:gd name="connsiteX6" fmla="*/ 6185 w 12370"/>
                        <a:gd name="connsiteY6" fmla="*/ 12499 h 12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70" h="12498">
                          <a:moveTo>
                            <a:pt x="6185" y="12499"/>
                          </a:moveTo>
                          <a:cubicBezTo>
                            <a:pt x="2706" y="12499"/>
                            <a:pt x="0" y="9793"/>
                            <a:pt x="0" y="6314"/>
                          </a:cubicBezTo>
                          <a:lnTo>
                            <a:pt x="0" y="6314"/>
                          </a:lnTo>
                          <a:cubicBezTo>
                            <a:pt x="0" y="2835"/>
                            <a:pt x="2835" y="0"/>
                            <a:pt x="6185" y="0"/>
                          </a:cubicBezTo>
                          <a:cubicBezTo>
                            <a:pt x="9535" y="0"/>
                            <a:pt x="12370" y="2835"/>
                            <a:pt x="12370" y="6185"/>
                          </a:cubicBezTo>
                          <a:cubicBezTo>
                            <a:pt x="12370" y="9535"/>
                            <a:pt x="9535" y="12499"/>
                            <a:pt x="6185" y="12499"/>
                          </a:cubicBezTo>
                          <a:lnTo>
                            <a:pt x="6185" y="12499"/>
                          </a:lnTo>
                          <a:close/>
                        </a:path>
                      </a:pathLst>
                    </a:custGeom>
                    <a:solidFill>
                      <a:srgbClr val="112750"/>
                    </a:solidFill>
                    <a:ln w="128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54" name="Freeform: Shape 53">
                      <a:extLst>
                        <a:ext uri="{FF2B5EF4-FFF2-40B4-BE49-F238E27FC236}">
                          <a16:creationId xmlns:a16="http://schemas.microsoft.com/office/drawing/2014/main" id="{3CED15D5-2DE8-CAF3-9D76-FFBB22DDC6D6}"/>
                        </a:ext>
                      </a:extLst>
                    </p:cNvPr>
                    <p:cNvSpPr/>
                    <p:nvPr/>
                  </p:nvSpPr>
                  <p:spPr>
                    <a:xfrm>
                      <a:off x="930475" y="5609457"/>
                      <a:ext cx="12370" cy="12498"/>
                    </a:xfrm>
                    <a:custGeom>
                      <a:avLst/>
                      <a:gdLst>
                        <a:gd name="connsiteX0" fmla="*/ 6185 w 12370"/>
                        <a:gd name="connsiteY0" fmla="*/ 12499 h 12498"/>
                        <a:gd name="connsiteX1" fmla="*/ 0 w 12370"/>
                        <a:gd name="connsiteY1" fmla="*/ 6314 h 12498"/>
                        <a:gd name="connsiteX2" fmla="*/ 0 w 12370"/>
                        <a:gd name="connsiteY2" fmla="*/ 6314 h 12498"/>
                        <a:gd name="connsiteX3" fmla="*/ 6185 w 12370"/>
                        <a:gd name="connsiteY3" fmla="*/ 0 h 12498"/>
                        <a:gd name="connsiteX4" fmla="*/ 12370 w 12370"/>
                        <a:gd name="connsiteY4" fmla="*/ 6185 h 12498"/>
                        <a:gd name="connsiteX5" fmla="*/ 6185 w 12370"/>
                        <a:gd name="connsiteY5" fmla="*/ 12499 h 12498"/>
                        <a:gd name="connsiteX6" fmla="*/ 6185 w 12370"/>
                        <a:gd name="connsiteY6" fmla="*/ 12499 h 12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70" h="12498">
                          <a:moveTo>
                            <a:pt x="6185" y="12499"/>
                          </a:moveTo>
                          <a:cubicBezTo>
                            <a:pt x="2706" y="12499"/>
                            <a:pt x="0" y="9793"/>
                            <a:pt x="0" y="6314"/>
                          </a:cubicBezTo>
                          <a:lnTo>
                            <a:pt x="0" y="6314"/>
                          </a:lnTo>
                          <a:cubicBezTo>
                            <a:pt x="0" y="2835"/>
                            <a:pt x="2835" y="0"/>
                            <a:pt x="6185" y="0"/>
                          </a:cubicBezTo>
                          <a:cubicBezTo>
                            <a:pt x="9535" y="0"/>
                            <a:pt x="12370" y="2835"/>
                            <a:pt x="12370" y="6185"/>
                          </a:cubicBezTo>
                          <a:cubicBezTo>
                            <a:pt x="12370" y="9535"/>
                            <a:pt x="9535" y="12499"/>
                            <a:pt x="6185" y="12499"/>
                          </a:cubicBezTo>
                          <a:lnTo>
                            <a:pt x="6185" y="12499"/>
                          </a:lnTo>
                          <a:close/>
                        </a:path>
                      </a:pathLst>
                    </a:custGeom>
                    <a:solidFill>
                      <a:srgbClr val="112750"/>
                    </a:solidFill>
                    <a:ln w="128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55" name="Freeform: Shape 54">
                      <a:extLst>
                        <a:ext uri="{FF2B5EF4-FFF2-40B4-BE49-F238E27FC236}">
                          <a16:creationId xmlns:a16="http://schemas.microsoft.com/office/drawing/2014/main" id="{73BDD754-ACF9-3E9D-E130-9B7E0439AD2D}"/>
                        </a:ext>
                      </a:extLst>
                    </p:cNvPr>
                    <p:cNvSpPr/>
                    <p:nvPr/>
                  </p:nvSpPr>
                  <p:spPr>
                    <a:xfrm>
                      <a:off x="960111" y="5482535"/>
                      <a:ext cx="12370" cy="12498"/>
                    </a:xfrm>
                    <a:custGeom>
                      <a:avLst/>
                      <a:gdLst>
                        <a:gd name="connsiteX0" fmla="*/ 6185 w 12370"/>
                        <a:gd name="connsiteY0" fmla="*/ 12499 h 12498"/>
                        <a:gd name="connsiteX1" fmla="*/ 0 w 12370"/>
                        <a:gd name="connsiteY1" fmla="*/ 6314 h 12498"/>
                        <a:gd name="connsiteX2" fmla="*/ 0 w 12370"/>
                        <a:gd name="connsiteY2" fmla="*/ 6314 h 12498"/>
                        <a:gd name="connsiteX3" fmla="*/ 6185 w 12370"/>
                        <a:gd name="connsiteY3" fmla="*/ 0 h 12498"/>
                        <a:gd name="connsiteX4" fmla="*/ 12370 w 12370"/>
                        <a:gd name="connsiteY4" fmla="*/ 6185 h 12498"/>
                        <a:gd name="connsiteX5" fmla="*/ 6185 w 12370"/>
                        <a:gd name="connsiteY5" fmla="*/ 12499 h 12498"/>
                        <a:gd name="connsiteX6" fmla="*/ 6185 w 12370"/>
                        <a:gd name="connsiteY6" fmla="*/ 12499 h 12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70" h="12498">
                          <a:moveTo>
                            <a:pt x="6185" y="12499"/>
                          </a:moveTo>
                          <a:cubicBezTo>
                            <a:pt x="2706" y="12499"/>
                            <a:pt x="0" y="9793"/>
                            <a:pt x="0" y="6314"/>
                          </a:cubicBezTo>
                          <a:lnTo>
                            <a:pt x="0" y="6314"/>
                          </a:lnTo>
                          <a:cubicBezTo>
                            <a:pt x="0" y="2835"/>
                            <a:pt x="2835" y="0"/>
                            <a:pt x="6185" y="0"/>
                          </a:cubicBezTo>
                          <a:cubicBezTo>
                            <a:pt x="9535" y="0"/>
                            <a:pt x="12370" y="2835"/>
                            <a:pt x="12370" y="6185"/>
                          </a:cubicBezTo>
                          <a:cubicBezTo>
                            <a:pt x="12370" y="9535"/>
                            <a:pt x="9535" y="12499"/>
                            <a:pt x="6185" y="12499"/>
                          </a:cubicBezTo>
                          <a:lnTo>
                            <a:pt x="6185" y="12499"/>
                          </a:lnTo>
                          <a:close/>
                        </a:path>
                      </a:pathLst>
                    </a:custGeom>
                    <a:solidFill>
                      <a:srgbClr val="112750"/>
                    </a:solidFill>
                    <a:ln w="128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56" name="Freeform: Shape 55">
                      <a:extLst>
                        <a:ext uri="{FF2B5EF4-FFF2-40B4-BE49-F238E27FC236}">
                          <a16:creationId xmlns:a16="http://schemas.microsoft.com/office/drawing/2014/main" id="{9B7E290E-FB28-3B7E-E325-E65F8061DC16}"/>
                        </a:ext>
                      </a:extLst>
                    </p:cNvPr>
                    <p:cNvSpPr/>
                    <p:nvPr/>
                  </p:nvSpPr>
                  <p:spPr>
                    <a:xfrm>
                      <a:off x="1007530" y="5595927"/>
                      <a:ext cx="12369" cy="12498"/>
                    </a:xfrm>
                    <a:custGeom>
                      <a:avLst/>
                      <a:gdLst>
                        <a:gd name="connsiteX0" fmla="*/ 6185 w 12369"/>
                        <a:gd name="connsiteY0" fmla="*/ 12499 h 12498"/>
                        <a:gd name="connsiteX1" fmla="*/ 0 w 12369"/>
                        <a:gd name="connsiteY1" fmla="*/ 6314 h 12498"/>
                        <a:gd name="connsiteX2" fmla="*/ 0 w 12369"/>
                        <a:gd name="connsiteY2" fmla="*/ 6314 h 12498"/>
                        <a:gd name="connsiteX3" fmla="*/ 6185 w 12369"/>
                        <a:gd name="connsiteY3" fmla="*/ 0 h 12498"/>
                        <a:gd name="connsiteX4" fmla="*/ 12370 w 12369"/>
                        <a:gd name="connsiteY4" fmla="*/ 6185 h 12498"/>
                        <a:gd name="connsiteX5" fmla="*/ 6185 w 12369"/>
                        <a:gd name="connsiteY5" fmla="*/ 12499 h 12498"/>
                        <a:gd name="connsiteX6" fmla="*/ 6185 w 12369"/>
                        <a:gd name="connsiteY6" fmla="*/ 12499 h 12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69" h="12498">
                          <a:moveTo>
                            <a:pt x="6185" y="12499"/>
                          </a:moveTo>
                          <a:cubicBezTo>
                            <a:pt x="2706" y="12499"/>
                            <a:pt x="0" y="9793"/>
                            <a:pt x="0" y="6314"/>
                          </a:cubicBezTo>
                          <a:lnTo>
                            <a:pt x="0" y="6314"/>
                          </a:lnTo>
                          <a:cubicBezTo>
                            <a:pt x="0" y="2835"/>
                            <a:pt x="2835" y="0"/>
                            <a:pt x="6185" y="0"/>
                          </a:cubicBezTo>
                          <a:cubicBezTo>
                            <a:pt x="9535" y="0"/>
                            <a:pt x="12370" y="2835"/>
                            <a:pt x="12370" y="6185"/>
                          </a:cubicBezTo>
                          <a:cubicBezTo>
                            <a:pt x="12370" y="9535"/>
                            <a:pt x="9535" y="12499"/>
                            <a:pt x="6185" y="12499"/>
                          </a:cubicBezTo>
                          <a:lnTo>
                            <a:pt x="6185" y="12499"/>
                          </a:lnTo>
                          <a:close/>
                        </a:path>
                      </a:pathLst>
                    </a:custGeom>
                    <a:solidFill>
                      <a:srgbClr val="112750"/>
                    </a:solidFill>
                    <a:ln w="128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grpSp>
              <p:grpSp>
                <p:nvGrpSpPr>
                  <p:cNvPr id="47" name="Graphic 34">
                    <a:extLst>
                      <a:ext uri="{FF2B5EF4-FFF2-40B4-BE49-F238E27FC236}">
                        <a16:creationId xmlns:a16="http://schemas.microsoft.com/office/drawing/2014/main" id="{6DB8CD24-ED4D-264C-F8EE-6E5FA8675213}"/>
                      </a:ext>
                    </a:extLst>
                  </p:cNvPr>
                  <p:cNvGrpSpPr/>
                  <p:nvPr/>
                </p:nvGrpSpPr>
                <p:grpSpPr>
                  <a:xfrm>
                    <a:off x="805067" y="5446972"/>
                    <a:ext cx="54086" cy="73318"/>
                    <a:chOff x="805067" y="5446972"/>
                    <a:chExt cx="54086" cy="73318"/>
                  </a:xfrm>
                  <a:solidFill>
                    <a:srgbClr val="112750"/>
                  </a:solidFill>
                </p:grpSpPr>
                <p:sp>
                  <p:nvSpPr>
                    <p:cNvPr id="48" name="Freeform: Shape 47">
                      <a:extLst>
                        <a:ext uri="{FF2B5EF4-FFF2-40B4-BE49-F238E27FC236}">
                          <a16:creationId xmlns:a16="http://schemas.microsoft.com/office/drawing/2014/main" id="{829809C8-B9A1-A677-7DA3-C3E91136E573}"/>
                        </a:ext>
                      </a:extLst>
                    </p:cNvPr>
                    <p:cNvSpPr/>
                    <p:nvPr/>
                  </p:nvSpPr>
                  <p:spPr>
                    <a:xfrm>
                      <a:off x="805067" y="5446972"/>
                      <a:ext cx="54086" cy="49608"/>
                    </a:xfrm>
                    <a:custGeom>
                      <a:avLst/>
                      <a:gdLst>
                        <a:gd name="connsiteX0" fmla="*/ 43714 w 54086"/>
                        <a:gd name="connsiteY0" fmla="*/ 49609 h 49608"/>
                        <a:gd name="connsiteX1" fmla="*/ 10469 w 54086"/>
                        <a:gd name="connsiteY1" fmla="*/ 49609 h 49608"/>
                        <a:gd name="connsiteX2" fmla="*/ 1450 w 54086"/>
                        <a:gd name="connsiteY2" fmla="*/ 44455 h 49608"/>
                        <a:gd name="connsiteX3" fmla="*/ 1450 w 54086"/>
                        <a:gd name="connsiteY3" fmla="*/ 34146 h 49608"/>
                        <a:gd name="connsiteX4" fmla="*/ 18072 w 54086"/>
                        <a:gd name="connsiteY4" fmla="*/ 5154 h 49608"/>
                        <a:gd name="connsiteX5" fmla="*/ 27092 w 54086"/>
                        <a:gd name="connsiteY5" fmla="*/ 0 h 49608"/>
                        <a:gd name="connsiteX6" fmla="*/ 36111 w 54086"/>
                        <a:gd name="connsiteY6" fmla="*/ 5154 h 49608"/>
                        <a:gd name="connsiteX7" fmla="*/ 52734 w 54086"/>
                        <a:gd name="connsiteY7" fmla="*/ 34146 h 49608"/>
                        <a:gd name="connsiteX8" fmla="*/ 52734 w 54086"/>
                        <a:gd name="connsiteY8" fmla="*/ 44455 h 49608"/>
                        <a:gd name="connsiteX9" fmla="*/ 43714 w 54086"/>
                        <a:gd name="connsiteY9" fmla="*/ 49609 h 49608"/>
                        <a:gd name="connsiteX10" fmla="*/ 14206 w 54086"/>
                        <a:gd name="connsiteY10" fmla="*/ 37110 h 49608"/>
                        <a:gd name="connsiteX11" fmla="*/ 40106 w 54086"/>
                        <a:gd name="connsiteY11" fmla="*/ 37110 h 49608"/>
                        <a:gd name="connsiteX12" fmla="*/ 27092 w 54086"/>
                        <a:gd name="connsiteY12" fmla="*/ 14432 h 49608"/>
                        <a:gd name="connsiteX13" fmla="*/ 14077 w 54086"/>
                        <a:gd name="connsiteY13" fmla="*/ 37110 h 49608"/>
                        <a:gd name="connsiteX14" fmla="*/ 29024 w 54086"/>
                        <a:gd name="connsiteY14" fmla="*/ 11339 h 49608"/>
                        <a:gd name="connsiteX15" fmla="*/ 29024 w 54086"/>
                        <a:gd name="connsiteY15" fmla="*/ 11339 h 49608"/>
                        <a:gd name="connsiteX16" fmla="*/ 29024 w 54086"/>
                        <a:gd name="connsiteY16" fmla="*/ 11339 h 49608"/>
                        <a:gd name="connsiteX17" fmla="*/ 23613 w 54086"/>
                        <a:gd name="connsiteY17" fmla="*/ 8247 h 49608"/>
                        <a:gd name="connsiteX18" fmla="*/ 23613 w 54086"/>
                        <a:gd name="connsiteY18" fmla="*/ 8247 h 49608"/>
                        <a:gd name="connsiteX19" fmla="*/ 23613 w 54086"/>
                        <a:gd name="connsiteY19" fmla="*/ 8247 h 49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4086" h="49608">
                          <a:moveTo>
                            <a:pt x="43714" y="49609"/>
                          </a:moveTo>
                          <a:lnTo>
                            <a:pt x="10469" y="49609"/>
                          </a:lnTo>
                          <a:cubicBezTo>
                            <a:pt x="6733" y="49609"/>
                            <a:pt x="3382" y="47676"/>
                            <a:pt x="1450" y="44455"/>
                          </a:cubicBezTo>
                          <a:cubicBezTo>
                            <a:pt x="-483" y="41233"/>
                            <a:pt x="-483" y="37368"/>
                            <a:pt x="1450" y="34146"/>
                          </a:cubicBezTo>
                          <a:lnTo>
                            <a:pt x="18072" y="5154"/>
                          </a:lnTo>
                          <a:cubicBezTo>
                            <a:pt x="19876" y="1933"/>
                            <a:pt x="23355" y="0"/>
                            <a:pt x="27092" y="0"/>
                          </a:cubicBezTo>
                          <a:cubicBezTo>
                            <a:pt x="30828" y="0"/>
                            <a:pt x="34307" y="2062"/>
                            <a:pt x="36111" y="5154"/>
                          </a:cubicBezTo>
                          <a:lnTo>
                            <a:pt x="52734" y="34146"/>
                          </a:lnTo>
                          <a:cubicBezTo>
                            <a:pt x="54538" y="37368"/>
                            <a:pt x="54538" y="41233"/>
                            <a:pt x="52734" y="44455"/>
                          </a:cubicBezTo>
                          <a:cubicBezTo>
                            <a:pt x="50801" y="47676"/>
                            <a:pt x="47451" y="49609"/>
                            <a:pt x="43714" y="49609"/>
                          </a:cubicBezTo>
                          <a:close/>
                          <a:moveTo>
                            <a:pt x="14206" y="37110"/>
                          </a:moveTo>
                          <a:lnTo>
                            <a:pt x="40106" y="37110"/>
                          </a:lnTo>
                          <a:lnTo>
                            <a:pt x="27092" y="14432"/>
                          </a:lnTo>
                          <a:lnTo>
                            <a:pt x="14077" y="37110"/>
                          </a:lnTo>
                          <a:close/>
                          <a:moveTo>
                            <a:pt x="29024" y="11339"/>
                          </a:moveTo>
                          <a:lnTo>
                            <a:pt x="29024" y="11339"/>
                          </a:lnTo>
                          <a:cubicBezTo>
                            <a:pt x="29024" y="11339"/>
                            <a:pt x="29024" y="11339"/>
                            <a:pt x="29024" y="11339"/>
                          </a:cubicBezTo>
                          <a:close/>
                          <a:moveTo>
                            <a:pt x="23613" y="8247"/>
                          </a:moveTo>
                          <a:lnTo>
                            <a:pt x="23613" y="8247"/>
                          </a:lnTo>
                          <a:lnTo>
                            <a:pt x="23613" y="8247"/>
                          </a:lnTo>
                          <a:close/>
                        </a:path>
                      </a:pathLst>
                    </a:custGeom>
                    <a:solidFill>
                      <a:srgbClr val="112750"/>
                    </a:solidFill>
                    <a:ln w="128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49" name="Freeform: Shape 48">
                      <a:extLst>
                        <a:ext uri="{FF2B5EF4-FFF2-40B4-BE49-F238E27FC236}">
                          <a16:creationId xmlns:a16="http://schemas.microsoft.com/office/drawing/2014/main" id="{23479D3E-21E7-D711-7AED-75F704B801AB}"/>
                        </a:ext>
                      </a:extLst>
                    </p:cNvPr>
                    <p:cNvSpPr/>
                    <p:nvPr/>
                  </p:nvSpPr>
                  <p:spPr>
                    <a:xfrm>
                      <a:off x="805228" y="5507920"/>
                      <a:ext cx="53861" cy="12370"/>
                    </a:xfrm>
                    <a:custGeom>
                      <a:avLst/>
                      <a:gdLst>
                        <a:gd name="connsiteX0" fmla="*/ 47676 w 53861"/>
                        <a:gd name="connsiteY0" fmla="*/ 12370 h 12370"/>
                        <a:gd name="connsiteX1" fmla="*/ 6185 w 53861"/>
                        <a:gd name="connsiteY1" fmla="*/ 12370 h 12370"/>
                        <a:gd name="connsiteX2" fmla="*/ 0 w 53861"/>
                        <a:gd name="connsiteY2" fmla="*/ 6185 h 12370"/>
                        <a:gd name="connsiteX3" fmla="*/ 6185 w 53861"/>
                        <a:gd name="connsiteY3" fmla="*/ 0 h 12370"/>
                        <a:gd name="connsiteX4" fmla="*/ 47676 w 53861"/>
                        <a:gd name="connsiteY4" fmla="*/ 0 h 12370"/>
                        <a:gd name="connsiteX5" fmla="*/ 53861 w 53861"/>
                        <a:gd name="connsiteY5" fmla="*/ 6185 h 12370"/>
                        <a:gd name="connsiteX6" fmla="*/ 47676 w 53861"/>
                        <a:gd name="connsiteY6" fmla="*/ 12370 h 12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861" h="12370">
                          <a:moveTo>
                            <a:pt x="47676" y="12370"/>
                          </a:moveTo>
                          <a:lnTo>
                            <a:pt x="6185" y="12370"/>
                          </a:lnTo>
                          <a:cubicBezTo>
                            <a:pt x="2706" y="12370"/>
                            <a:pt x="0" y="9535"/>
                            <a:pt x="0" y="6185"/>
                          </a:cubicBezTo>
                          <a:cubicBezTo>
                            <a:pt x="0" y="2835"/>
                            <a:pt x="2835" y="0"/>
                            <a:pt x="6185" y="0"/>
                          </a:cubicBezTo>
                          <a:lnTo>
                            <a:pt x="47676" y="0"/>
                          </a:lnTo>
                          <a:cubicBezTo>
                            <a:pt x="51155" y="0"/>
                            <a:pt x="53861" y="2835"/>
                            <a:pt x="53861" y="6185"/>
                          </a:cubicBezTo>
                          <a:cubicBezTo>
                            <a:pt x="53861" y="9535"/>
                            <a:pt x="51026" y="12370"/>
                            <a:pt x="47676" y="12370"/>
                          </a:cubicBezTo>
                          <a:close/>
                        </a:path>
                      </a:pathLst>
                    </a:custGeom>
                    <a:solidFill>
                      <a:srgbClr val="112750"/>
                    </a:solidFill>
                    <a:ln w="128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grpSp>
            </p:grpSp>
            <p:sp>
              <p:nvSpPr>
                <p:cNvPr id="43" name="Freeform: Shape 42">
                  <a:extLst>
                    <a:ext uri="{FF2B5EF4-FFF2-40B4-BE49-F238E27FC236}">
                      <a16:creationId xmlns:a16="http://schemas.microsoft.com/office/drawing/2014/main" id="{D09ED8E5-EDF3-F367-087A-15353DCA2473}"/>
                    </a:ext>
                  </a:extLst>
                </p:cNvPr>
                <p:cNvSpPr/>
                <p:nvPr/>
              </p:nvSpPr>
              <p:spPr>
                <a:xfrm>
                  <a:off x="754718" y="5315280"/>
                  <a:ext cx="425863" cy="329096"/>
                </a:xfrm>
                <a:custGeom>
                  <a:avLst/>
                  <a:gdLst>
                    <a:gd name="connsiteX0" fmla="*/ 414267 w 425863"/>
                    <a:gd name="connsiteY0" fmla="*/ 267633 h 329096"/>
                    <a:gd name="connsiteX1" fmla="*/ 403056 w 425863"/>
                    <a:gd name="connsiteY1" fmla="*/ 267633 h 329096"/>
                    <a:gd name="connsiteX2" fmla="*/ 403056 w 425863"/>
                    <a:gd name="connsiteY2" fmla="*/ 156947 h 329096"/>
                    <a:gd name="connsiteX3" fmla="*/ 400479 w 425863"/>
                    <a:gd name="connsiteY3" fmla="*/ 148701 h 329096"/>
                    <a:gd name="connsiteX4" fmla="*/ 403056 w 425863"/>
                    <a:gd name="connsiteY4" fmla="*/ 140454 h 329096"/>
                    <a:gd name="connsiteX5" fmla="*/ 403056 w 425863"/>
                    <a:gd name="connsiteY5" fmla="*/ 23712 h 329096"/>
                    <a:gd name="connsiteX6" fmla="*/ 388496 w 425863"/>
                    <a:gd name="connsiteY6" fmla="*/ 9151 h 329096"/>
                    <a:gd name="connsiteX7" fmla="*/ 271754 w 425863"/>
                    <a:gd name="connsiteY7" fmla="*/ 9151 h 329096"/>
                    <a:gd name="connsiteX8" fmla="*/ 257193 w 425863"/>
                    <a:gd name="connsiteY8" fmla="*/ 23712 h 329096"/>
                    <a:gd name="connsiteX9" fmla="*/ 257193 w 425863"/>
                    <a:gd name="connsiteY9" fmla="*/ 49998 h 329096"/>
                    <a:gd name="connsiteX10" fmla="*/ 263378 w 425863"/>
                    <a:gd name="connsiteY10" fmla="*/ 56183 h 329096"/>
                    <a:gd name="connsiteX11" fmla="*/ 269563 w 425863"/>
                    <a:gd name="connsiteY11" fmla="*/ 49998 h 329096"/>
                    <a:gd name="connsiteX12" fmla="*/ 269563 w 425863"/>
                    <a:gd name="connsiteY12" fmla="*/ 23712 h 329096"/>
                    <a:gd name="connsiteX13" fmla="*/ 271625 w 425863"/>
                    <a:gd name="connsiteY13" fmla="*/ 21650 h 329096"/>
                    <a:gd name="connsiteX14" fmla="*/ 307060 w 425863"/>
                    <a:gd name="connsiteY14" fmla="*/ 21650 h 329096"/>
                    <a:gd name="connsiteX15" fmla="*/ 307060 w 425863"/>
                    <a:gd name="connsiteY15" fmla="*/ 59662 h 329096"/>
                    <a:gd name="connsiteX16" fmla="*/ 317497 w 425863"/>
                    <a:gd name="connsiteY16" fmla="*/ 70099 h 329096"/>
                    <a:gd name="connsiteX17" fmla="*/ 342752 w 425863"/>
                    <a:gd name="connsiteY17" fmla="*/ 70099 h 329096"/>
                    <a:gd name="connsiteX18" fmla="*/ 353190 w 425863"/>
                    <a:gd name="connsiteY18" fmla="*/ 59662 h 329096"/>
                    <a:gd name="connsiteX19" fmla="*/ 353190 w 425863"/>
                    <a:gd name="connsiteY19" fmla="*/ 21650 h 329096"/>
                    <a:gd name="connsiteX20" fmla="*/ 388625 w 425863"/>
                    <a:gd name="connsiteY20" fmla="*/ 21650 h 329096"/>
                    <a:gd name="connsiteX21" fmla="*/ 390686 w 425863"/>
                    <a:gd name="connsiteY21" fmla="*/ 23712 h 329096"/>
                    <a:gd name="connsiteX22" fmla="*/ 390686 w 425863"/>
                    <a:gd name="connsiteY22" fmla="*/ 140454 h 329096"/>
                    <a:gd name="connsiteX23" fmla="*/ 388625 w 425863"/>
                    <a:gd name="connsiteY23" fmla="*/ 142516 h 329096"/>
                    <a:gd name="connsiteX24" fmla="*/ 271883 w 425863"/>
                    <a:gd name="connsiteY24" fmla="*/ 142516 h 329096"/>
                    <a:gd name="connsiteX25" fmla="*/ 269821 w 425863"/>
                    <a:gd name="connsiteY25" fmla="*/ 140454 h 329096"/>
                    <a:gd name="connsiteX26" fmla="*/ 269821 w 425863"/>
                    <a:gd name="connsiteY26" fmla="*/ 77573 h 329096"/>
                    <a:gd name="connsiteX27" fmla="*/ 263636 w 425863"/>
                    <a:gd name="connsiteY27" fmla="*/ 71388 h 329096"/>
                    <a:gd name="connsiteX28" fmla="*/ 257451 w 425863"/>
                    <a:gd name="connsiteY28" fmla="*/ 77573 h 329096"/>
                    <a:gd name="connsiteX29" fmla="*/ 257451 w 425863"/>
                    <a:gd name="connsiteY29" fmla="*/ 140454 h 329096"/>
                    <a:gd name="connsiteX30" fmla="*/ 260028 w 425863"/>
                    <a:gd name="connsiteY30" fmla="*/ 148701 h 329096"/>
                    <a:gd name="connsiteX31" fmla="*/ 257451 w 425863"/>
                    <a:gd name="connsiteY31" fmla="*/ 156947 h 329096"/>
                    <a:gd name="connsiteX32" fmla="*/ 257451 w 425863"/>
                    <a:gd name="connsiteY32" fmla="*/ 169575 h 329096"/>
                    <a:gd name="connsiteX33" fmla="*/ 249462 w 425863"/>
                    <a:gd name="connsiteY33" fmla="*/ 169575 h 329096"/>
                    <a:gd name="connsiteX34" fmla="*/ 221887 w 425863"/>
                    <a:gd name="connsiteY34" fmla="*/ 146123 h 329096"/>
                    <a:gd name="connsiteX35" fmla="*/ 221887 w 425863"/>
                    <a:gd name="connsiteY35" fmla="*/ 110817 h 329096"/>
                    <a:gd name="connsiteX36" fmla="*/ 226526 w 425863"/>
                    <a:gd name="connsiteY36" fmla="*/ 110817 h 329096"/>
                    <a:gd name="connsiteX37" fmla="*/ 236576 w 425863"/>
                    <a:gd name="connsiteY37" fmla="*/ 100767 h 329096"/>
                    <a:gd name="connsiteX38" fmla="*/ 236576 w 425863"/>
                    <a:gd name="connsiteY38" fmla="*/ 86077 h 329096"/>
                    <a:gd name="connsiteX39" fmla="*/ 226526 w 425863"/>
                    <a:gd name="connsiteY39" fmla="*/ 76027 h 329096"/>
                    <a:gd name="connsiteX40" fmla="*/ 221887 w 425863"/>
                    <a:gd name="connsiteY40" fmla="*/ 76027 h 329096"/>
                    <a:gd name="connsiteX41" fmla="*/ 221887 w 425863"/>
                    <a:gd name="connsiteY41" fmla="*/ 34793 h 329096"/>
                    <a:gd name="connsiteX42" fmla="*/ 226526 w 425863"/>
                    <a:gd name="connsiteY42" fmla="*/ 34793 h 329096"/>
                    <a:gd name="connsiteX43" fmla="*/ 236576 w 425863"/>
                    <a:gd name="connsiteY43" fmla="*/ 24743 h 329096"/>
                    <a:gd name="connsiteX44" fmla="*/ 236576 w 425863"/>
                    <a:gd name="connsiteY44" fmla="*/ 10053 h 329096"/>
                    <a:gd name="connsiteX45" fmla="*/ 226526 w 425863"/>
                    <a:gd name="connsiteY45" fmla="*/ 3 h 329096"/>
                    <a:gd name="connsiteX46" fmla="*/ 10051 w 425863"/>
                    <a:gd name="connsiteY46" fmla="*/ 3 h 329096"/>
                    <a:gd name="connsiteX47" fmla="*/ 0 w 425863"/>
                    <a:gd name="connsiteY47" fmla="*/ 10053 h 329096"/>
                    <a:gd name="connsiteX48" fmla="*/ 0 w 425863"/>
                    <a:gd name="connsiteY48" fmla="*/ 24743 h 329096"/>
                    <a:gd name="connsiteX49" fmla="*/ 10051 w 425863"/>
                    <a:gd name="connsiteY49" fmla="*/ 34793 h 329096"/>
                    <a:gd name="connsiteX50" fmla="*/ 14689 w 425863"/>
                    <a:gd name="connsiteY50" fmla="*/ 34793 h 329096"/>
                    <a:gd name="connsiteX51" fmla="*/ 14689 w 425863"/>
                    <a:gd name="connsiteY51" fmla="*/ 76027 h 329096"/>
                    <a:gd name="connsiteX52" fmla="*/ 10051 w 425863"/>
                    <a:gd name="connsiteY52" fmla="*/ 76027 h 329096"/>
                    <a:gd name="connsiteX53" fmla="*/ 0 w 425863"/>
                    <a:gd name="connsiteY53" fmla="*/ 86077 h 329096"/>
                    <a:gd name="connsiteX54" fmla="*/ 0 w 425863"/>
                    <a:gd name="connsiteY54" fmla="*/ 100767 h 329096"/>
                    <a:gd name="connsiteX55" fmla="*/ 10051 w 425863"/>
                    <a:gd name="connsiteY55" fmla="*/ 110817 h 329096"/>
                    <a:gd name="connsiteX56" fmla="*/ 14689 w 425863"/>
                    <a:gd name="connsiteY56" fmla="*/ 110817 h 329096"/>
                    <a:gd name="connsiteX57" fmla="*/ 14689 w 425863"/>
                    <a:gd name="connsiteY57" fmla="*/ 218153 h 329096"/>
                    <a:gd name="connsiteX58" fmla="*/ 10051 w 425863"/>
                    <a:gd name="connsiteY58" fmla="*/ 218153 h 329096"/>
                    <a:gd name="connsiteX59" fmla="*/ 0 w 425863"/>
                    <a:gd name="connsiteY59" fmla="*/ 228204 h 329096"/>
                    <a:gd name="connsiteX60" fmla="*/ 0 w 425863"/>
                    <a:gd name="connsiteY60" fmla="*/ 242893 h 329096"/>
                    <a:gd name="connsiteX61" fmla="*/ 10051 w 425863"/>
                    <a:gd name="connsiteY61" fmla="*/ 253073 h 329096"/>
                    <a:gd name="connsiteX62" fmla="*/ 14689 w 425863"/>
                    <a:gd name="connsiteY62" fmla="*/ 253073 h 329096"/>
                    <a:gd name="connsiteX63" fmla="*/ 14689 w 425863"/>
                    <a:gd name="connsiteY63" fmla="*/ 294306 h 329096"/>
                    <a:gd name="connsiteX64" fmla="*/ 10051 w 425863"/>
                    <a:gd name="connsiteY64" fmla="*/ 294306 h 329096"/>
                    <a:gd name="connsiteX65" fmla="*/ 0 w 425863"/>
                    <a:gd name="connsiteY65" fmla="*/ 304357 h 329096"/>
                    <a:gd name="connsiteX66" fmla="*/ 0 w 425863"/>
                    <a:gd name="connsiteY66" fmla="*/ 319046 h 329096"/>
                    <a:gd name="connsiteX67" fmla="*/ 10051 w 425863"/>
                    <a:gd name="connsiteY67" fmla="*/ 329097 h 329096"/>
                    <a:gd name="connsiteX68" fmla="*/ 326130 w 425863"/>
                    <a:gd name="connsiteY68" fmla="*/ 329097 h 329096"/>
                    <a:gd name="connsiteX69" fmla="*/ 331542 w 425863"/>
                    <a:gd name="connsiteY69" fmla="*/ 327808 h 329096"/>
                    <a:gd name="connsiteX70" fmla="*/ 336954 w 425863"/>
                    <a:gd name="connsiteY70" fmla="*/ 329097 h 329096"/>
                    <a:gd name="connsiteX71" fmla="*/ 414267 w 425863"/>
                    <a:gd name="connsiteY71" fmla="*/ 329097 h 329096"/>
                    <a:gd name="connsiteX72" fmla="*/ 425863 w 425863"/>
                    <a:gd name="connsiteY72" fmla="*/ 317500 h 329096"/>
                    <a:gd name="connsiteX73" fmla="*/ 425863 w 425863"/>
                    <a:gd name="connsiteY73" fmla="*/ 279359 h 329096"/>
                    <a:gd name="connsiteX74" fmla="*/ 414267 w 425863"/>
                    <a:gd name="connsiteY74" fmla="*/ 267762 h 329096"/>
                    <a:gd name="connsiteX75" fmla="*/ 340691 w 425863"/>
                    <a:gd name="connsiteY75" fmla="*/ 57601 h 329096"/>
                    <a:gd name="connsiteX76" fmla="*/ 319687 w 425863"/>
                    <a:gd name="connsiteY76" fmla="*/ 57601 h 329096"/>
                    <a:gd name="connsiteX77" fmla="*/ 319687 w 425863"/>
                    <a:gd name="connsiteY77" fmla="*/ 21650 h 329096"/>
                    <a:gd name="connsiteX78" fmla="*/ 340691 w 425863"/>
                    <a:gd name="connsiteY78" fmla="*/ 21650 h 329096"/>
                    <a:gd name="connsiteX79" fmla="*/ 340691 w 425863"/>
                    <a:gd name="connsiteY79" fmla="*/ 57601 h 329096"/>
                    <a:gd name="connsiteX80" fmla="*/ 353061 w 425863"/>
                    <a:gd name="connsiteY80" fmla="*/ 193027 h 329096"/>
                    <a:gd name="connsiteX81" fmla="*/ 353061 w 425863"/>
                    <a:gd name="connsiteY81" fmla="*/ 155014 h 329096"/>
                    <a:gd name="connsiteX82" fmla="*/ 388496 w 425863"/>
                    <a:gd name="connsiteY82" fmla="*/ 155014 h 329096"/>
                    <a:gd name="connsiteX83" fmla="*/ 390557 w 425863"/>
                    <a:gd name="connsiteY83" fmla="*/ 157076 h 329096"/>
                    <a:gd name="connsiteX84" fmla="*/ 390557 w 425863"/>
                    <a:gd name="connsiteY84" fmla="*/ 267762 h 329096"/>
                    <a:gd name="connsiteX85" fmla="*/ 365044 w 425863"/>
                    <a:gd name="connsiteY85" fmla="*/ 267762 h 329096"/>
                    <a:gd name="connsiteX86" fmla="*/ 365044 w 425863"/>
                    <a:gd name="connsiteY86" fmla="*/ 230394 h 329096"/>
                    <a:gd name="connsiteX87" fmla="*/ 353447 w 425863"/>
                    <a:gd name="connsiteY87" fmla="*/ 218797 h 329096"/>
                    <a:gd name="connsiteX88" fmla="*/ 330125 w 425863"/>
                    <a:gd name="connsiteY88" fmla="*/ 218797 h 329096"/>
                    <a:gd name="connsiteX89" fmla="*/ 330125 w 425863"/>
                    <a:gd name="connsiteY89" fmla="*/ 203464 h 329096"/>
                    <a:gd name="connsiteX90" fmla="*/ 342881 w 425863"/>
                    <a:gd name="connsiteY90" fmla="*/ 203464 h 329096"/>
                    <a:gd name="connsiteX91" fmla="*/ 353318 w 425863"/>
                    <a:gd name="connsiteY91" fmla="*/ 193027 h 329096"/>
                    <a:gd name="connsiteX92" fmla="*/ 353318 w 425863"/>
                    <a:gd name="connsiteY92" fmla="*/ 193027 h 329096"/>
                    <a:gd name="connsiteX93" fmla="*/ 319559 w 425863"/>
                    <a:gd name="connsiteY93" fmla="*/ 154886 h 329096"/>
                    <a:gd name="connsiteX94" fmla="*/ 340562 w 425863"/>
                    <a:gd name="connsiteY94" fmla="*/ 154886 h 329096"/>
                    <a:gd name="connsiteX95" fmla="*/ 340562 w 425863"/>
                    <a:gd name="connsiteY95" fmla="*/ 190836 h 329096"/>
                    <a:gd name="connsiteX96" fmla="*/ 329867 w 425863"/>
                    <a:gd name="connsiteY96" fmla="*/ 190836 h 329096"/>
                    <a:gd name="connsiteX97" fmla="*/ 329867 w 425863"/>
                    <a:gd name="connsiteY97" fmla="*/ 181301 h 329096"/>
                    <a:gd name="connsiteX98" fmla="*/ 319430 w 425863"/>
                    <a:gd name="connsiteY98" fmla="*/ 169704 h 329096"/>
                    <a:gd name="connsiteX99" fmla="*/ 319430 w 425863"/>
                    <a:gd name="connsiteY99" fmla="*/ 154886 h 329096"/>
                    <a:gd name="connsiteX100" fmla="*/ 319430 w 425863"/>
                    <a:gd name="connsiteY100" fmla="*/ 154886 h 329096"/>
                    <a:gd name="connsiteX101" fmla="*/ 269692 w 425863"/>
                    <a:gd name="connsiteY101" fmla="*/ 156947 h 329096"/>
                    <a:gd name="connsiteX102" fmla="*/ 271754 w 425863"/>
                    <a:gd name="connsiteY102" fmla="*/ 154886 h 329096"/>
                    <a:gd name="connsiteX103" fmla="*/ 307189 w 425863"/>
                    <a:gd name="connsiteY103" fmla="*/ 154886 h 329096"/>
                    <a:gd name="connsiteX104" fmla="*/ 307189 w 425863"/>
                    <a:gd name="connsiteY104" fmla="*/ 169575 h 329096"/>
                    <a:gd name="connsiteX105" fmla="*/ 269821 w 425863"/>
                    <a:gd name="connsiteY105" fmla="*/ 169575 h 329096"/>
                    <a:gd name="connsiteX106" fmla="*/ 269821 w 425863"/>
                    <a:gd name="connsiteY106" fmla="*/ 156947 h 329096"/>
                    <a:gd name="connsiteX107" fmla="*/ 269821 w 425863"/>
                    <a:gd name="connsiteY107" fmla="*/ 156947 h 329096"/>
                    <a:gd name="connsiteX108" fmla="*/ 317497 w 425863"/>
                    <a:gd name="connsiteY108" fmla="*/ 182203 h 329096"/>
                    <a:gd name="connsiteX109" fmla="*/ 317497 w 425863"/>
                    <a:gd name="connsiteY109" fmla="*/ 218669 h 329096"/>
                    <a:gd name="connsiteX110" fmla="*/ 279227 w 425863"/>
                    <a:gd name="connsiteY110" fmla="*/ 218669 h 329096"/>
                    <a:gd name="connsiteX111" fmla="*/ 276006 w 425863"/>
                    <a:gd name="connsiteY111" fmla="*/ 212226 h 329096"/>
                    <a:gd name="connsiteX112" fmla="*/ 258353 w 425863"/>
                    <a:gd name="connsiteY112" fmla="*/ 182203 h 329096"/>
                    <a:gd name="connsiteX113" fmla="*/ 317368 w 425863"/>
                    <a:gd name="connsiteY113" fmla="*/ 182203 h 329096"/>
                    <a:gd name="connsiteX114" fmla="*/ 12499 w 425863"/>
                    <a:gd name="connsiteY114" fmla="*/ 22294 h 329096"/>
                    <a:gd name="connsiteX115" fmla="*/ 12499 w 425863"/>
                    <a:gd name="connsiteY115" fmla="*/ 12373 h 329096"/>
                    <a:gd name="connsiteX116" fmla="*/ 223949 w 425863"/>
                    <a:gd name="connsiteY116" fmla="*/ 12373 h 329096"/>
                    <a:gd name="connsiteX117" fmla="*/ 223949 w 425863"/>
                    <a:gd name="connsiteY117" fmla="*/ 22294 h 329096"/>
                    <a:gd name="connsiteX118" fmla="*/ 12499 w 425863"/>
                    <a:gd name="connsiteY118" fmla="*/ 22294 h 329096"/>
                    <a:gd name="connsiteX119" fmla="*/ 209130 w 425863"/>
                    <a:gd name="connsiteY119" fmla="*/ 34793 h 329096"/>
                    <a:gd name="connsiteX120" fmla="*/ 209130 w 425863"/>
                    <a:gd name="connsiteY120" fmla="*/ 76027 h 329096"/>
                    <a:gd name="connsiteX121" fmla="*/ 27188 w 425863"/>
                    <a:gd name="connsiteY121" fmla="*/ 76027 h 329096"/>
                    <a:gd name="connsiteX122" fmla="*/ 27188 w 425863"/>
                    <a:gd name="connsiteY122" fmla="*/ 34793 h 329096"/>
                    <a:gd name="connsiteX123" fmla="*/ 209130 w 425863"/>
                    <a:gd name="connsiteY123" fmla="*/ 34793 h 329096"/>
                    <a:gd name="connsiteX124" fmla="*/ 12499 w 425863"/>
                    <a:gd name="connsiteY124" fmla="*/ 98319 h 329096"/>
                    <a:gd name="connsiteX125" fmla="*/ 12499 w 425863"/>
                    <a:gd name="connsiteY125" fmla="*/ 88397 h 329096"/>
                    <a:gd name="connsiteX126" fmla="*/ 223949 w 425863"/>
                    <a:gd name="connsiteY126" fmla="*/ 88397 h 329096"/>
                    <a:gd name="connsiteX127" fmla="*/ 223949 w 425863"/>
                    <a:gd name="connsiteY127" fmla="*/ 98319 h 329096"/>
                    <a:gd name="connsiteX128" fmla="*/ 12499 w 425863"/>
                    <a:gd name="connsiteY128" fmla="*/ 98319 h 329096"/>
                    <a:gd name="connsiteX129" fmla="*/ 56438 w 425863"/>
                    <a:gd name="connsiteY129" fmla="*/ 306805 h 329096"/>
                    <a:gd name="connsiteX130" fmla="*/ 55021 w 425863"/>
                    <a:gd name="connsiteY130" fmla="*/ 316598 h 329096"/>
                    <a:gd name="connsiteX131" fmla="*/ 12499 w 425863"/>
                    <a:gd name="connsiteY131" fmla="*/ 316598 h 329096"/>
                    <a:gd name="connsiteX132" fmla="*/ 12499 w 425863"/>
                    <a:gd name="connsiteY132" fmla="*/ 306676 h 329096"/>
                    <a:gd name="connsiteX133" fmla="*/ 56438 w 425863"/>
                    <a:gd name="connsiteY133" fmla="*/ 306676 h 329096"/>
                    <a:gd name="connsiteX134" fmla="*/ 56438 w 425863"/>
                    <a:gd name="connsiteY134" fmla="*/ 306676 h 329096"/>
                    <a:gd name="connsiteX135" fmla="*/ 27188 w 425863"/>
                    <a:gd name="connsiteY135" fmla="*/ 294177 h 329096"/>
                    <a:gd name="connsiteX136" fmla="*/ 27188 w 425863"/>
                    <a:gd name="connsiteY136" fmla="*/ 252944 h 329096"/>
                    <a:gd name="connsiteX137" fmla="*/ 93677 w 425863"/>
                    <a:gd name="connsiteY137" fmla="*/ 252944 h 329096"/>
                    <a:gd name="connsiteX138" fmla="*/ 63010 w 425863"/>
                    <a:gd name="connsiteY138" fmla="*/ 294177 h 329096"/>
                    <a:gd name="connsiteX139" fmla="*/ 27188 w 425863"/>
                    <a:gd name="connsiteY139" fmla="*/ 294177 h 329096"/>
                    <a:gd name="connsiteX140" fmla="*/ 27188 w 425863"/>
                    <a:gd name="connsiteY140" fmla="*/ 294177 h 329096"/>
                    <a:gd name="connsiteX141" fmla="*/ 70097 w 425863"/>
                    <a:gd name="connsiteY141" fmla="*/ 316598 h 329096"/>
                    <a:gd name="connsiteX142" fmla="*/ 67648 w 425863"/>
                    <a:gd name="connsiteY142" fmla="*/ 315180 h 329096"/>
                    <a:gd name="connsiteX143" fmla="*/ 67648 w 425863"/>
                    <a:gd name="connsiteY143" fmla="*/ 312346 h 329096"/>
                    <a:gd name="connsiteX144" fmla="*/ 93290 w 425863"/>
                    <a:gd name="connsiteY144" fmla="*/ 271756 h 329096"/>
                    <a:gd name="connsiteX145" fmla="*/ 127695 w 425863"/>
                    <a:gd name="connsiteY145" fmla="*/ 249336 h 329096"/>
                    <a:gd name="connsiteX146" fmla="*/ 165062 w 425863"/>
                    <a:gd name="connsiteY146" fmla="*/ 274591 h 329096"/>
                    <a:gd name="connsiteX147" fmla="*/ 131818 w 425863"/>
                    <a:gd name="connsiteY147" fmla="*/ 316598 h 329096"/>
                    <a:gd name="connsiteX148" fmla="*/ 70483 w 425863"/>
                    <a:gd name="connsiteY148" fmla="*/ 316598 h 329096"/>
                    <a:gd name="connsiteX149" fmla="*/ 145863 w 425863"/>
                    <a:gd name="connsiteY149" fmla="*/ 316598 h 329096"/>
                    <a:gd name="connsiteX150" fmla="*/ 192895 w 425863"/>
                    <a:gd name="connsiteY150" fmla="*/ 275622 h 329096"/>
                    <a:gd name="connsiteX151" fmla="*/ 240958 w 425863"/>
                    <a:gd name="connsiteY151" fmla="*/ 316598 h 329096"/>
                    <a:gd name="connsiteX152" fmla="*/ 145992 w 425863"/>
                    <a:gd name="connsiteY152" fmla="*/ 316598 h 329096"/>
                    <a:gd name="connsiteX153" fmla="*/ 302679 w 425863"/>
                    <a:gd name="connsiteY153" fmla="*/ 315438 h 329096"/>
                    <a:gd name="connsiteX154" fmla="*/ 300359 w 425863"/>
                    <a:gd name="connsiteY154" fmla="*/ 316598 h 329096"/>
                    <a:gd name="connsiteX155" fmla="*/ 255389 w 425863"/>
                    <a:gd name="connsiteY155" fmla="*/ 316598 h 329096"/>
                    <a:gd name="connsiteX156" fmla="*/ 192895 w 425863"/>
                    <a:gd name="connsiteY156" fmla="*/ 263123 h 329096"/>
                    <a:gd name="connsiteX157" fmla="*/ 175371 w 425863"/>
                    <a:gd name="connsiteY157" fmla="*/ 267762 h 329096"/>
                    <a:gd name="connsiteX158" fmla="*/ 137616 w 425863"/>
                    <a:gd name="connsiteY158" fmla="*/ 238383 h 329096"/>
                    <a:gd name="connsiteX159" fmla="*/ 158877 w 425863"/>
                    <a:gd name="connsiteY159" fmla="*/ 196763 h 329096"/>
                    <a:gd name="connsiteX160" fmla="*/ 156816 w 425863"/>
                    <a:gd name="connsiteY160" fmla="*/ 188259 h 329096"/>
                    <a:gd name="connsiteX161" fmla="*/ 148311 w 425863"/>
                    <a:gd name="connsiteY161" fmla="*/ 190321 h 329096"/>
                    <a:gd name="connsiteX162" fmla="*/ 133364 w 425863"/>
                    <a:gd name="connsiteY162" fmla="*/ 218153 h 329096"/>
                    <a:gd name="connsiteX163" fmla="*/ 88652 w 425863"/>
                    <a:gd name="connsiteY163" fmla="*/ 218153 h 329096"/>
                    <a:gd name="connsiteX164" fmla="*/ 82467 w 425863"/>
                    <a:gd name="connsiteY164" fmla="*/ 224338 h 329096"/>
                    <a:gd name="connsiteX165" fmla="*/ 88652 w 425863"/>
                    <a:gd name="connsiteY165" fmla="*/ 230523 h 329096"/>
                    <a:gd name="connsiteX166" fmla="*/ 127566 w 425863"/>
                    <a:gd name="connsiteY166" fmla="*/ 230523 h 329096"/>
                    <a:gd name="connsiteX167" fmla="*/ 124731 w 425863"/>
                    <a:gd name="connsiteY167" fmla="*/ 236966 h 329096"/>
                    <a:gd name="connsiteX168" fmla="*/ 111974 w 425863"/>
                    <a:gd name="connsiteY168" fmla="*/ 240445 h 329096"/>
                    <a:gd name="connsiteX169" fmla="*/ 12499 w 425863"/>
                    <a:gd name="connsiteY169" fmla="*/ 240445 h 329096"/>
                    <a:gd name="connsiteX170" fmla="*/ 12499 w 425863"/>
                    <a:gd name="connsiteY170" fmla="*/ 230523 h 329096"/>
                    <a:gd name="connsiteX171" fmla="*/ 60948 w 425863"/>
                    <a:gd name="connsiteY171" fmla="*/ 230523 h 329096"/>
                    <a:gd name="connsiteX172" fmla="*/ 67133 w 425863"/>
                    <a:gd name="connsiteY172" fmla="*/ 224338 h 329096"/>
                    <a:gd name="connsiteX173" fmla="*/ 60948 w 425863"/>
                    <a:gd name="connsiteY173" fmla="*/ 218153 h 329096"/>
                    <a:gd name="connsiteX174" fmla="*/ 27317 w 425863"/>
                    <a:gd name="connsiteY174" fmla="*/ 218153 h 329096"/>
                    <a:gd name="connsiteX175" fmla="*/ 27317 w 425863"/>
                    <a:gd name="connsiteY175" fmla="*/ 110817 h 329096"/>
                    <a:gd name="connsiteX176" fmla="*/ 209259 w 425863"/>
                    <a:gd name="connsiteY176" fmla="*/ 110817 h 329096"/>
                    <a:gd name="connsiteX177" fmla="*/ 209259 w 425863"/>
                    <a:gd name="connsiteY177" fmla="*/ 142644 h 329096"/>
                    <a:gd name="connsiteX178" fmla="*/ 205651 w 425863"/>
                    <a:gd name="connsiteY178" fmla="*/ 142387 h 329096"/>
                    <a:gd name="connsiteX179" fmla="*/ 164547 w 425863"/>
                    <a:gd name="connsiteY179" fmla="*/ 166998 h 329096"/>
                    <a:gd name="connsiteX180" fmla="*/ 165320 w 425863"/>
                    <a:gd name="connsiteY180" fmla="*/ 175760 h 329096"/>
                    <a:gd name="connsiteX181" fmla="*/ 174082 w 425863"/>
                    <a:gd name="connsiteY181" fmla="*/ 174987 h 329096"/>
                    <a:gd name="connsiteX182" fmla="*/ 205523 w 425863"/>
                    <a:gd name="connsiteY182" fmla="*/ 154757 h 329096"/>
                    <a:gd name="connsiteX183" fmla="*/ 265053 w 425863"/>
                    <a:gd name="connsiteY183" fmla="*/ 217767 h 329096"/>
                    <a:gd name="connsiteX184" fmla="*/ 303194 w 425863"/>
                    <a:gd name="connsiteY184" fmla="*/ 312732 h 329096"/>
                    <a:gd name="connsiteX185" fmla="*/ 302808 w 425863"/>
                    <a:gd name="connsiteY185" fmla="*/ 315309 h 329096"/>
                    <a:gd name="connsiteX186" fmla="*/ 302808 w 425863"/>
                    <a:gd name="connsiteY186" fmla="*/ 315309 h 329096"/>
                    <a:gd name="connsiteX187" fmla="*/ 325228 w 425863"/>
                    <a:gd name="connsiteY187" fmla="*/ 316598 h 329096"/>
                    <a:gd name="connsiteX188" fmla="*/ 315435 w 425863"/>
                    <a:gd name="connsiteY188" fmla="*/ 316598 h 329096"/>
                    <a:gd name="connsiteX189" fmla="*/ 314920 w 425863"/>
                    <a:gd name="connsiteY189" fmla="*/ 308995 h 329096"/>
                    <a:gd name="connsiteX190" fmla="*/ 304998 w 425863"/>
                    <a:gd name="connsiteY190" fmla="*/ 280003 h 329096"/>
                    <a:gd name="connsiteX191" fmla="*/ 325228 w 425863"/>
                    <a:gd name="connsiteY191" fmla="*/ 280003 h 329096"/>
                    <a:gd name="connsiteX192" fmla="*/ 325228 w 425863"/>
                    <a:gd name="connsiteY192" fmla="*/ 316469 h 329096"/>
                    <a:gd name="connsiteX193" fmla="*/ 300488 w 425863"/>
                    <a:gd name="connsiteY193" fmla="*/ 267633 h 329096"/>
                    <a:gd name="connsiteX194" fmla="*/ 285283 w 425863"/>
                    <a:gd name="connsiteY194" fmla="*/ 231167 h 329096"/>
                    <a:gd name="connsiteX195" fmla="*/ 352545 w 425863"/>
                    <a:gd name="connsiteY195" fmla="*/ 231167 h 329096"/>
                    <a:gd name="connsiteX196" fmla="*/ 352545 w 425863"/>
                    <a:gd name="connsiteY196" fmla="*/ 267633 h 329096"/>
                    <a:gd name="connsiteX197" fmla="*/ 300488 w 425863"/>
                    <a:gd name="connsiteY197" fmla="*/ 267633 h 329096"/>
                    <a:gd name="connsiteX198" fmla="*/ 413365 w 425863"/>
                    <a:gd name="connsiteY198" fmla="*/ 316598 h 329096"/>
                    <a:gd name="connsiteX199" fmla="*/ 337727 w 425863"/>
                    <a:gd name="connsiteY199" fmla="*/ 316598 h 329096"/>
                    <a:gd name="connsiteX200" fmla="*/ 337727 w 425863"/>
                    <a:gd name="connsiteY200" fmla="*/ 280132 h 329096"/>
                    <a:gd name="connsiteX201" fmla="*/ 413365 w 425863"/>
                    <a:gd name="connsiteY201" fmla="*/ 280132 h 329096"/>
                    <a:gd name="connsiteX202" fmla="*/ 413365 w 425863"/>
                    <a:gd name="connsiteY202" fmla="*/ 316598 h 32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Lst>
                  <a:rect l="l" t="t" r="r" b="b"/>
                  <a:pathLst>
                    <a:path w="425863" h="329096">
                      <a:moveTo>
                        <a:pt x="414267" y="267633"/>
                      </a:moveTo>
                      <a:lnTo>
                        <a:pt x="403056" y="267633"/>
                      </a:lnTo>
                      <a:lnTo>
                        <a:pt x="403056" y="156947"/>
                      </a:lnTo>
                      <a:cubicBezTo>
                        <a:pt x="403056" y="153855"/>
                        <a:pt x="402025" y="151020"/>
                        <a:pt x="400479" y="148701"/>
                      </a:cubicBezTo>
                      <a:cubicBezTo>
                        <a:pt x="402154" y="146381"/>
                        <a:pt x="403056" y="143546"/>
                        <a:pt x="403056" y="140454"/>
                      </a:cubicBezTo>
                      <a:lnTo>
                        <a:pt x="403056" y="23712"/>
                      </a:lnTo>
                      <a:cubicBezTo>
                        <a:pt x="403056" y="15723"/>
                        <a:pt x="396485" y="9151"/>
                        <a:pt x="388496" y="9151"/>
                      </a:cubicBezTo>
                      <a:lnTo>
                        <a:pt x="271754" y="9151"/>
                      </a:lnTo>
                      <a:cubicBezTo>
                        <a:pt x="263765" y="9151"/>
                        <a:pt x="257193" y="15723"/>
                        <a:pt x="257193" y="23712"/>
                      </a:cubicBezTo>
                      <a:lnTo>
                        <a:pt x="257193" y="49998"/>
                      </a:lnTo>
                      <a:cubicBezTo>
                        <a:pt x="257193" y="53477"/>
                        <a:pt x="260028" y="56183"/>
                        <a:pt x="263378" y="56183"/>
                      </a:cubicBezTo>
                      <a:cubicBezTo>
                        <a:pt x="266728" y="56183"/>
                        <a:pt x="269563" y="53348"/>
                        <a:pt x="269563" y="49998"/>
                      </a:cubicBezTo>
                      <a:lnTo>
                        <a:pt x="269563" y="23712"/>
                      </a:lnTo>
                      <a:cubicBezTo>
                        <a:pt x="269563" y="22552"/>
                        <a:pt x="270465" y="21650"/>
                        <a:pt x="271625" y="21650"/>
                      </a:cubicBezTo>
                      <a:lnTo>
                        <a:pt x="307060" y="21650"/>
                      </a:lnTo>
                      <a:lnTo>
                        <a:pt x="307060" y="59662"/>
                      </a:lnTo>
                      <a:cubicBezTo>
                        <a:pt x="307060" y="65332"/>
                        <a:pt x="311699" y="70099"/>
                        <a:pt x="317497" y="70099"/>
                      </a:cubicBezTo>
                      <a:lnTo>
                        <a:pt x="342752" y="70099"/>
                      </a:lnTo>
                      <a:cubicBezTo>
                        <a:pt x="348422" y="70099"/>
                        <a:pt x="353190" y="65461"/>
                        <a:pt x="353190" y="59662"/>
                      </a:cubicBezTo>
                      <a:lnTo>
                        <a:pt x="353190" y="21650"/>
                      </a:lnTo>
                      <a:lnTo>
                        <a:pt x="388625" y="21650"/>
                      </a:lnTo>
                      <a:cubicBezTo>
                        <a:pt x="389784" y="21650"/>
                        <a:pt x="390686" y="22552"/>
                        <a:pt x="390686" y="23712"/>
                      </a:cubicBezTo>
                      <a:lnTo>
                        <a:pt x="390686" y="140454"/>
                      </a:lnTo>
                      <a:cubicBezTo>
                        <a:pt x="390686" y="141614"/>
                        <a:pt x="389784" y="142516"/>
                        <a:pt x="388625" y="142516"/>
                      </a:cubicBezTo>
                      <a:lnTo>
                        <a:pt x="271883" y="142516"/>
                      </a:lnTo>
                      <a:cubicBezTo>
                        <a:pt x="270723" y="142516"/>
                        <a:pt x="269821" y="141614"/>
                        <a:pt x="269821" y="140454"/>
                      </a:cubicBezTo>
                      <a:lnTo>
                        <a:pt x="269821" y="77573"/>
                      </a:lnTo>
                      <a:cubicBezTo>
                        <a:pt x="269821" y="74094"/>
                        <a:pt x="266986" y="71388"/>
                        <a:pt x="263636" y="71388"/>
                      </a:cubicBezTo>
                      <a:cubicBezTo>
                        <a:pt x="260286" y="71388"/>
                        <a:pt x="257451" y="74223"/>
                        <a:pt x="257451" y="77573"/>
                      </a:cubicBezTo>
                      <a:lnTo>
                        <a:pt x="257451" y="140454"/>
                      </a:lnTo>
                      <a:cubicBezTo>
                        <a:pt x="257451" y="143546"/>
                        <a:pt x="258482" y="146381"/>
                        <a:pt x="260028" y="148701"/>
                      </a:cubicBezTo>
                      <a:cubicBezTo>
                        <a:pt x="258353" y="151020"/>
                        <a:pt x="257451" y="153855"/>
                        <a:pt x="257451" y="156947"/>
                      </a:cubicBezTo>
                      <a:lnTo>
                        <a:pt x="257451" y="169575"/>
                      </a:lnTo>
                      <a:lnTo>
                        <a:pt x="249462" y="169575"/>
                      </a:lnTo>
                      <a:cubicBezTo>
                        <a:pt x="240184" y="158236"/>
                        <a:pt x="230907" y="150376"/>
                        <a:pt x="221887" y="146123"/>
                      </a:cubicBezTo>
                      <a:lnTo>
                        <a:pt x="221887" y="110817"/>
                      </a:lnTo>
                      <a:lnTo>
                        <a:pt x="226526" y="110817"/>
                      </a:lnTo>
                      <a:cubicBezTo>
                        <a:pt x="232067" y="110817"/>
                        <a:pt x="236576" y="106308"/>
                        <a:pt x="236576" y="100767"/>
                      </a:cubicBezTo>
                      <a:lnTo>
                        <a:pt x="236576" y="86077"/>
                      </a:lnTo>
                      <a:cubicBezTo>
                        <a:pt x="236576" y="80537"/>
                        <a:pt x="232067" y="76027"/>
                        <a:pt x="226526" y="76027"/>
                      </a:cubicBezTo>
                      <a:lnTo>
                        <a:pt x="221887" y="76027"/>
                      </a:lnTo>
                      <a:lnTo>
                        <a:pt x="221887" y="34793"/>
                      </a:lnTo>
                      <a:lnTo>
                        <a:pt x="226526" y="34793"/>
                      </a:lnTo>
                      <a:cubicBezTo>
                        <a:pt x="232067" y="34793"/>
                        <a:pt x="236576" y="30283"/>
                        <a:pt x="236576" y="24743"/>
                      </a:cubicBezTo>
                      <a:lnTo>
                        <a:pt x="236576" y="10053"/>
                      </a:lnTo>
                      <a:cubicBezTo>
                        <a:pt x="236576" y="4513"/>
                        <a:pt x="232067" y="3"/>
                        <a:pt x="226526" y="3"/>
                      </a:cubicBezTo>
                      <a:lnTo>
                        <a:pt x="10051" y="3"/>
                      </a:lnTo>
                      <a:cubicBezTo>
                        <a:pt x="4510" y="-126"/>
                        <a:pt x="0" y="4384"/>
                        <a:pt x="0" y="10053"/>
                      </a:cubicBezTo>
                      <a:lnTo>
                        <a:pt x="0" y="24743"/>
                      </a:lnTo>
                      <a:cubicBezTo>
                        <a:pt x="0" y="30283"/>
                        <a:pt x="4510" y="34793"/>
                        <a:pt x="10051" y="34793"/>
                      </a:cubicBezTo>
                      <a:lnTo>
                        <a:pt x="14689" y="34793"/>
                      </a:lnTo>
                      <a:lnTo>
                        <a:pt x="14689" y="76027"/>
                      </a:lnTo>
                      <a:lnTo>
                        <a:pt x="10051" y="76027"/>
                      </a:lnTo>
                      <a:cubicBezTo>
                        <a:pt x="4510" y="76027"/>
                        <a:pt x="0" y="80537"/>
                        <a:pt x="0" y="86077"/>
                      </a:cubicBezTo>
                      <a:lnTo>
                        <a:pt x="0" y="100767"/>
                      </a:lnTo>
                      <a:cubicBezTo>
                        <a:pt x="0" y="106308"/>
                        <a:pt x="4510" y="110817"/>
                        <a:pt x="10051" y="110817"/>
                      </a:cubicBezTo>
                      <a:lnTo>
                        <a:pt x="14689" y="110817"/>
                      </a:lnTo>
                      <a:lnTo>
                        <a:pt x="14689" y="218153"/>
                      </a:lnTo>
                      <a:lnTo>
                        <a:pt x="10051" y="218153"/>
                      </a:lnTo>
                      <a:cubicBezTo>
                        <a:pt x="4510" y="218153"/>
                        <a:pt x="0" y="222663"/>
                        <a:pt x="0" y="228204"/>
                      </a:cubicBezTo>
                      <a:lnTo>
                        <a:pt x="0" y="242893"/>
                      </a:lnTo>
                      <a:cubicBezTo>
                        <a:pt x="0" y="248434"/>
                        <a:pt x="4510" y="253073"/>
                        <a:pt x="10051" y="253073"/>
                      </a:cubicBezTo>
                      <a:lnTo>
                        <a:pt x="14689" y="253073"/>
                      </a:lnTo>
                      <a:lnTo>
                        <a:pt x="14689" y="294306"/>
                      </a:lnTo>
                      <a:lnTo>
                        <a:pt x="10051" y="294306"/>
                      </a:lnTo>
                      <a:cubicBezTo>
                        <a:pt x="4510" y="294306"/>
                        <a:pt x="0" y="298816"/>
                        <a:pt x="0" y="304357"/>
                      </a:cubicBezTo>
                      <a:lnTo>
                        <a:pt x="0" y="319046"/>
                      </a:lnTo>
                      <a:cubicBezTo>
                        <a:pt x="0" y="324587"/>
                        <a:pt x="4510" y="329097"/>
                        <a:pt x="10051" y="329097"/>
                      </a:cubicBezTo>
                      <a:lnTo>
                        <a:pt x="326130" y="329097"/>
                      </a:lnTo>
                      <a:cubicBezTo>
                        <a:pt x="328063" y="329097"/>
                        <a:pt x="329867" y="328581"/>
                        <a:pt x="331542" y="327808"/>
                      </a:cubicBezTo>
                      <a:cubicBezTo>
                        <a:pt x="333217" y="328710"/>
                        <a:pt x="335021" y="329097"/>
                        <a:pt x="336954" y="329097"/>
                      </a:cubicBezTo>
                      <a:lnTo>
                        <a:pt x="414267" y="329097"/>
                      </a:lnTo>
                      <a:cubicBezTo>
                        <a:pt x="420709" y="329097"/>
                        <a:pt x="425863" y="323814"/>
                        <a:pt x="425863" y="317500"/>
                      </a:cubicBezTo>
                      <a:lnTo>
                        <a:pt x="425863" y="279359"/>
                      </a:lnTo>
                      <a:cubicBezTo>
                        <a:pt x="425863" y="272916"/>
                        <a:pt x="420709" y="267762"/>
                        <a:pt x="414267" y="267762"/>
                      </a:cubicBezTo>
                      <a:close/>
                      <a:moveTo>
                        <a:pt x="340691" y="57601"/>
                      </a:moveTo>
                      <a:lnTo>
                        <a:pt x="319687" y="57601"/>
                      </a:lnTo>
                      <a:lnTo>
                        <a:pt x="319687" y="21650"/>
                      </a:lnTo>
                      <a:lnTo>
                        <a:pt x="340691" y="21650"/>
                      </a:lnTo>
                      <a:lnTo>
                        <a:pt x="340691" y="57601"/>
                      </a:lnTo>
                      <a:close/>
                      <a:moveTo>
                        <a:pt x="353061" y="193027"/>
                      </a:moveTo>
                      <a:lnTo>
                        <a:pt x="353061" y="155014"/>
                      </a:lnTo>
                      <a:lnTo>
                        <a:pt x="388496" y="155014"/>
                      </a:lnTo>
                      <a:cubicBezTo>
                        <a:pt x="389655" y="155014"/>
                        <a:pt x="390557" y="155916"/>
                        <a:pt x="390557" y="157076"/>
                      </a:cubicBezTo>
                      <a:lnTo>
                        <a:pt x="390557" y="267762"/>
                      </a:lnTo>
                      <a:lnTo>
                        <a:pt x="365044" y="267762"/>
                      </a:lnTo>
                      <a:lnTo>
                        <a:pt x="365044" y="230394"/>
                      </a:lnTo>
                      <a:cubicBezTo>
                        <a:pt x="365044" y="223951"/>
                        <a:pt x="359761" y="218797"/>
                        <a:pt x="353447" y="218797"/>
                      </a:cubicBezTo>
                      <a:lnTo>
                        <a:pt x="330125" y="218797"/>
                      </a:lnTo>
                      <a:lnTo>
                        <a:pt x="330125" y="203464"/>
                      </a:lnTo>
                      <a:lnTo>
                        <a:pt x="342881" y="203464"/>
                      </a:lnTo>
                      <a:cubicBezTo>
                        <a:pt x="348551" y="203464"/>
                        <a:pt x="353318" y="198825"/>
                        <a:pt x="353318" y="193027"/>
                      </a:cubicBezTo>
                      <a:lnTo>
                        <a:pt x="353318" y="193027"/>
                      </a:lnTo>
                      <a:close/>
                      <a:moveTo>
                        <a:pt x="319559" y="154886"/>
                      </a:moveTo>
                      <a:lnTo>
                        <a:pt x="340562" y="154886"/>
                      </a:lnTo>
                      <a:lnTo>
                        <a:pt x="340562" y="190836"/>
                      </a:lnTo>
                      <a:lnTo>
                        <a:pt x="329867" y="190836"/>
                      </a:lnTo>
                      <a:lnTo>
                        <a:pt x="329867" y="181301"/>
                      </a:lnTo>
                      <a:cubicBezTo>
                        <a:pt x="329867" y="175373"/>
                        <a:pt x="325357" y="170348"/>
                        <a:pt x="319430" y="169704"/>
                      </a:cubicBezTo>
                      <a:lnTo>
                        <a:pt x="319430" y="154886"/>
                      </a:lnTo>
                      <a:lnTo>
                        <a:pt x="319430" y="154886"/>
                      </a:lnTo>
                      <a:close/>
                      <a:moveTo>
                        <a:pt x="269692" y="156947"/>
                      </a:moveTo>
                      <a:cubicBezTo>
                        <a:pt x="269692" y="155788"/>
                        <a:pt x="270594" y="154886"/>
                        <a:pt x="271754" y="154886"/>
                      </a:cubicBezTo>
                      <a:lnTo>
                        <a:pt x="307189" y="154886"/>
                      </a:lnTo>
                      <a:lnTo>
                        <a:pt x="307189" y="169575"/>
                      </a:lnTo>
                      <a:lnTo>
                        <a:pt x="269821" y="169575"/>
                      </a:lnTo>
                      <a:lnTo>
                        <a:pt x="269821" y="156947"/>
                      </a:lnTo>
                      <a:lnTo>
                        <a:pt x="269821" y="156947"/>
                      </a:lnTo>
                      <a:close/>
                      <a:moveTo>
                        <a:pt x="317497" y="182203"/>
                      </a:moveTo>
                      <a:lnTo>
                        <a:pt x="317497" y="218669"/>
                      </a:lnTo>
                      <a:lnTo>
                        <a:pt x="279227" y="218669"/>
                      </a:lnTo>
                      <a:cubicBezTo>
                        <a:pt x="278196" y="216478"/>
                        <a:pt x="277037" y="214416"/>
                        <a:pt x="276006" y="212226"/>
                      </a:cubicBezTo>
                      <a:cubicBezTo>
                        <a:pt x="270079" y="200758"/>
                        <a:pt x="264280" y="190836"/>
                        <a:pt x="258353" y="182203"/>
                      </a:cubicBezTo>
                      <a:lnTo>
                        <a:pt x="317368" y="182203"/>
                      </a:lnTo>
                      <a:close/>
                      <a:moveTo>
                        <a:pt x="12499" y="22294"/>
                      </a:moveTo>
                      <a:lnTo>
                        <a:pt x="12499" y="12373"/>
                      </a:lnTo>
                      <a:lnTo>
                        <a:pt x="223949" y="12373"/>
                      </a:lnTo>
                      <a:lnTo>
                        <a:pt x="223949" y="22294"/>
                      </a:lnTo>
                      <a:lnTo>
                        <a:pt x="12499" y="22294"/>
                      </a:lnTo>
                      <a:close/>
                      <a:moveTo>
                        <a:pt x="209130" y="34793"/>
                      </a:moveTo>
                      <a:lnTo>
                        <a:pt x="209130" y="76027"/>
                      </a:lnTo>
                      <a:lnTo>
                        <a:pt x="27188" y="76027"/>
                      </a:lnTo>
                      <a:lnTo>
                        <a:pt x="27188" y="34793"/>
                      </a:lnTo>
                      <a:lnTo>
                        <a:pt x="209130" y="34793"/>
                      </a:lnTo>
                      <a:close/>
                      <a:moveTo>
                        <a:pt x="12499" y="98319"/>
                      </a:moveTo>
                      <a:lnTo>
                        <a:pt x="12499" y="88397"/>
                      </a:lnTo>
                      <a:lnTo>
                        <a:pt x="223949" y="88397"/>
                      </a:lnTo>
                      <a:lnTo>
                        <a:pt x="223949" y="98319"/>
                      </a:lnTo>
                      <a:lnTo>
                        <a:pt x="12499" y="98319"/>
                      </a:lnTo>
                      <a:close/>
                      <a:moveTo>
                        <a:pt x="56438" y="306805"/>
                      </a:moveTo>
                      <a:cubicBezTo>
                        <a:pt x="54892" y="309897"/>
                        <a:pt x="54377" y="313376"/>
                        <a:pt x="55021" y="316598"/>
                      </a:cubicBezTo>
                      <a:lnTo>
                        <a:pt x="12499" y="316598"/>
                      </a:lnTo>
                      <a:lnTo>
                        <a:pt x="12499" y="306676"/>
                      </a:lnTo>
                      <a:lnTo>
                        <a:pt x="56438" y="306676"/>
                      </a:lnTo>
                      <a:cubicBezTo>
                        <a:pt x="56438" y="306676"/>
                        <a:pt x="56438" y="306676"/>
                        <a:pt x="56438" y="306676"/>
                      </a:cubicBezTo>
                      <a:close/>
                      <a:moveTo>
                        <a:pt x="27188" y="294177"/>
                      </a:moveTo>
                      <a:lnTo>
                        <a:pt x="27188" y="252944"/>
                      </a:lnTo>
                      <a:lnTo>
                        <a:pt x="93677" y="252944"/>
                      </a:lnTo>
                      <a:cubicBezTo>
                        <a:pt x="81436" y="264412"/>
                        <a:pt x="70870" y="280261"/>
                        <a:pt x="63010" y="294177"/>
                      </a:cubicBezTo>
                      <a:lnTo>
                        <a:pt x="27188" y="294177"/>
                      </a:lnTo>
                      <a:lnTo>
                        <a:pt x="27188" y="294177"/>
                      </a:lnTo>
                      <a:close/>
                      <a:moveTo>
                        <a:pt x="70097" y="316598"/>
                      </a:moveTo>
                      <a:cubicBezTo>
                        <a:pt x="68679" y="316598"/>
                        <a:pt x="67906" y="315696"/>
                        <a:pt x="67648" y="315180"/>
                      </a:cubicBezTo>
                      <a:cubicBezTo>
                        <a:pt x="67391" y="314665"/>
                        <a:pt x="66875" y="313634"/>
                        <a:pt x="67648" y="312346"/>
                      </a:cubicBezTo>
                      <a:cubicBezTo>
                        <a:pt x="73318" y="301135"/>
                        <a:pt x="82209" y="285157"/>
                        <a:pt x="93290" y="271756"/>
                      </a:cubicBezTo>
                      <a:cubicBezTo>
                        <a:pt x="105403" y="257067"/>
                        <a:pt x="117386" y="249336"/>
                        <a:pt x="127695" y="249336"/>
                      </a:cubicBezTo>
                      <a:cubicBezTo>
                        <a:pt x="138905" y="249336"/>
                        <a:pt x="151661" y="257969"/>
                        <a:pt x="165062" y="274591"/>
                      </a:cubicBezTo>
                      <a:cubicBezTo>
                        <a:pt x="148569" y="287734"/>
                        <a:pt x="136328" y="308351"/>
                        <a:pt x="131818" y="316598"/>
                      </a:cubicBezTo>
                      <a:lnTo>
                        <a:pt x="70483" y="316598"/>
                      </a:lnTo>
                      <a:close/>
                      <a:moveTo>
                        <a:pt x="145863" y="316598"/>
                      </a:moveTo>
                      <a:cubicBezTo>
                        <a:pt x="155785" y="300233"/>
                        <a:pt x="174598" y="275622"/>
                        <a:pt x="192895" y="275622"/>
                      </a:cubicBezTo>
                      <a:cubicBezTo>
                        <a:pt x="211192" y="275622"/>
                        <a:pt x="230649" y="300104"/>
                        <a:pt x="240958" y="316598"/>
                      </a:cubicBezTo>
                      <a:lnTo>
                        <a:pt x="145992" y="316598"/>
                      </a:lnTo>
                      <a:close/>
                      <a:moveTo>
                        <a:pt x="302679" y="315438"/>
                      </a:moveTo>
                      <a:cubicBezTo>
                        <a:pt x="302679" y="315438"/>
                        <a:pt x="301648" y="316598"/>
                        <a:pt x="300359" y="316598"/>
                      </a:cubicBezTo>
                      <a:lnTo>
                        <a:pt x="255389" y="316598"/>
                      </a:lnTo>
                      <a:cubicBezTo>
                        <a:pt x="248431" y="304228"/>
                        <a:pt x="222918" y="263123"/>
                        <a:pt x="192895" y="263123"/>
                      </a:cubicBezTo>
                      <a:cubicBezTo>
                        <a:pt x="186839" y="263123"/>
                        <a:pt x="180911" y="264798"/>
                        <a:pt x="175371" y="267762"/>
                      </a:cubicBezTo>
                      <a:cubicBezTo>
                        <a:pt x="162614" y="251655"/>
                        <a:pt x="149986" y="241862"/>
                        <a:pt x="137616" y="238383"/>
                      </a:cubicBezTo>
                      <a:cubicBezTo>
                        <a:pt x="144703" y="222405"/>
                        <a:pt x="151790" y="208489"/>
                        <a:pt x="158877" y="196763"/>
                      </a:cubicBezTo>
                      <a:cubicBezTo>
                        <a:pt x="160681" y="193800"/>
                        <a:pt x="159650" y="189934"/>
                        <a:pt x="156816" y="188259"/>
                      </a:cubicBezTo>
                      <a:cubicBezTo>
                        <a:pt x="153981" y="186584"/>
                        <a:pt x="149986" y="187486"/>
                        <a:pt x="148311" y="190321"/>
                      </a:cubicBezTo>
                      <a:cubicBezTo>
                        <a:pt x="143415" y="198567"/>
                        <a:pt x="138389" y="207845"/>
                        <a:pt x="133364" y="218153"/>
                      </a:cubicBezTo>
                      <a:lnTo>
                        <a:pt x="88652" y="218153"/>
                      </a:lnTo>
                      <a:cubicBezTo>
                        <a:pt x="85173" y="218153"/>
                        <a:pt x="82467" y="220988"/>
                        <a:pt x="82467" y="224338"/>
                      </a:cubicBezTo>
                      <a:cubicBezTo>
                        <a:pt x="82467" y="227688"/>
                        <a:pt x="85302" y="230523"/>
                        <a:pt x="88652" y="230523"/>
                      </a:cubicBezTo>
                      <a:lnTo>
                        <a:pt x="127566" y="230523"/>
                      </a:lnTo>
                      <a:cubicBezTo>
                        <a:pt x="126664" y="232585"/>
                        <a:pt x="125633" y="234775"/>
                        <a:pt x="124731" y="236966"/>
                      </a:cubicBezTo>
                      <a:cubicBezTo>
                        <a:pt x="120350" y="237352"/>
                        <a:pt x="116098" y="238512"/>
                        <a:pt x="111974" y="240445"/>
                      </a:cubicBezTo>
                      <a:lnTo>
                        <a:pt x="12499" y="240445"/>
                      </a:lnTo>
                      <a:lnTo>
                        <a:pt x="12499" y="230523"/>
                      </a:lnTo>
                      <a:lnTo>
                        <a:pt x="60948" y="230523"/>
                      </a:lnTo>
                      <a:cubicBezTo>
                        <a:pt x="64427" y="230523"/>
                        <a:pt x="67133" y="227688"/>
                        <a:pt x="67133" y="224338"/>
                      </a:cubicBezTo>
                      <a:cubicBezTo>
                        <a:pt x="67133" y="220988"/>
                        <a:pt x="64298" y="218153"/>
                        <a:pt x="60948" y="218153"/>
                      </a:cubicBezTo>
                      <a:lnTo>
                        <a:pt x="27317" y="218153"/>
                      </a:lnTo>
                      <a:lnTo>
                        <a:pt x="27317" y="110817"/>
                      </a:lnTo>
                      <a:lnTo>
                        <a:pt x="209259" y="110817"/>
                      </a:lnTo>
                      <a:lnTo>
                        <a:pt x="209259" y="142644"/>
                      </a:lnTo>
                      <a:cubicBezTo>
                        <a:pt x="208100" y="142516"/>
                        <a:pt x="206811" y="142387"/>
                        <a:pt x="205651" y="142387"/>
                      </a:cubicBezTo>
                      <a:cubicBezTo>
                        <a:pt x="192122" y="142387"/>
                        <a:pt x="178334" y="150633"/>
                        <a:pt x="164547" y="166998"/>
                      </a:cubicBezTo>
                      <a:cubicBezTo>
                        <a:pt x="162356" y="169704"/>
                        <a:pt x="162743" y="173570"/>
                        <a:pt x="165320" y="175760"/>
                      </a:cubicBezTo>
                      <a:cubicBezTo>
                        <a:pt x="167897" y="177951"/>
                        <a:pt x="171892" y="177564"/>
                        <a:pt x="174082" y="174987"/>
                      </a:cubicBezTo>
                      <a:cubicBezTo>
                        <a:pt x="185292" y="161586"/>
                        <a:pt x="195859" y="154757"/>
                        <a:pt x="205523" y="154757"/>
                      </a:cubicBezTo>
                      <a:cubicBezTo>
                        <a:pt x="223176" y="154757"/>
                        <a:pt x="243792" y="176533"/>
                        <a:pt x="265053" y="217767"/>
                      </a:cubicBezTo>
                      <a:cubicBezTo>
                        <a:pt x="282964" y="252686"/>
                        <a:pt x="296623" y="292244"/>
                        <a:pt x="303194" y="312732"/>
                      </a:cubicBezTo>
                      <a:cubicBezTo>
                        <a:pt x="303581" y="313892"/>
                        <a:pt x="303194" y="314794"/>
                        <a:pt x="302808" y="315309"/>
                      </a:cubicBezTo>
                      <a:lnTo>
                        <a:pt x="302808" y="315309"/>
                      </a:lnTo>
                      <a:close/>
                      <a:moveTo>
                        <a:pt x="325228" y="316598"/>
                      </a:moveTo>
                      <a:lnTo>
                        <a:pt x="315435" y="316598"/>
                      </a:lnTo>
                      <a:cubicBezTo>
                        <a:pt x="315951" y="314150"/>
                        <a:pt x="315822" y="311572"/>
                        <a:pt x="314920" y="308995"/>
                      </a:cubicBezTo>
                      <a:cubicBezTo>
                        <a:pt x="312472" y="301522"/>
                        <a:pt x="309121" y="291471"/>
                        <a:pt x="304998" y="280003"/>
                      </a:cubicBezTo>
                      <a:lnTo>
                        <a:pt x="325228" y="280003"/>
                      </a:lnTo>
                      <a:lnTo>
                        <a:pt x="325228" y="316469"/>
                      </a:lnTo>
                      <a:close/>
                      <a:moveTo>
                        <a:pt x="300488" y="267633"/>
                      </a:moveTo>
                      <a:cubicBezTo>
                        <a:pt x="296107" y="256036"/>
                        <a:pt x="290953" y="243537"/>
                        <a:pt x="285283" y="231167"/>
                      </a:cubicBezTo>
                      <a:lnTo>
                        <a:pt x="352545" y="231167"/>
                      </a:lnTo>
                      <a:lnTo>
                        <a:pt x="352545" y="267633"/>
                      </a:lnTo>
                      <a:lnTo>
                        <a:pt x="300488" y="267633"/>
                      </a:lnTo>
                      <a:close/>
                      <a:moveTo>
                        <a:pt x="413365" y="316598"/>
                      </a:moveTo>
                      <a:lnTo>
                        <a:pt x="337727" y="316598"/>
                      </a:lnTo>
                      <a:lnTo>
                        <a:pt x="337727" y="280132"/>
                      </a:lnTo>
                      <a:lnTo>
                        <a:pt x="413365" y="280132"/>
                      </a:lnTo>
                      <a:lnTo>
                        <a:pt x="413365" y="316598"/>
                      </a:lnTo>
                      <a:close/>
                    </a:path>
                  </a:pathLst>
                </a:custGeom>
                <a:solidFill>
                  <a:srgbClr val="112750"/>
                </a:solidFill>
                <a:ln w="128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44" name="Freeform: Shape 43">
                  <a:extLst>
                    <a:ext uri="{FF2B5EF4-FFF2-40B4-BE49-F238E27FC236}">
                      <a16:creationId xmlns:a16="http://schemas.microsoft.com/office/drawing/2014/main" id="{51840CEE-6E04-F759-9E86-E872A2BD8B5F}"/>
                    </a:ext>
                  </a:extLst>
                </p:cNvPr>
                <p:cNvSpPr/>
                <p:nvPr/>
              </p:nvSpPr>
              <p:spPr>
                <a:xfrm>
                  <a:off x="1036779" y="5431380"/>
                  <a:ext cx="22807" cy="12370"/>
                </a:xfrm>
                <a:custGeom>
                  <a:avLst/>
                  <a:gdLst>
                    <a:gd name="connsiteX0" fmla="*/ 16622 w 22807"/>
                    <a:gd name="connsiteY0" fmla="*/ 12370 h 12370"/>
                    <a:gd name="connsiteX1" fmla="*/ 6185 w 22807"/>
                    <a:gd name="connsiteY1" fmla="*/ 12370 h 12370"/>
                    <a:gd name="connsiteX2" fmla="*/ 0 w 22807"/>
                    <a:gd name="connsiteY2" fmla="*/ 6185 h 12370"/>
                    <a:gd name="connsiteX3" fmla="*/ 6185 w 22807"/>
                    <a:gd name="connsiteY3" fmla="*/ 0 h 12370"/>
                    <a:gd name="connsiteX4" fmla="*/ 16622 w 22807"/>
                    <a:gd name="connsiteY4" fmla="*/ 0 h 12370"/>
                    <a:gd name="connsiteX5" fmla="*/ 22807 w 22807"/>
                    <a:gd name="connsiteY5" fmla="*/ 6185 h 12370"/>
                    <a:gd name="connsiteX6" fmla="*/ 16622 w 22807"/>
                    <a:gd name="connsiteY6" fmla="*/ 12370 h 12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807" h="12370">
                      <a:moveTo>
                        <a:pt x="16622" y="12370"/>
                      </a:moveTo>
                      <a:lnTo>
                        <a:pt x="6185" y="12370"/>
                      </a:lnTo>
                      <a:cubicBezTo>
                        <a:pt x="2706" y="12370"/>
                        <a:pt x="0" y="9535"/>
                        <a:pt x="0" y="6185"/>
                      </a:cubicBezTo>
                      <a:cubicBezTo>
                        <a:pt x="0" y="2835"/>
                        <a:pt x="2835" y="0"/>
                        <a:pt x="6185" y="0"/>
                      </a:cubicBezTo>
                      <a:lnTo>
                        <a:pt x="16622" y="0"/>
                      </a:lnTo>
                      <a:cubicBezTo>
                        <a:pt x="20101" y="0"/>
                        <a:pt x="22807" y="2835"/>
                        <a:pt x="22807" y="6185"/>
                      </a:cubicBezTo>
                      <a:cubicBezTo>
                        <a:pt x="22807" y="9535"/>
                        <a:pt x="19972" y="12370"/>
                        <a:pt x="16622" y="12370"/>
                      </a:cubicBezTo>
                      <a:close/>
                    </a:path>
                  </a:pathLst>
                </a:custGeom>
                <a:solidFill>
                  <a:srgbClr val="112750"/>
                </a:solidFill>
                <a:ln w="128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45" name="Freeform: Shape 44">
                  <a:extLst>
                    <a:ext uri="{FF2B5EF4-FFF2-40B4-BE49-F238E27FC236}">
                      <a16:creationId xmlns:a16="http://schemas.microsoft.com/office/drawing/2014/main" id="{1EDB704E-4357-1193-1368-F4A7D1E96881}"/>
                    </a:ext>
                  </a:extLst>
                </p:cNvPr>
                <p:cNvSpPr/>
                <p:nvPr/>
              </p:nvSpPr>
              <p:spPr>
                <a:xfrm>
                  <a:off x="1036779" y="5411408"/>
                  <a:ext cx="22807" cy="12370"/>
                </a:xfrm>
                <a:custGeom>
                  <a:avLst/>
                  <a:gdLst>
                    <a:gd name="connsiteX0" fmla="*/ 16622 w 22807"/>
                    <a:gd name="connsiteY0" fmla="*/ 12370 h 12370"/>
                    <a:gd name="connsiteX1" fmla="*/ 6185 w 22807"/>
                    <a:gd name="connsiteY1" fmla="*/ 12370 h 12370"/>
                    <a:gd name="connsiteX2" fmla="*/ 0 w 22807"/>
                    <a:gd name="connsiteY2" fmla="*/ 6185 h 12370"/>
                    <a:gd name="connsiteX3" fmla="*/ 6185 w 22807"/>
                    <a:gd name="connsiteY3" fmla="*/ 0 h 12370"/>
                    <a:gd name="connsiteX4" fmla="*/ 16622 w 22807"/>
                    <a:gd name="connsiteY4" fmla="*/ 0 h 12370"/>
                    <a:gd name="connsiteX5" fmla="*/ 22807 w 22807"/>
                    <a:gd name="connsiteY5" fmla="*/ 6185 h 12370"/>
                    <a:gd name="connsiteX6" fmla="*/ 16622 w 22807"/>
                    <a:gd name="connsiteY6" fmla="*/ 12370 h 12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807" h="12370">
                      <a:moveTo>
                        <a:pt x="16622" y="12370"/>
                      </a:moveTo>
                      <a:lnTo>
                        <a:pt x="6185" y="12370"/>
                      </a:lnTo>
                      <a:cubicBezTo>
                        <a:pt x="2706" y="12370"/>
                        <a:pt x="0" y="9535"/>
                        <a:pt x="0" y="6185"/>
                      </a:cubicBezTo>
                      <a:cubicBezTo>
                        <a:pt x="0" y="2835"/>
                        <a:pt x="2835" y="0"/>
                        <a:pt x="6185" y="0"/>
                      </a:cubicBezTo>
                      <a:lnTo>
                        <a:pt x="16622" y="0"/>
                      </a:lnTo>
                      <a:cubicBezTo>
                        <a:pt x="20101" y="0"/>
                        <a:pt x="22807" y="2835"/>
                        <a:pt x="22807" y="6185"/>
                      </a:cubicBezTo>
                      <a:cubicBezTo>
                        <a:pt x="22807" y="9535"/>
                        <a:pt x="19972" y="12370"/>
                        <a:pt x="16622" y="12370"/>
                      </a:cubicBezTo>
                      <a:close/>
                    </a:path>
                  </a:pathLst>
                </a:custGeom>
                <a:solidFill>
                  <a:srgbClr val="112750"/>
                </a:solidFill>
                <a:ln w="128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grpSp>
        </p:grpSp>
        <p:grpSp>
          <p:nvGrpSpPr>
            <p:cNvPr id="13" name="Group 12">
              <a:extLst>
                <a:ext uri="{FF2B5EF4-FFF2-40B4-BE49-F238E27FC236}">
                  <a16:creationId xmlns:a16="http://schemas.microsoft.com/office/drawing/2014/main" id="{45A003DC-2461-9433-E02D-74E38DFD1EC0}"/>
                </a:ext>
              </a:extLst>
            </p:cNvPr>
            <p:cNvGrpSpPr/>
            <p:nvPr/>
          </p:nvGrpSpPr>
          <p:grpSpPr>
            <a:xfrm>
              <a:off x="3829459" y="3422998"/>
              <a:ext cx="2416459" cy="380764"/>
              <a:chOff x="9165941" y="3541553"/>
              <a:chExt cx="2416459" cy="380764"/>
            </a:xfrm>
          </p:grpSpPr>
          <p:cxnSp>
            <p:nvCxnSpPr>
              <p:cNvPr id="27" name="Straight Connector 26">
                <a:extLst>
                  <a:ext uri="{FF2B5EF4-FFF2-40B4-BE49-F238E27FC236}">
                    <a16:creationId xmlns:a16="http://schemas.microsoft.com/office/drawing/2014/main" id="{44B4DCA8-4803-4D70-3B82-F6DBAAFA722B}"/>
                  </a:ext>
                </a:extLst>
              </p:cNvPr>
              <p:cNvCxnSpPr>
                <a:cxnSpLocks/>
              </p:cNvCxnSpPr>
              <p:nvPr/>
            </p:nvCxnSpPr>
            <p:spPr>
              <a:xfrm>
                <a:off x="9632619" y="3560682"/>
                <a:ext cx="0" cy="342507"/>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41B9F164-438F-68BE-9C7F-74F11986C9D1}"/>
                  </a:ext>
                </a:extLst>
              </p:cNvPr>
              <p:cNvSpPr txBox="1"/>
              <p:nvPr/>
            </p:nvSpPr>
            <p:spPr>
              <a:xfrm>
                <a:off x="9632618" y="3562658"/>
                <a:ext cx="1949782" cy="33855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600" b="0" i="0" u="none" strike="noStrike" kern="1200" cap="none" spc="0" normalizeH="0" baseline="0" noProof="0" dirty="0">
                    <a:ln>
                      <a:noFill/>
                    </a:ln>
                    <a:solidFill>
                      <a:prstClr val="black"/>
                    </a:solidFill>
                    <a:effectLst/>
                    <a:uLnTx/>
                    <a:uFillTx/>
                    <a:latin typeface="Graphit"/>
                    <a:ea typeface="+mn-ea"/>
                  </a:rPr>
                  <a:t>مستلزمات السباكة</a:t>
                </a:r>
                <a:endParaRPr kumimoji="0" lang="en-US" sz="1600" b="0" i="0" u="none" strike="noStrike" kern="1200" cap="none" spc="0" normalizeH="0" baseline="0" noProof="0" dirty="0">
                  <a:ln>
                    <a:noFill/>
                  </a:ln>
                  <a:solidFill>
                    <a:prstClr val="black"/>
                  </a:solidFill>
                  <a:effectLst/>
                  <a:uLnTx/>
                  <a:uFillTx/>
                  <a:latin typeface="Graphit"/>
                  <a:ea typeface="+mn-ea"/>
                </a:endParaRPr>
              </a:p>
            </p:txBody>
          </p:sp>
          <p:sp>
            <p:nvSpPr>
              <p:cNvPr id="57" name="Freeform: Shape 56">
                <a:extLst>
                  <a:ext uri="{FF2B5EF4-FFF2-40B4-BE49-F238E27FC236}">
                    <a16:creationId xmlns:a16="http://schemas.microsoft.com/office/drawing/2014/main" id="{4FFD9D20-BEE3-69BB-DA0D-1A88615F39F1}"/>
                  </a:ext>
                </a:extLst>
              </p:cNvPr>
              <p:cNvSpPr/>
              <p:nvPr/>
            </p:nvSpPr>
            <p:spPr>
              <a:xfrm>
                <a:off x="9165941" y="3541553"/>
                <a:ext cx="389526" cy="380764"/>
              </a:xfrm>
              <a:custGeom>
                <a:avLst/>
                <a:gdLst>
                  <a:gd name="connsiteX0" fmla="*/ 369554 w 389526"/>
                  <a:gd name="connsiteY0" fmla="*/ 111072 h 380764"/>
                  <a:gd name="connsiteX1" fmla="*/ 368395 w 389526"/>
                  <a:gd name="connsiteY1" fmla="*/ 111072 h 380764"/>
                  <a:gd name="connsiteX2" fmla="*/ 368395 w 389526"/>
                  <a:gd name="connsiteY2" fmla="*/ 39945 h 380764"/>
                  <a:gd name="connsiteX3" fmla="*/ 369554 w 389526"/>
                  <a:gd name="connsiteY3" fmla="*/ 39945 h 380764"/>
                  <a:gd name="connsiteX4" fmla="*/ 389527 w 389526"/>
                  <a:gd name="connsiteY4" fmla="*/ 19972 h 380764"/>
                  <a:gd name="connsiteX5" fmla="*/ 369554 w 389526"/>
                  <a:gd name="connsiteY5" fmla="*/ 0 h 380764"/>
                  <a:gd name="connsiteX6" fmla="*/ 288762 w 389526"/>
                  <a:gd name="connsiteY6" fmla="*/ 0 h 380764"/>
                  <a:gd name="connsiteX7" fmla="*/ 268790 w 389526"/>
                  <a:gd name="connsiteY7" fmla="*/ 19972 h 380764"/>
                  <a:gd name="connsiteX8" fmla="*/ 274589 w 389526"/>
                  <a:gd name="connsiteY8" fmla="*/ 34146 h 380764"/>
                  <a:gd name="connsiteX9" fmla="*/ 288762 w 389526"/>
                  <a:gd name="connsiteY9" fmla="*/ 39945 h 380764"/>
                  <a:gd name="connsiteX10" fmla="*/ 289922 w 389526"/>
                  <a:gd name="connsiteY10" fmla="*/ 39945 h 380764"/>
                  <a:gd name="connsiteX11" fmla="*/ 289922 w 389526"/>
                  <a:gd name="connsiteY11" fmla="*/ 111072 h 380764"/>
                  <a:gd name="connsiteX12" fmla="*/ 288762 w 389526"/>
                  <a:gd name="connsiteY12" fmla="*/ 111072 h 380764"/>
                  <a:gd name="connsiteX13" fmla="*/ 268790 w 389526"/>
                  <a:gd name="connsiteY13" fmla="*/ 131045 h 380764"/>
                  <a:gd name="connsiteX14" fmla="*/ 288762 w 389526"/>
                  <a:gd name="connsiteY14" fmla="*/ 151017 h 380764"/>
                  <a:gd name="connsiteX15" fmla="*/ 289922 w 389526"/>
                  <a:gd name="connsiteY15" fmla="*/ 151017 h 380764"/>
                  <a:gd name="connsiteX16" fmla="*/ 289922 w 389526"/>
                  <a:gd name="connsiteY16" fmla="*/ 244823 h 380764"/>
                  <a:gd name="connsiteX17" fmla="*/ 273171 w 389526"/>
                  <a:gd name="connsiteY17" fmla="*/ 275491 h 380764"/>
                  <a:gd name="connsiteX18" fmla="*/ 253714 w 389526"/>
                  <a:gd name="connsiteY18" fmla="*/ 260028 h 380764"/>
                  <a:gd name="connsiteX19" fmla="*/ 234257 w 389526"/>
                  <a:gd name="connsiteY19" fmla="*/ 275491 h 380764"/>
                  <a:gd name="connsiteX20" fmla="*/ 217377 w 389526"/>
                  <a:gd name="connsiteY20" fmla="*/ 244823 h 380764"/>
                  <a:gd name="connsiteX21" fmla="*/ 217377 w 389526"/>
                  <a:gd name="connsiteY21" fmla="*/ 209002 h 380764"/>
                  <a:gd name="connsiteX22" fmla="*/ 218537 w 389526"/>
                  <a:gd name="connsiteY22" fmla="*/ 209002 h 380764"/>
                  <a:gd name="connsiteX23" fmla="*/ 238509 w 389526"/>
                  <a:gd name="connsiteY23" fmla="*/ 189029 h 380764"/>
                  <a:gd name="connsiteX24" fmla="*/ 218537 w 389526"/>
                  <a:gd name="connsiteY24" fmla="*/ 169057 h 380764"/>
                  <a:gd name="connsiteX25" fmla="*/ 217377 w 389526"/>
                  <a:gd name="connsiteY25" fmla="*/ 169057 h 380764"/>
                  <a:gd name="connsiteX26" fmla="*/ 217377 w 389526"/>
                  <a:gd name="connsiteY26" fmla="*/ 152306 h 380764"/>
                  <a:gd name="connsiteX27" fmla="*/ 208358 w 389526"/>
                  <a:gd name="connsiteY27" fmla="*/ 107593 h 380764"/>
                  <a:gd name="connsiteX28" fmla="*/ 183746 w 389526"/>
                  <a:gd name="connsiteY28" fmla="*/ 71128 h 380764"/>
                  <a:gd name="connsiteX29" fmla="*/ 147281 w 389526"/>
                  <a:gd name="connsiteY29" fmla="*/ 46516 h 380764"/>
                  <a:gd name="connsiteX30" fmla="*/ 102568 w 389526"/>
                  <a:gd name="connsiteY30" fmla="*/ 37497 h 380764"/>
                  <a:gd name="connsiteX31" fmla="*/ 39945 w 389526"/>
                  <a:gd name="connsiteY31" fmla="*/ 37497 h 380764"/>
                  <a:gd name="connsiteX32" fmla="*/ 39945 w 389526"/>
                  <a:gd name="connsiteY32" fmla="*/ 36337 h 380764"/>
                  <a:gd name="connsiteX33" fmla="*/ 19972 w 389526"/>
                  <a:gd name="connsiteY33" fmla="*/ 16365 h 380764"/>
                  <a:gd name="connsiteX34" fmla="*/ 0 w 389526"/>
                  <a:gd name="connsiteY34" fmla="*/ 36337 h 380764"/>
                  <a:gd name="connsiteX35" fmla="*/ 0 w 389526"/>
                  <a:gd name="connsiteY35" fmla="*/ 117129 h 380764"/>
                  <a:gd name="connsiteX36" fmla="*/ 19972 w 389526"/>
                  <a:gd name="connsiteY36" fmla="*/ 137101 h 380764"/>
                  <a:gd name="connsiteX37" fmla="*/ 34147 w 389526"/>
                  <a:gd name="connsiteY37" fmla="*/ 131303 h 380764"/>
                  <a:gd name="connsiteX38" fmla="*/ 39945 w 389526"/>
                  <a:gd name="connsiteY38" fmla="*/ 117129 h 380764"/>
                  <a:gd name="connsiteX39" fmla="*/ 39945 w 389526"/>
                  <a:gd name="connsiteY39" fmla="*/ 115969 h 380764"/>
                  <a:gd name="connsiteX40" fmla="*/ 102568 w 389526"/>
                  <a:gd name="connsiteY40" fmla="*/ 115969 h 380764"/>
                  <a:gd name="connsiteX41" fmla="*/ 138905 w 389526"/>
                  <a:gd name="connsiteY41" fmla="*/ 152306 h 380764"/>
                  <a:gd name="connsiteX42" fmla="*/ 138905 w 389526"/>
                  <a:gd name="connsiteY42" fmla="*/ 169057 h 380764"/>
                  <a:gd name="connsiteX43" fmla="*/ 137745 w 389526"/>
                  <a:gd name="connsiteY43" fmla="*/ 169057 h 380764"/>
                  <a:gd name="connsiteX44" fmla="*/ 117773 w 389526"/>
                  <a:gd name="connsiteY44" fmla="*/ 189029 h 380764"/>
                  <a:gd name="connsiteX45" fmla="*/ 137745 w 389526"/>
                  <a:gd name="connsiteY45" fmla="*/ 209002 h 380764"/>
                  <a:gd name="connsiteX46" fmla="*/ 138905 w 389526"/>
                  <a:gd name="connsiteY46" fmla="*/ 209002 h 380764"/>
                  <a:gd name="connsiteX47" fmla="*/ 138905 w 389526"/>
                  <a:gd name="connsiteY47" fmla="*/ 244823 h 380764"/>
                  <a:gd name="connsiteX48" fmla="*/ 147925 w 389526"/>
                  <a:gd name="connsiteY48" fmla="*/ 289536 h 380764"/>
                  <a:gd name="connsiteX49" fmla="*/ 172536 w 389526"/>
                  <a:gd name="connsiteY49" fmla="*/ 326001 h 380764"/>
                  <a:gd name="connsiteX50" fmla="*/ 209002 w 389526"/>
                  <a:gd name="connsiteY50" fmla="*/ 350613 h 380764"/>
                  <a:gd name="connsiteX51" fmla="*/ 233742 w 389526"/>
                  <a:gd name="connsiteY51" fmla="*/ 357829 h 380764"/>
                  <a:gd name="connsiteX52" fmla="*/ 233742 w 389526"/>
                  <a:gd name="connsiteY52" fmla="*/ 360792 h 380764"/>
                  <a:gd name="connsiteX53" fmla="*/ 253714 w 389526"/>
                  <a:gd name="connsiteY53" fmla="*/ 380765 h 380764"/>
                  <a:gd name="connsiteX54" fmla="*/ 273687 w 389526"/>
                  <a:gd name="connsiteY54" fmla="*/ 360792 h 380764"/>
                  <a:gd name="connsiteX55" fmla="*/ 273687 w 389526"/>
                  <a:gd name="connsiteY55" fmla="*/ 357829 h 380764"/>
                  <a:gd name="connsiteX56" fmla="*/ 298298 w 389526"/>
                  <a:gd name="connsiteY56" fmla="*/ 350613 h 380764"/>
                  <a:gd name="connsiteX57" fmla="*/ 334764 w 389526"/>
                  <a:gd name="connsiteY57" fmla="*/ 326001 h 380764"/>
                  <a:gd name="connsiteX58" fmla="*/ 359375 w 389526"/>
                  <a:gd name="connsiteY58" fmla="*/ 289536 h 380764"/>
                  <a:gd name="connsiteX59" fmla="*/ 368395 w 389526"/>
                  <a:gd name="connsiteY59" fmla="*/ 244823 h 380764"/>
                  <a:gd name="connsiteX60" fmla="*/ 368395 w 389526"/>
                  <a:gd name="connsiteY60" fmla="*/ 151017 h 380764"/>
                  <a:gd name="connsiteX61" fmla="*/ 369554 w 389526"/>
                  <a:gd name="connsiteY61" fmla="*/ 151017 h 380764"/>
                  <a:gd name="connsiteX62" fmla="*/ 389527 w 389526"/>
                  <a:gd name="connsiteY62" fmla="*/ 131045 h 380764"/>
                  <a:gd name="connsiteX63" fmla="*/ 369554 w 389526"/>
                  <a:gd name="connsiteY63" fmla="*/ 111072 h 380764"/>
                  <a:gd name="connsiteX64" fmla="*/ 283222 w 389526"/>
                  <a:gd name="connsiteY64" fmla="*/ 25513 h 380764"/>
                  <a:gd name="connsiteX65" fmla="*/ 280902 w 389526"/>
                  <a:gd name="connsiteY65" fmla="*/ 19972 h 380764"/>
                  <a:gd name="connsiteX66" fmla="*/ 288762 w 389526"/>
                  <a:gd name="connsiteY66" fmla="*/ 12112 h 380764"/>
                  <a:gd name="connsiteX67" fmla="*/ 369554 w 389526"/>
                  <a:gd name="connsiteY67" fmla="*/ 12112 h 380764"/>
                  <a:gd name="connsiteX68" fmla="*/ 377414 w 389526"/>
                  <a:gd name="connsiteY68" fmla="*/ 19972 h 380764"/>
                  <a:gd name="connsiteX69" fmla="*/ 369554 w 389526"/>
                  <a:gd name="connsiteY69" fmla="*/ 27833 h 380764"/>
                  <a:gd name="connsiteX70" fmla="*/ 288762 w 389526"/>
                  <a:gd name="connsiteY70" fmla="*/ 27833 h 380764"/>
                  <a:gd name="connsiteX71" fmla="*/ 283222 w 389526"/>
                  <a:gd name="connsiteY71" fmla="*/ 25513 h 380764"/>
                  <a:gd name="connsiteX72" fmla="*/ 27704 w 389526"/>
                  <a:gd name="connsiteY72" fmla="*/ 117129 h 380764"/>
                  <a:gd name="connsiteX73" fmla="*/ 25384 w 389526"/>
                  <a:gd name="connsiteY73" fmla="*/ 122669 h 380764"/>
                  <a:gd name="connsiteX74" fmla="*/ 19844 w 389526"/>
                  <a:gd name="connsiteY74" fmla="*/ 124989 h 380764"/>
                  <a:gd name="connsiteX75" fmla="*/ 11984 w 389526"/>
                  <a:gd name="connsiteY75" fmla="*/ 117129 h 380764"/>
                  <a:gd name="connsiteX76" fmla="*/ 11984 w 389526"/>
                  <a:gd name="connsiteY76" fmla="*/ 36337 h 380764"/>
                  <a:gd name="connsiteX77" fmla="*/ 19844 w 389526"/>
                  <a:gd name="connsiteY77" fmla="*/ 28477 h 380764"/>
                  <a:gd name="connsiteX78" fmla="*/ 27704 w 389526"/>
                  <a:gd name="connsiteY78" fmla="*/ 36337 h 380764"/>
                  <a:gd name="connsiteX79" fmla="*/ 27704 w 389526"/>
                  <a:gd name="connsiteY79" fmla="*/ 117129 h 380764"/>
                  <a:gd name="connsiteX80" fmla="*/ 302163 w 389526"/>
                  <a:gd name="connsiteY80" fmla="*/ 39945 h 380764"/>
                  <a:gd name="connsiteX81" fmla="*/ 356282 w 389526"/>
                  <a:gd name="connsiteY81" fmla="*/ 39945 h 380764"/>
                  <a:gd name="connsiteX82" fmla="*/ 356282 w 389526"/>
                  <a:gd name="connsiteY82" fmla="*/ 111072 h 380764"/>
                  <a:gd name="connsiteX83" fmla="*/ 302163 w 389526"/>
                  <a:gd name="connsiteY83" fmla="*/ 111072 h 380764"/>
                  <a:gd name="connsiteX84" fmla="*/ 302163 w 389526"/>
                  <a:gd name="connsiteY84" fmla="*/ 39945 h 380764"/>
                  <a:gd name="connsiteX85" fmla="*/ 102568 w 389526"/>
                  <a:gd name="connsiteY85" fmla="*/ 103857 h 380764"/>
                  <a:gd name="connsiteX86" fmla="*/ 39945 w 389526"/>
                  <a:gd name="connsiteY86" fmla="*/ 103857 h 380764"/>
                  <a:gd name="connsiteX87" fmla="*/ 39945 w 389526"/>
                  <a:gd name="connsiteY87" fmla="*/ 49738 h 380764"/>
                  <a:gd name="connsiteX88" fmla="*/ 102568 w 389526"/>
                  <a:gd name="connsiteY88" fmla="*/ 49738 h 380764"/>
                  <a:gd name="connsiteX89" fmla="*/ 142513 w 389526"/>
                  <a:gd name="connsiteY89" fmla="*/ 57856 h 380764"/>
                  <a:gd name="connsiteX90" fmla="*/ 175113 w 389526"/>
                  <a:gd name="connsiteY90" fmla="*/ 79761 h 380764"/>
                  <a:gd name="connsiteX91" fmla="*/ 197018 w 389526"/>
                  <a:gd name="connsiteY91" fmla="*/ 112361 h 380764"/>
                  <a:gd name="connsiteX92" fmla="*/ 205136 w 389526"/>
                  <a:gd name="connsiteY92" fmla="*/ 152306 h 380764"/>
                  <a:gd name="connsiteX93" fmla="*/ 205136 w 389526"/>
                  <a:gd name="connsiteY93" fmla="*/ 169057 h 380764"/>
                  <a:gd name="connsiteX94" fmla="*/ 151017 w 389526"/>
                  <a:gd name="connsiteY94" fmla="*/ 169057 h 380764"/>
                  <a:gd name="connsiteX95" fmla="*/ 151017 w 389526"/>
                  <a:gd name="connsiteY95" fmla="*/ 152306 h 380764"/>
                  <a:gd name="connsiteX96" fmla="*/ 102568 w 389526"/>
                  <a:gd name="connsiteY96" fmla="*/ 103857 h 380764"/>
                  <a:gd name="connsiteX97" fmla="*/ 129885 w 389526"/>
                  <a:gd name="connsiteY97" fmla="*/ 189029 h 380764"/>
                  <a:gd name="connsiteX98" fmla="*/ 137745 w 389526"/>
                  <a:gd name="connsiteY98" fmla="*/ 181169 h 380764"/>
                  <a:gd name="connsiteX99" fmla="*/ 211321 w 389526"/>
                  <a:gd name="connsiteY99" fmla="*/ 181169 h 380764"/>
                  <a:gd name="connsiteX100" fmla="*/ 211321 w 389526"/>
                  <a:gd name="connsiteY100" fmla="*/ 181169 h 380764"/>
                  <a:gd name="connsiteX101" fmla="*/ 218537 w 389526"/>
                  <a:gd name="connsiteY101" fmla="*/ 181169 h 380764"/>
                  <a:gd name="connsiteX102" fmla="*/ 226397 w 389526"/>
                  <a:gd name="connsiteY102" fmla="*/ 189029 h 380764"/>
                  <a:gd name="connsiteX103" fmla="*/ 218537 w 389526"/>
                  <a:gd name="connsiteY103" fmla="*/ 196889 h 380764"/>
                  <a:gd name="connsiteX104" fmla="*/ 137745 w 389526"/>
                  <a:gd name="connsiteY104" fmla="*/ 196889 h 380764"/>
                  <a:gd name="connsiteX105" fmla="*/ 129885 w 389526"/>
                  <a:gd name="connsiteY105" fmla="*/ 189029 h 380764"/>
                  <a:gd name="connsiteX106" fmla="*/ 213640 w 389526"/>
                  <a:gd name="connsiteY106" fmla="*/ 339402 h 380764"/>
                  <a:gd name="connsiteX107" fmla="*/ 181040 w 389526"/>
                  <a:gd name="connsiteY107" fmla="*/ 317497 h 380764"/>
                  <a:gd name="connsiteX108" fmla="*/ 159135 w 389526"/>
                  <a:gd name="connsiteY108" fmla="*/ 284897 h 380764"/>
                  <a:gd name="connsiteX109" fmla="*/ 151017 w 389526"/>
                  <a:gd name="connsiteY109" fmla="*/ 244952 h 380764"/>
                  <a:gd name="connsiteX110" fmla="*/ 151017 w 389526"/>
                  <a:gd name="connsiteY110" fmla="*/ 209131 h 380764"/>
                  <a:gd name="connsiteX111" fmla="*/ 205136 w 389526"/>
                  <a:gd name="connsiteY111" fmla="*/ 209131 h 380764"/>
                  <a:gd name="connsiteX112" fmla="*/ 205136 w 389526"/>
                  <a:gd name="connsiteY112" fmla="*/ 244952 h 380764"/>
                  <a:gd name="connsiteX113" fmla="*/ 233613 w 389526"/>
                  <a:gd name="connsiteY113" fmla="*/ 289149 h 380764"/>
                  <a:gd name="connsiteX114" fmla="*/ 233613 w 389526"/>
                  <a:gd name="connsiteY114" fmla="*/ 345587 h 380764"/>
                  <a:gd name="connsiteX115" fmla="*/ 213640 w 389526"/>
                  <a:gd name="connsiteY115" fmla="*/ 339402 h 380764"/>
                  <a:gd name="connsiteX116" fmla="*/ 253585 w 389526"/>
                  <a:gd name="connsiteY116" fmla="*/ 368652 h 380764"/>
                  <a:gd name="connsiteX117" fmla="*/ 245725 w 389526"/>
                  <a:gd name="connsiteY117" fmla="*/ 360792 h 380764"/>
                  <a:gd name="connsiteX118" fmla="*/ 245725 w 389526"/>
                  <a:gd name="connsiteY118" fmla="*/ 280000 h 380764"/>
                  <a:gd name="connsiteX119" fmla="*/ 253585 w 389526"/>
                  <a:gd name="connsiteY119" fmla="*/ 272140 h 380764"/>
                  <a:gd name="connsiteX120" fmla="*/ 261445 w 389526"/>
                  <a:gd name="connsiteY120" fmla="*/ 280000 h 380764"/>
                  <a:gd name="connsiteX121" fmla="*/ 261445 w 389526"/>
                  <a:gd name="connsiteY121" fmla="*/ 284510 h 380764"/>
                  <a:gd name="connsiteX122" fmla="*/ 261445 w 389526"/>
                  <a:gd name="connsiteY122" fmla="*/ 285284 h 380764"/>
                  <a:gd name="connsiteX123" fmla="*/ 261445 w 389526"/>
                  <a:gd name="connsiteY123" fmla="*/ 360792 h 380764"/>
                  <a:gd name="connsiteX124" fmla="*/ 253585 w 389526"/>
                  <a:gd name="connsiteY124" fmla="*/ 368652 h 380764"/>
                  <a:gd name="connsiteX125" fmla="*/ 356153 w 389526"/>
                  <a:gd name="connsiteY125" fmla="*/ 244952 h 380764"/>
                  <a:gd name="connsiteX126" fmla="*/ 348036 w 389526"/>
                  <a:gd name="connsiteY126" fmla="*/ 284897 h 380764"/>
                  <a:gd name="connsiteX127" fmla="*/ 326130 w 389526"/>
                  <a:gd name="connsiteY127" fmla="*/ 317497 h 380764"/>
                  <a:gd name="connsiteX128" fmla="*/ 293530 w 389526"/>
                  <a:gd name="connsiteY128" fmla="*/ 339402 h 380764"/>
                  <a:gd name="connsiteX129" fmla="*/ 273558 w 389526"/>
                  <a:gd name="connsiteY129" fmla="*/ 345458 h 380764"/>
                  <a:gd name="connsiteX130" fmla="*/ 273558 w 389526"/>
                  <a:gd name="connsiteY130" fmla="*/ 288891 h 380764"/>
                  <a:gd name="connsiteX131" fmla="*/ 302034 w 389526"/>
                  <a:gd name="connsiteY131" fmla="*/ 244694 h 380764"/>
                  <a:gd name="connsiteX132" fmla="*/ 302034 w 389526"/>
                  <a:gd name="connsiteY132" fmla="*/ 150888 h 380764"/>
                  <a:gd name="connsiteX133" fmla="*/ 356153 w 389526"/>
                  <a:gd name="connsiteY133" fmla="*/ 150888 h 380764"/>
                  <a:gd name="connsiteX134" fmla="*/ 356153 w 389526"/>
                  <a:gd name="connsiteY134" fmla="*/ 244694 h 380764"/>
                  <a:gd name="connsiteX135" fmla="*/ 369554 w 389526"/>
                  <a:gd name="connsiteY135" fmla="*/ 138905 h 380764"/>
                  <a:gd name="connsiteX136" fmla="*/ 288762 w 389526"/>
                  <a:gd name="connsiteY136" fmla="*/ 138905 h 380764"/>
                  <a:gd name="connsiteX137" fmla="*/ 280902 w 389526"/>
                  <a:gd name="connsiteY137" fmla="*/ 131045 h 380764"/>
                  <a:gd name="connsiteX138" fmla="*/ 288762 w 389526"/>
                  <a:gd name="connsiteY138" fmla="*/ 123185 h 380764"/>
                  <a:gd name="connsiteX139" fmla="*/ 295592 w 389526"/>
                  <a:gd name="connsiteY139" fmla="*/ 123185 h 380764"/>
                  <a:gd name="connsiteX140" fmla="*/ 296107 w 389526"/>
                  <a:gd name="connsiteY140" fmla="*/ 123185 h 380764"/>
                  <a:gd name="connsiteX141" fmla="*/ 296623 w 389526"/>
                  <a:gd name="connsiteY141" fmla="*/ 123185 h 380764"/>
                  <a:gd name="connsiteX142" fmla="*/ 369683 w 389526"/>
                  <a:gd name="connsiteY142" fmla="*/ 123185 h 380764"/>
                  <a:gd name="connsiteX143" fmla="*/ 377543 w 389526"/>
                  <a:gd name="connsiteY143" fmla="*/ 131045 h 380764"/>
                  <a:gd name="connsiteX144" fmla="*/ 369683 w 389526"/>
                  <a:gd name="connsiteY144" fmla="*/ 138905 h 380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389526" h="380764">
                    <a:moveTo>
                      <a:pt x="369554" y="111072"/>
                    </a:moveTo>
                    <a:lnTo>
                      <a:pt x="368395" y="111072"/>
                    </a:lnTo>
                    <a:lnTo>
                      <a:pt x="368395" y="39945"/>
                    </a:lnTo>
                    <a:lnTo>
                      <a:pt x="369554" y="39945"/>
                    </a:lnTo>
                    <a:cubicBezTo>
                      <a:pt x="380507" y="39945"/>
                      <a:pt x="389527" y="30925"/>
                      <a:pt x="389527" y="19972"/>
                    </a:cubicBezTo>
                    <a:cubicBezTo>
                      <a:pt x="389527" y="9020"/>
                      <a:pt x="380636" y="0"/>
                      <a:pt x="369554" y="0"/>
                    </a:cubicBezTo>
                    <a:lnTo>
                      <a:pt x="288762" y="0"/>
                    </a:lnTo>
                    <a:cubicBezTo>
                      <a:pt x="277810" y="0"/>
                      <a:pt x="268790" y="8891"/>
                      <a:pt x="268790" y="19972"/>
                    </a:cubicBezTo>
                    <a:cubicBezTo>
                      <a:pt x="268790" y="25384"/>
                      <a:pt x="270852" y="30410"/>
                      <a:pt x="274589" y="34146"/>
                    </a:cubicBezTo>
                    <a:cubicBezTo>
                      <a:pt x="278325" y="37883"/>
                      <a:pt x="283351" y="39945"/>
                      <a:pt x="288762" y="39945"/>
                    </a:cubicBezTo>
                    <a:lnTo>
                      <a:pt x="289922" y="39945"/>
                    </a:lnTo>
                    <a:cubicBezTo>
                      <a:pt x="289922" y="39945"/>
                      <a:pt x="289922" y="111072"/>
                      <a:pt x="289922" y="111072"/>
                    </a:cubicBezTo>
                    <a:lnTo>
                      <a:pt x="288762" y="111072"/>
                    </a:lnTo>
                    <a:cubicBezTo>
                      <a:pt x="277810" y="111072"/>
                      <a:pt x="268790" y="120092"/>
                      <a:pt x="268790" y="131045"/>
                    </a:cubicBezTo>
                    <a:cubicBezTo>
                      <a:pt x="268790" y="141997"/>
                      <a:pt x="277681" y="151017"/>
                      <a:pt x="288762" y="151017"/>
                    </a:cubicBezTo>
                    <a:lnTo>
                      <a:pt x="289922" y="151017"/>
                    </a:lnTo>
                    <a:lnTo>
                      <a:pt x="289922" y="244823"/>
                    </a:lnTo>
                    <a:cubicBezTo>
                      <a:pt x="289922" y="257451"/>
                      <a:pt x="283479" y="268919"/>
                      <a:pt x="273171" y="275491"/>
                    </a:cubicBezTo>
                    <a:cubicBezTo>
                      <a:pt x="271110" y="266600"/>
                      <a:pt x="263121" y="260028"/>
                      <a:pt x="253714" y="260028"/>
                    </a:cubicBezTo>
                    <a:cubicBezTo>
                      <a:pt x="244308" y="260028"/>
                      <a:pt x="236319" y="266600"/>
                      <a:pt x="234257" y="275491"/>
                    </a:cubicBezTo>
                    <a:cubicBezTo>
                      <a:pt x="223949" y="268919"/>
                      <a:pt x="217377" y="257451"/>
                      <a:pt x="217377" y="244823"/>
                    </a:cubicBezTo>
                    <a:lnTo>
                      <a:pt x="217377" y="209002"/>
                    </a:lnTo>
                    <a:lnTo>
                      <a:pt x="218537" y="209002"/>
                    </a:lnTo>
                    <a:cubicBezTo>
                      <a:pt x="229618" y="209002"/>
                      <a:pt x="238509" y="199982"/>
                      <a:pt x="238509" y="189029"/>
                    </a:cubicBezTo>
                    <a:cubicBezTo>
                      <a:pt x="238509" y="178077"/>
                      <a:pt x="229618" y="169057"/>
                      <a:pt x="218537" y="169057"/>
                    </a:cubicBezTo>
                    <a:lnTo>
                      <a:pt x="217377" y="169057"/>
                    </a:lnTo>
                    <a:lnTo>
                      <a:pt x="217377" y="152306"/>
                    </a:lnTo>
                    <a:cubicBezTo>
                      <a:pt x="217377" y="136843"/>
                      <a:pt x="214285" y="121767"/>
                      <a:pt x="208358" y="107593"/>
                    </a:cubicBezTo>
                    <a:cubicBezTo>
                      <a:pt x="202559" y="93935"/>
                      <a:pt x="194312" y="81694"/>
                      <a:pt x="183746" y="71128"/>
                    </a:cubicBezTo>
                    <a:cubicBezTo>
                      <a:pt x="173180" y="60562"/>
                      <a:pt x="160939" y="52315"/>
                      <a:pt x="147281" y="46516"/>
                    </a:cubicBezTo>
                    <a:cubicBezTo>
                      <a:pt x="133106" y="40589"/>
                      <a:pt x="118031" y="37497"/>
                      <a:pt x="102568" y="37497"/>
                    </a:cubicBezTo>
                    <a:lnTo>
                      <a:pt x="39945" y="37497"/>
                    </a:lnTo>
                    <a:lnTo>
                      <a:pt x="39945" y="36337"/>
                    </a:lnTo>
                    <a:cubicBezTo>
                      <a:pt x="39945" y="25384"/>
                      <a:pt x="30925" y="16365"/>
                      <a:pt x="19972" y="16365"/>
                    </a:cubicBezTo>
                    <a:cubicBezTo>
                      <a:pt x="9020" y="16365"/>
                      <a:pt x="0" y="25255"/>
                      <a:pt x="0" y="36337"/>
                    </a:cubicBezTo>
                    <a:lnTo>
                      <a:pt x="0" y="117129"/>
                    </a:lnTo>
                    <a:cubicBezTo>
                      <a:pt x="0" y="128081"/>
                      <a:pt x="8891" y="137101"/>
                      <a:pt x="19972" y="137101"/>
                    </a:cubicBezTo>
                    <a:cubicBezTo>
                      <a:pt x="25384" y="137101"/>
                      <a:pt x="30410" y="135039"/>
                      <a:pt x="34147" y="131303"/>
                    </a:cubicBezTo>
                    <a:cubicBezTo>
                      <a:pt x="37883" y="127566"/>
                      <a:pt x="39945" y="122540"/>
                      <a:pt x="39945" y="117129"/>
                    </a:cubicBezTo>
                    <a:lnTo>
                      <a:pt x="39945" y="115969"/>
                    </a:lnTo>
                    <a:lnTo>
                      <a:pt x="102568" y="115969"/>
                    </a:lnTo>
                    <a:cubicBezTo>
                      <a:pt x="122541" y="115969"/>
                      <a:pt x="138905" y="132205"/>
                      <a:pt x="138905" y="152306"/>
                    </a:cubicBezTo>
                    <a:lnTo>
                      <a:pt x="138905" y="169057"/>
                    </a:lnTo>
                    <a:lnTo>
                      <a:pt x="137745" y="169057"/>
                    </a:lnTo>
                    <a:cubicBezTo>
                      <a:pt x="126793" y="169057"/>
                      <a:pt x="117773" y="177948"/>
                      <a:pt x="117773" y="189029"/>
                    </a:cubicBezTo>
                    <a:cubicBezTo>
                      <a:pt x="117773" y="200111"/>
                      <a:pt x="126664" y="209002"/>
                      <a:pt x="137745" y="209002"/>
                    </a:cubicBezTo>
                    <a:lnTo>
                      <a:pt x="138905" y="209002"/>
                    </a:lnTo>
                    <a:lnTo>
                      <a:pt x="138905" y="244823"/>
                    </a:lnTo>
                    <a:cubicBezTo>
                      <a:pt x="138905" y="260286"/>
                      <a:pt x="141997" y="275362"/>
                      <a:pt x="147925" y="289536"/>
                    </a:cubicBezTo>
                    <a:cubicBezTo>
                      <a:pt x="153723" y="303194"/>
                      <a:pt x="161970" y="315435"/>
                      <a:pt x="172536" y="326001"/>
                    </a:cubicBezTo>
                    <a:cubicBezTo>
                      <a:pt x="183102" y="336568"/>
                      <a:pt x="195343" y="344814"/>
                      <a:pt x="209002" y="350613"/>
                    </a:cubicBezTo>
                    <a:cubicBezTo>
                      <a:pt x="216991" y="353963"/>
                      <a:pt x="225237" y="356411"/>
                      <a:pt x="233742" y="357829"/>
                    </a:cubicBezTo>
                    <a:lnTo>
                      <a:pt x="233742" y="360792"/>
                    </a:lnTo>
                    <a:cubicBezTo>
                      <a:pt x="233742" y="371745"/>
                      <a:pt x="242633" y="380765"/>
                      <a:pt x="253714" y="380765"/>
                    </a:cubicBezTo>
                    <a:cubicBezTo>
                      <a:pt x="264796" y="380765"/>
                      <a:pt x="273687" y="371745"/>
                      <a:pt x="273687" y="360792"/>
                    </a:cubicBezTo>
                    <a:lnTo>
                      <a:pt x="273687" y="357829"/>
                    </a:lnTo>
                    <a:cubicBezTo>
                      <a:pt x="282191" y="356411"/>
                      <a:pt x="290438" y="353963"/>
                      <a:pt x="298298" y="350613"/>
                    </a:cubicBezTo>
                    <a:cubicBezTo>
                      <a:pt x="311956" y="344814"/>
                      <a:pt x="324197" y="336568"/>
                      <a:pt x="334764" y="326001"/>
                    </a:cubicBezTo>
                    <a:cubicBezTo>
                      <a:pt x="345330" y="315435"/>
                      <a:pt x="353576" y="303194"/>
                      <a:pt x="359375" y="289536"/>
                    </a:cubicBezTo>
                    <a:cubicBezTo>
                      <a:pt x="365302" y="275362"/>
                      <a:pt x="368395" y="260286"/>
                      <a:pt x="368395" y="244823"/>
                    </a:cubicBezTo>
                    <a:lnTo>
                      <a:pt x="368395" y="151017"/>
                    </a:lnTo>
                    <a:lnTo>
                      <a:pt x="369554" y="151017"/>
                    </a:lnTo>
                    <a:cubicBezTo>
                      <a:pt x="380507" y="151017"/>
                      <a:pt x="389527" y="141997"/>
                      <a:pt x="389527" y="131045"/>
                    </a:cubicBezTo>
                    <a:cubicBezTo>
                      <a:pt x="389527" y="120092"/>
                      <a:pt x="380636" y="111072"/>
                      <a:pt x="369554" y="111072"/>
                    </a:cubicBezTo>
                    <a:close/>
                    <a:moveTo>
                      <a:pt x="283222" y="25513"/>
                    </a:moveTo>
                    <a:cubicBezTo>
                      <a:pt x="281804" y="24096"/>
                      <a:pt x="280902" y="22034"/>
                      <a:pt x="280902" y="19972"/>
                    </a:cubicBezTo>
                    <a:cubicBezTo>
                      <a:pt x="280902" y="15720"/>
                      <a:pt x="284381" y="12112"/>
                      <a:pt x="288762" y="12112"/>
                    </a:cubicBezTo>
                    <a:lnTo>
                      <a:pt x="369554" y="12112"/>
                    </a:lnTo>
                    <a:cubicBezTo>
                      <a:pt x="373806" y="12112"/>
                      <a:pt x="377414" y="15591"/>
                      <a:pt x="377414" y="19972"/>
                    </a:cubicBezTo>
                    <a:cubicBezTo>
                      <a:pt x="377414" y="24353"/>
                      <a:pt x="373935" y="27833"/>
                      <a:pt x="369554" y="27833"/>
                    </a:cubicBezTo>
                    <a:lnTo>
                      <a:pt x="288762" y="27833"/>
                    </a:lnTo>
                    <a:cubicBezTo>
                      <a:pt x="286701" y="27833"/>
                      <a:pt x="284768" y="27059"/>
                      <a:pt x="283222" y="25513"/>
                    </a:cubicBezTo>
                    <a:close/>
                    <a:moveTo>
                      <a:pt x="27704" y="117129"/>
                    </a:moveTo>
                    <a:cubicBezTo>
                      <a:pt x="27704" y="119190"/>
                      <a:pt x="26931" y="121123"/>
                      <a:pt x="25384" y="122669"/>
                    </a:cubicBezTo>
                    <a:cubicBezTo>
                      <a:pt x="23838" y="124216"/>
                      <a:pt x="21905" y="124989"/>
                      <a:pt x="19844" y="124989"/>
                    </a:cubicBezTo>
                    <a:cubicBezTo>
                      <a:pt x="15591" y="124989"/>
                      <a:pt x="11984" y="121510"/>
                      <a:pt x="11984" y="117129"/>
                    </a:cubicBezTo>
                    <a:lnTo>
                      <a:pt x="11984" y="36337"/>
                    </a:lnTo>
                    <a:cubicBezTo>
                      <a:pt x="11984" y="32085"/>
                      <a:pt x="15463" y="28477"/>
                      <a:pt x="19844" y="28477"/>
                    </a:cubicBezTo>
                    <a:cubicBezTo>
                      <a:pt x="24225" y="28477"/>
                      <a:pt x="27704" y="31956"/>
                      <a:pt x="27704" y="36337"/>
                    </a:cubicBezTo>
                    <a:lnTo>
                      <a:pt x="27704" y="117129"/>
                    </a:lnTo>
                    <a:close/>
                    <a:moveTo>
                      <a:pt x="302163" y="39945"/>
                    </a:moveTo>
                    <a:lnTo>
                      <a:pt x="356282" y="39945"/>
                    </a:lnTo>
                    <a:lnTo>
                      <a:pt x="356282" y="111072"/>
                    </a:lnTo>
                    <a:lnTo>
                      <a:pt x="302163" y="111072"/>
                    </a:lnTo>
                    <a:lnTo>
                      <a:pt x="302163" y="39945"/>
                    </a:lnTo>
                    <a:close/>
                    <a:moveTo>
                      <a:pt x="102568" y="103857"/>
                    </a:moveTo>
                    <a:lnTo>
                      <a:pt x="39945" y="103857"/>
                    </a:lnTo>
                    <a:lnTo>
                      <a:pt x="39945" y="49738"/>
                    </a:lnTo>
                    <a:lnTo>
                      <a:pt x="102568" y="49738"/>
                    </a:lnTo>
                    <a:cubicBezTo>
                      <a:pt x="116356" y="49738"/>
                      <a:pt x="129885" y="52444"/>
                      <a:pt x="142513" y="57856"/>
                    </a:cubicBezTo>
                    <a:cubicBezTo>
                      <a:pt x="154754" y="63010"/>
                      <a:pt x="165707" y="70354"/>
                      <a:pt x="175113" y="79761"/>
                    </a:cubicBezTo>
                    <a:cubicBezTo>
                      <a:pt x="184519" y="89167"/>
                      <a:pt x="191864" y="100120"/>
                      <a:pt x="197018" y="112361"/>
                    </a:cubicBezTo>
                    <a:cubicBezTo>
                      <a:pt x="202430" y="124989"/>
                      <a:pt x="205136" y="138518"/>
                      <a:pt x="205136" y="152306"/>
                    </a:cubicBezTo>
                    <a:lnTo>
                      <a:pt x="205136" y="169057"/>
                    </a:lnTo>
                    <a:lnTo>
                      <a:pt x="151017" y="169057"/>
                    </a:lnTo>
                    <a:lnTo>
                      <a:pt x="151017" y="152306"/>
                    </a:lnTo>
                    <a:cubicBezTo>
                      <a:pt x="151017" y="125633"/>
                      <a:pt x="129241" y="103857"/>
                      <a:pt x="102568" y="103857"/>
                    </a:cubicBezTo>
                    <a:close/>
                    <a:moveTo>
                      <a:pt x="129885" y="189029"/>
                    </a:moveTo>
                    <a:cubicBezTo>
                      <a:pt x="129885" y="184777"/>
                      <a:pt x="133364" y="181169"/>
                      <a:pt x="137745" y="181169"/>
                    </a:cubicBezTo>
                    <a:lnTo>
                      <a:pt x="211321" y="181169"/>
                    </a:lnTo>
                    <a:cubicBezTo>
                      <a:pt x="211321" y="181169"/>
                      <a:pt x="211321" y="181169"/>
                      <a:pt x="211321" y="181169"/>
                    </a:cubicBezTo>
                    <a:lnTo>
                      <a:pt x="218537" y="181169"/>
                    </a:lnTo>
                    <a:cubicBezTo>
                      <a:pt x="222789" y="181169"/>
                      <a:pt x="226397" y="184648"/>
                      <a:pt x="226397" y="189029"/>
                    </a:cubicBezTo>
                    <a:cubicBezTo>
                      <a:pt x="226397" y="193410"/>
                      <a:pt x="222918" y="196889"/>
                      <a:pt x="218537" y="196889"/>
                    </a:cubicBezTo>
                    <a:lnTo>
                      <a:pt x="137745" y="196889"/>
                    </a:lnTo>
                    <a:cubicBezTo>
                      <a:pt x="133493" y="196889"/>
                      <a:pt x="129885" y="193410"/>
                      <a:pt x="129885" y="189029"/>
                    </a:cubicBezTo>
                    <a:close/>
                    <a:moveTo>
                      <a:pt x="213640" y="339402"/>
                    </a:moveTo>
                    <a:cubicBezTo>
                      <a:pt x="201399" y="334248"/>
                      <a:pt x="190447" y="326903"/>
                      <a:pt x="181040" y="317497"/>
                    </a:cubicBezTo>
                    <a:cubicBezTo>
                      <a:pt x="171634" y="308091"/>
                      <a:pt x="164289" y="297138"/>
                      <a:pt x="159135" y="284897"/>
                    </a:cubicBezTo>
                    <a:cubicBezTo>
                      <a:pt x="153723" y="272269"/>
                      <a:pt x="151017" y="258740"/>
                      <a:pt x="151017" y="244952"/>
                    </a:cubicBezTo>
                    <a:lnTo>
                      <a:pt x="151017" y="209131"/>
                    </a:lnTo>
                    <a:lnTo>
                      <a:pt x="205136" y="209131"/>
                    </a:lnTo>
                    <a:lnTo>
                      <a:pt x="205136" y="244952"/>
                    </a:lnTo>
                    <a:cubicBezTo>
                      <a:pt x="205136" y="264023"/>
                      <a:pt x="216475" y="281289"/>
                      <a:pt x="233613" y="289149"/>
                    </a:cubicBezTo>
                    <a:lnTo>
                      <a:pt x="233613" y="345587"/>
                    </a:lnTo>
                    <a:cubicBezTo>
                      <a:pt x="226784" y="344299"/>
                      <a:pt x="220083" y="342237"/>
                      <a:pt x="213640" y="339402"/>
                    </a:cubicBezTo>
                    <a:close/>
                    <a:moveTo>
                      <a:pt x="253585" y="368652"/>
                    </a:moveTo>
                    <a:cubicBezTo>
                      <a:pt x="249333" y="368652"/>
                      <a:pt x="245725" y="365173"/>
                      <a:pt x="245725" y="360792"/>
                    </a:cubicBezTo>
                    <a:lnTo>
                      <a:pt x="245725" y="280000"/>
                    </a:lnTo>
                    <a:cubicBezTo>
                      <a:pt x="245725" y="275748"/>
                      <a:pt x="249204" y="272140"/>
                      <a:pt x="253585" y="272140"/>
                    </a:cubicBezTo>
                    <a:cubicBezTo>
                      <a:pt x="257966" y="272140"/>
                      <a:pt x="261445" y="275619"/>
                      <a:pt x="261445" y="280000"/>
                    </a:cubicBezTo>
                    <a:lnTo>
                      <a:pt x="261445" y="284510"/>
                    </a:lnTo>
                    <a:cubicBezTo>
                      <a:pt x="261445" y="284510"/>
                      <a:pt x="261445" y="285026"/>
                      <a:pt x="261445" y="285284"/>
                    </a:cubicBezTo>
                    <a:lnTo>
                      <a:pt x="261445" y="360792"/>
                    </a:lnTo>
                    <a:cubicBezTo>
                      <a:pt x="261445" y="365044"/>
                      <a:pt x="257966" y="368652"/>
                      <a:pt x="253585" y="368652"/>
                    </a:cubicBezTo>
                    <a:close/>
                    <a:moveTo>
                      <a:pt x="356153" y="244952"/>
                    </a:moveTo>
                    <a:cubicBezTo>
                      <a:pt x="356153" y="258740"/>
                      <a:pt x="353447" y="272269"/>
                      <a:pt x="348036" y="284897"/>
                    </a:cubicBezTo>
                    <a:cubicBezTo>
                      <a:pt x="342881" y="297138"/>
                      <a:pt x="335537" y="308091"/>
                      <a:pt x="326130" y="317497"/>
                    </a:cubicBezTo>
                    <a:cubicBezTo>
                      <a:pt x="316724" y="326903"/>
                      <a:pt x="305771" y="334248"/>
                      <a:pt x="293530" y="339402"/>
                    </a:cubicBezTo>
                    <a:cubicBezTo>
                      <a:pt x="287088" y="342108"/>
                      <a:pt x="280387" y="344170"/>
                      <a:pt x="273558" y="345458"/>
                    </a:cubicBezTo>
                    <a:lnTo>
                      <a:pt x="273558" y="288891"/>
                    </a:lnTo>
                    <a:cubicBezTo>
                      <a:pt x="290695" y="281031"/>
                      <a:pt x="302034" y="263894"/>
                      <a:pt x="302034" y="244694"/>
                    </a:cubicBezTo>
                    <a:lnTo>
                      <a:pt x="302034" y="150888"/>
                    </a:lnTo>
                    <a:lnTo>
                      <a:pt x="356153" y="150888"/>
                    </a:lnTo>
                    <a:lnTo>
                      <a:pt x="356153" y="244694"/>
                    </a:lnTo>
                    <a:close/>
                    <a:moveTo>
                      <a:pt x="369554" y="138905"/>
                    </a:moveTo>
                    <a:lnTo>
                      <a:pt x="288762" y="138905"/>
                    </a:lnTo>
                    <a:cubicBezTo>
                      <a:pt x="284510" y="138905"/>
                      <a:pt x="280902" y="135426"/>
                      <a:pt x="280902" y="131045"/>
                    </a:cubicBezTo>
                    <a:cubicBezTo>
                      <a:pt x="280902" y="126664"/>
                      <a:pt x="284381" y="123185"/>
                      <a:pt x="288762" y="123185"/>
                    </a:cubicBezTo>
                    <a:lnTo>
                      <a:pt x="295592" y="123185"/>
                    </a:lnTo>
                    <a:cubicBezTo>
                      <a:pt x="295592" y="123185"/>
                      <a:pt x="295978" y="123185"/>
                      <a:pt x="296107" y="123185"/>
                    </a:cubicBezTo>
                    <a:cubicBezTo>
                      <a:pt x="296236" y="123185"/>
                      <a:pt x="296494" y="123185"/>
                      <a:pt x="296623" y="123185"/>
                    </a:cubicBezTo>
                    <a:lnTo>
                      <a:pt x="369683" y="123185"/>
                    </a:lnTo>
                    <a:cubicBezTo>
                      <a:pt x="373935" y="123185"/>
                      <a:pt x="377543" y="126664"/>
                      <a:pt x="377543" y="131045"/>
                    </a:cubicBezTo>
                    <a:cubicBezTo>
                      <a:pt x="377543" y="135426"/>
                      <a:pt x="374064" y="138905"/>
                      <a:pt x="369683" y="138905"/>
                    </a:cubicBezTo>
                    <a:close/>
                  </a:path>
                </a:pathLst>
              </a:custGeom>
              <a:solidFill>
                <a:srgbClr val="112750"/>
              </a:solidFill>
              <a:ln w="128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raphit"/>
                  <a:ea typeface="+mn-ea"/>
                </a:endParaRPr>
              </a:p>
            </p:txBody>
          </p:sp>
        </p:grpSp>
        <p:sp>
          <p:nvSpPr>
            <p:cNvPr id="62" name="Rectangle: Rounded Corners 61">
              <a:extLst>
                <a:ext uri="{FF2B5EF4-FFF2-40B4-BE49-F238E27FC236}">
                  <a16:creationId xmlns:a16="http://schemas.microsoft.com/office/drawing/2014/main" id="{89C8A5EE-5EA1-2D7E-A3C0-D82858472E85}"/>
                </a:ext>
              </a:extLst>
            </p:cNvPr>
            <p:cNvSpPr/>
            <p:nvPr/>
          </p:nvSpPr>
          <p:spPr>
            <a:xfrm>
              <a:off x="3829459" y="2519493"/>
              <a:ext cx="2427162" cy="751803"/>
            </a:xfrm>
            <a:prstGeom prst="roundRect">
              <a:avLst>
                <a:gd name="adj" fmla="val 5877"/>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91440" bIns="0" rtlCol="0" anchor="ct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1100" b="0" i="0" u="none" strike="noStrike" kern="1200" cap="none" spc="0" normalizeH="0" baseline="0" noProof="0" dirty="0">
                  <a:ln>
                    <a:noFill/>
                  </a:ln>
                  <a:solidFill>
                    <a:srgbClr val="12171B"/>
                  </a:solidFill>
                  <a:effectLst/>
                  <a:uLnTx/>
                  <a:uFillTx/>
                  <a:latin typeface="Graphit"/>
                  <a:ea typeface="+mn-ea"/>
                </a:rPr>
                <a:t>الأدوات والمثبتات والمواد اللاصقة ومستلزمات السلامة اللازمة للمواقع.</a:t>
              </a:r>
              <a:endParaRPr kumimoji="0" lang="en-US" sz="1100" b="0" i="0" u="none" strike="noStrike" kern="1200" cap="none" spc="0" normalizeH="0" baseline="0" noProof="0" dirty="0">
                <a:ln>
                  <a:noFill/>
                </a:ln>
                <a:solidFill>
                  <a:srgbClr val="12171B"/>
                </a:solidFill>
                <a:effectLst/>
                <a:uLnTx/>
                <a:uFillTx/>
                <a:latin typeface="Graphit"/>
                <a:ea typeface="+mn-ea"/>
              </a:endParaRPr>
            </a:p>
          </p:txBody>
        </p:sp>
        <p:sp>
          <p:nvSpPr>
            <p:cNvPr id="63" name="Rectangle: Rounded Corners 62">
              <a:extLst>
                <a:ext uri="{FF2B5EF4-FFF2-40B4-BE49-F238E27FC236}">
                  <a16:creationId xmlns:a16="http://schemas.microsoft.com/office/drawing/2014/main" id="{F82EBC26-EF9D-C0D5-062D-CF4B440FBAD1}"/>
                </a:ext>
              </a:extLst>
            </p:cNvPr>
            <p:cNvSpPr/>
            <p:nvPr/>
          </p:nvSpPr>
          <p:spPr>
            <a:xfrm>
              <a:off x="1056289" y="3888930"/>
              <a:ext cx="2427162" cy="751803"/>
            </a:xfrm>
            <a:prstGeom prst="roundRect">
              <a:avLst>
                <a:gd name="adj" fmla="val 5877"/>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91440" bIns="0" rtlCol="0" anchor="ct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1100" b="0" i="0" u="none" strike="noStrike" kern="1200" cap="none" spc="0" normalizeH="0" baseline="0" noProof="0" dirty="0">
                  <a:ln>
                    <a:noFill/>
                  </a:ln>
                  <a:solidFill>
                    <a:srgbClr val="12171B"/>
                  </a:solidFill>
                  <a:effectLst/>
                  <a:uLnTx/>
                  <a:uFillTx/>
                  <a:latin typeface="Graphit"/>
                  <a:ea typeface="+mn-ea"/>
                </a:rPr>
                <a:t>أخشاب البناء والأخشاب المجهزة وفق متطلبات المشروع وبمستويات جودة مناسبة.</a:t>
              </a:r>
              <a:endParaRPr kumimoji="0" lang="en-US" sz="1100" b="0" i="0" u="none" strike="noStrike" kern="1200" cap="none" spc="0" normalizeH="0" baseline="0" noProof="0" dirty="0">
                <a:ln>
                  <a:noFill/>
                </a:ln>
                <a:solidFill>
                  <a:srgbClr val="12171B"/>
                </a:solidFill>
                <a:effectLst/>
                <a:uLnTx/>
                <a:uFillTx/>
                <a:latin typeface="Graphit"/>
                <a:ea typeface="+mn-ea"/>
              </a:endParaRPr>
            </a:p>
          </p:txBody>
        </p:sp>
        <p:sp>
          <p:nvSpPr>
            <p:cNvPr id="64" name="Rectangle: Rounded Corners 63">
              <a:extLst>
                <a:ext uri="{FF2B5EF4-FFF2-40B4-BE49-F238E27FC236}">
                  <a16:creationId xmlns:a16="http://schemas.microsoft.com/office/drawing/2014/main" id="{C6C82568-823A-1000-9232-199DC7397A6F}"/>
                </a:ext>
              </a:extLst>
            </p:cNvPr>
            <p:cNvSpPr/>
            <p:nvPr/>
          </p:nvSpPr>
          <p:spPr>
            <a:xfrm>
              <a:off x="3829459" y="3888930"/>
              <a:ext cx="2427162" cy="751803"/>
            </a:xfrm>
            <a:prstGeom prst="roundRect">
              <a:avLst>
                <a:gd name="adj" fmla="val 5877"/>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91440" bIns="0" rtlCol="0" anchor="ct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1100" b="0" i="0" u="none" strike="noStrike" kern="1200" cap="none" spc="0" normalizeH="0" baseline="0" noProof="0" dirty="0">
                  <a:ln>
                    <a:noFill/>
                  </a:ln>
                  <a:solidFill>
                    <a:srgbClr val="12171B"/>
                  </a:solidFill>
                  <a:effectLst/>
                  <a:uLnTx/>
                  <a:uFillTx/>
                  <a:latin typeface="Graphit"/>
                  <a:ea typeface="+mn-ea"/>
                </a:rPr>
                <a:t>الأنابيب والصمامات والوصلات المطابقة للمتطلبات والمواصفات الفنية.</a:t>
              </a:r>
              <a:endParaRPr kumimoji="0" lang="en-US" sz="1100" b="0" i="0" u="none" strike="noStrike" kern="1200" cap="none" spc="0" normalizeH="0" baseline="0" noProof="0" dirty="0">
                <a:ln>
                  <a:noFill/>
                </a:ln>
                <a:solidFill>
                  <a:srgbClr val="12171B"/>
                </a:solidFill>
                <a:effectLst/>
                <a:uLnTx/>
                <a:uFillTx/>
                <a:latin typeface="Graphit"/>
                <a:ea typeface="+mn-ea"/>
              </a:endParaRPr>
            </a:p>
          </p:txBody>
        </p:sp>
        <p:sp>
          <p:nvSpPr>
            <p:cNvPr id="65" name="Rectangle: Rounded Corners 64">
              <a:extLst>
                <a:ext uri="{FF2B5EF4-FFF2-40B4-BE49-F238E27FC236}">
                  <a16:creationId xmlns:a16="http://schemas.microsoft.com/office/drawing/2014/main" id="{A2C2C5E5-58AC-16C0-A5C7-E092C5781511}"/>
                </a:ext>
              </a:extLst>
            </p:cNvPr>
            <p:cNvSpPr/>
            <p:nvPr/>
          </p:nvSpPr>
          <p:spPr>
            <a:xfrm>
              <a:off x="1056289" y="5220387"/>
              <a:ext cx="2427162" cy="751803"/>
            </a:xfrm>
            <a:prstGeom prst="roundRect">
              <a:avLst>
                <a:gd name="adj" fmla="val 5877"/>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91440" bIns="0" rtlCol="0" anchor="ct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1100" b="0" i="0" u="none" strike="noStrike" kern="1200" cap="none" spc="0" normalizeH="0" baseline="0" noProof="0" dirty="0">
                  <a:ln>
                    <a:noFill/>
                  </a:ln>
                  <a:solidFill>
                    <a:srgbClr val="12171B"/>
                  </a:solidFill>
                  <a:effectLst/>
                  <a:uLnTx/>
                  <a:uFillTx/>
                  <a:latin typeface="Graphit"/>
                  <a:ea typeface="+mn-ea"/>
                </a:rPr>
                <a:t>الرمل والحصى والرخام والركام والمواد السائبة بالكميات المطلوبة.</a:t>
              </a:r>
              <a:endParaRPr kumimoji="0" lang="en-US" sz="1100" b="0" i="0" u="none" strike="noStrike" kern="1200" cap="none" spc="0" normalizeH="0" baseline="0" noProof="0" dirty="0">
                <a:ln>
                  <a:noFill/>
                </a:ln>
                <a:solidFill>
                  <a:srgbClr val="12171B"/>
                </a:solidFill>
                <a:effectLst/>
                <a:uLnTx/>
                <a:uFillTx/>
                <a:latin typeface="Graphit"/>
                <a:ea typeface="+mn-ea"/>
              </a:endParaRPr>
            </a:p>
          </p:txBody>
        </p:sp>
        <p:sp>
          <p:nvSpPr>
            <p:cNvPr id="66" name="Rectangle: Rounded Corners 65">
              <a:extLst>
                <a:ext uri="{FF2B5EF4-FFF2-40B4-BE49-F238E27FC236}">
                  <a16:creationId xmlns:a16="http://schemas.microsoft.com/office/drawing/2014/main" id="{3234BC6A-97EA-3F67-DB00-C3CF34CAF01C}"/>
                </a:ext>
              </a:extLst>
            </p:cNvPr>
            <p:cNvSpPr/>
            <p:nvPr/>
          </p:nvSpPr>
          <p:spPr>
            <a:xfrm>
              <a:off x="3829459" y="5220387"/>
              <a:ext cx="2427162" cy="751803"/>
            </a:xfrm>
            <a:prstGeom prst="roundRect">
              <a:avLst>
                <a:gd name="adj" fmla="val 5877"/>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91440" bIns="0" rtlCol="0" anchor="ct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1100" b="0" i="0" u="none" strike="noStrike" kern="1200" cap="none" spc="0" normalizeH="0" baseline="0" noProof="0" dirty="0">
                  <a:ln>
                    <a:noFill/>
                  </a:ln>
                  <a:solidFill>
                    <a:srgbClr val="12171B"/>
                  </a:solidFill>
                  <a:effectLst/>
                  <a:uLnTx/>
                  <a:uFillTx/>
                  <a:latin typeface="Graphit"/>
                  <a:ea typeface="+mn-ea"/>
                </a:rPr>
                <a:t>الكابلات والمفاتيح والمكونات الكهربائية المعتمدة لمختلف احتياجات المشاريع.</a:t>
              </a:r>
              <a:endParaRPr kumimoji="0" lang="en-US" sz="1100" b="0" i="0" u="none" strike="noStrike" kern="1200" cap="none" spc="0" normalizeH="0" baseline="0" noProof="0" dirty="0">
                <a:ln>
                  <a:noFill/>
                </a:ln>
                <a:solidFill>
                  <a:srgbClr val="12171B"/>
                </a:solidFill>
                <a:effectLst/>
                <a:uLnTx/>
                <a:uFillTx/>
                <a:latin typeface="Graphit"/>
                <a:ea typeface="+mn-ea"/>
              </a:endParaRPr>
            </a:p>
          </p:txBody>
        </p:sp>
      </p:grpSp>
      <p:sp>
        <p:nvSpPr>
          <p:cNvPr id="8" name="TextBox 7">
            <a:extLst>
              <a:ext uri="{FF2B5EF4-FFF2-40B4-BE49-F238E27FC236}">
                <a16:creationId xmlns:a16="http://schemas.microsoft.com/office/drawing/2014/main" id="{48A2BF2A-BCC9-7E1B-D018-F21CA1662E23}"/>
              </a:ext>
            </a:extLst>
          </p:cNvPr>
          <p:cNvSpPr txBox="1"/>
          <p:nvPr/>
        </p:nvSpPr>
        <p:spPr>
          <a:xfrm>
            <a:off x="5649607" y="1377157"/>
            <a:ext cx="5581610" cy="1785104"/>
          </a:xfrm>
          <a:prstGeom prst="rect">
            <a:avLst/>
          </a:prstGeom>
          <a:noFill/>
        </p:spPr>
        <p:txBody>
          <a:bodyPr wrap="square" rtlCol="0">
            <a:spAutoFit/>
          </a:bodyPr>
          <a:lstStyle>
            <a:defPPr>
              <a:defRPr lang="en-US"/>
            </a:defPPr>
            <a:lvl1pPr>
              <a:lnSpc>
                <a:spcPts val="6600"/>
              </a:lnSpc>
              <a:defRPr sz="6600" b="1">
                <a:solidFill>
                  <a:schemeClr val="accent5">
                    <a:alpha val="50000"/>
                  </a:schemeClr>
                </a:solidFill>
                <a:latin typeface="+mj-lt"/>
              </a:defRPr>
            </a:lvl1pPr>
          </a:lstStyle>
          <a:p>
            <a:pPr algn="r" rtl="1"/>
            <a:r>
              <a:rPr lang="ar-SA" dirty="0">
                <a:solidFill>
                  <a:schemeClr val="accent5">
                    <a:alpha val="80000"/>
                  </a:schemeClr>
                </a:solidFill>
                <a:latin typeface="Alexandria" pitchFamily="2" charset="-78"/>
                <a:cs typeface="Alexandria" pitchFamily="2" charset="-78"/>
              </a:rPr>
              <a:t>فئات المواد التي نوفرها</a:t>
            </a:r>
          </a:p>
        </p:txBody>
      </p:sp>
    </p:spTree>
    <p:extLst>
      <p:ext uri="{BB962C8B-B14F-4D97-AF65-F5344CB8AC3E}">
        <p14:creationId xmlns:p14="http://schemas.microsoft.com/office/powerpoint/2010/main" val="9361157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F7B37A9F-5C1B-DEA1-06F9-DDB5AFBE2CF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42834" y="640234"/>
            <a:ext cx="1715355" cy="529742"/>
          </a:xfrm>
          <a:prstGeom prst="rect">
            <a:avLst/>
          </a:prstGeom>
        </p:spPr>
      </p:pic>
      <p:sp>
        <p:nvSpPr>
          <p:cNvPr id="2" name="TextBox 1">
            <a:extLst>
              <a:ext uri="{FF2B5EF4-FFF2-40B4-BE49-F238E27FC236}">
                <a16:creationId xmlns:a16="http://schemas.microsoft.com/office/drawing/2014/main" id="{2CB791DC-5A1D-E23E-A2A4-5168AB954AA7}"/>
              </a:ext>
            </a:extLst>
          </p:cNvPr>
          <p:cNvSpPr txBox="1"/>
          <p:nvPr/>
        </p:nvSpPr>
        <p:spPr>
          <a:xfrm>
            <a:off x="4764507" y="2367168"/>
            <a:ext cx="6466710" cy="1879297"/>
          </a:xfrm>
          <a:prstGeom prst="rect">
            <a:avLst/>
          </a:prstGeom>
          <a:noFill/>
        </p:spPr>
        <p:txBody>
          <a:bodyPr wrap="square" rtlCol="0">
            <a:spAutoFit/>
          </a:bodyPr>
          <a:lstStyle>
            <a:defPPr>
              <a:defRPr lang="en-US"/>
            </a:defPPr>
            <a:lvl1pPr algn="r" rtl="1">
              <a:lnSpc>
                <a:spcPts val="6600"/>
              </a:lnSpc>
              <a:defRPr sz="6600" b="1">
                <a:solidFill>
                  <a:schemeClr val="accent5">
                    <a:alpha val="50000"/>
                  </a:schemeClr>
                </a:solidFill>
                <a:latin typeface="Alexandria" pitchFamily="2" charset="-78"/>
                <a:cs typeface="Alexandria" pitchFamily="2" charset="-78"/>
              </a:defRPr>
            </a:lvl1pPr>
          </a:lstStyle>
          <a:p>
            <a:pPr>
              <a:lnSpc>
                <a:spcPts val="7200"/>
              </a:lnSpc>
            </a:pPr>
            <a:r>
              <a:rPr lang="ar-SA" sz="5400" dirty="0"/>
              <a:t>حلول الخدمات المدنية</a:t>
            </a:r>
          </a:p>
        </p:txBody>
      </p:sp>
      <p:sp>
        <p:nvSpPr>
          <p:cNvPr id="9" name="TextBox 8">
            <a:extLst>
              <a:ext uri="{FF2B5EF4-FFF2-40B4-BE49-F238E27FC236}">
                <a16:creationId xmlns:a16="http://schemas.microsoft.com/office/drawing/2014/main" id="{FCECE80B-86FA-BD95-8D84-84281AA9590E}"/>
              </a:ext>
            </a:extLst>
          </p:cNvPr>
          <p:cNvSpPr txBox="1"/>
          <p:nvPr/>
        </p:nvSpPr>
        <p:spPr>
          <a:xfrm>
            <a:off x="5931683" y="4757699"/>
            <a:ext cx="5299534" cy="33855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600" b="0" i="0" u="none" strike="noStrike" kern="1200" cap="none" spc="0" normalizeH="0" baseline="0" noProof="0" dirty="0">
                <a:ln>
                  <a:noFill/>
                </a:ln>
                <a:solidFill>
                  <a:srgbClr val="CDDDFF"/>
                </a:solidFill>
                <a:effectLst/>
                <a:uLnTx/>
                <a:uFillTx/>
                <a:latin typeface="Graphit"/>
                <a:ea typeface="+mn-ea"/>
              </a:rPr>
              <a:t>دعم متكامل لمشاريع البناء والتشييد</a:t>
            </a:r>
          </a:p>
        </p:txBody>
      </p:sp>
      <p:cxnSp>
        <p:nvCxnSpPr>
          <p:cNvPr id="13" name="Straight Connector 12">
            <a:extLst>
              <a:ext uri="{FF2B5EF4-FFF2-40B4-BE49-F238E27FC236}">
                <a16:creationId xmlns:a16="http://schemas.microsoft.com/office/drawing/2014/main" id="{AF8FC5A0-7439-3446-2AB3-37C43D4EC68A}"/>
              </a:ext>
            </a:extLst>
          </p:cNvPr>
          <p:cNvCxnSpPr/>
          <p:nvPr/>
        </p:nvCxnSpPr>
        <p:spPr>
          <a:xfrm>
            <a:off x="609600" y="6211957"/>
            <a:ext cx="10621617"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F424E292-89C5-E039-65DB-67C9A3A911C4}"/>
              </a:ext>
            </a:extLst>
          </p:cNvPr>
          <p:cNvSpPr/>
          <p:nvPr/>
        </p:nvSpPr>
        <p:spPr>
          <a:xfrm>
            <a:off x="11807190" y="2367168"/>
            <a:ext cx="384810" cy="272908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774874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construction site with a person standing in front of a building&#10;&#10;AI-generated content may be incorrect.">
            <a:extLst>
              <a:ext uri="{FF2B5EF4-FFF2-40B4-BE49-F238E27FC236}">
                <a16:creationId xmlns:a16="http://schemas.microsoft.com/office/drawing/2014/main" id="{C9A091FB-B374-06A3-7FAB-DDA23AE4C256}"/>
              </a:ext>
            </a:extLst>
          </p:cNvPr>
          <p:cNvPicPr>
            <a:picLocks noChangeAspect="1"/>
          </p:cNvPicPr>
          <p:nvPr/>
        </p:nvPicPr>
        <p:blipFill>
          <a:blip r:embed="rId3">
            <a:alphaModFix/>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13" name="object 3">
            <a:extLst>
              <a:ext uri="{FF2B5EF4-FFF2-40B4-BE49-F238E27FC236}">
                <a16:creationId xmlns:a16="http://schemas.microsoft.com/office/drawing/2014/main" id="{FED85E87-6812-AB8E-18D0-2763A4DEE075}"/>
              </a:ext>
            </a:extLst>
          </p:cNvPr>
          <p:cNvSpPr/>
          <p:nvPr/>
        </p:nvSpPr>
        <p:spPr>
          <a:xfrm>
            <a:off x="-1504" y="2684585"/>
            <a:ext cx="12191980" cy="4173415"/>
          </a:xfrm>
          <a:prstGeom prst="rect">
            <a:avLst/>
          </a:prstGeom>
          <a:blipFill>
            <a:blip r:embed="rId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Graphit"/>
              <a:ea typeface="+mn-ea"/>
            </a:endParaRPr>
          </a:p>
        </p:txBody>
      </p:sp>
      <p:pic>
        <p:nvPicPr>
          <p:cNvPr id="76" name="Graphic 75">
            <a:extLst>
              <a:ext uri="{FF2B5EF4-FFF2-40B4-BE49-F238E27FC236}">
                <a16:creationId xmlns:a16="http://schemas.microsoft.com/office/drawing/2014/main" id="{660268C3-EB84-BBA1-ED09-245B27F0D3E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834" y="640234"/>
            <a:ext cx="1715355" cy="529742"/>
          </a:xfrm>
          <a:prstGeom prst="rect">
            <a:avLst/>
          </a:prstGeom>
        </p:spPr>
      </p:pic>
      <p:sp>
        <p:nvSpPr>
          <p:cNvPr id="2" name="TextBox 1">
            <a:extLst>
              <a:ext uri="{FF2B5EF4-FFF2-40B4-BE49-F238E27FC236}">
                <a16:creationId xmlns:a16="http://schemas.microsoft.com/office/drawing/2014/main" id="{F59FA1B5-110B-ACEF-BF18-40F75D7B3BB9}"/>
              </a:ext>
            </a:extLst>
          </p:cNvPr>
          <p:cNvSpPr txBox="1"/>
          <p:nvPr/>
        </p:nvSpPr>
        <p:spPr>
          <a:xfrm>
            <a:off x="1176842" y="1457694"/>
            <a:ext cx="10054376" cy="646331"/>
          </a:xfrm>
          <a:prstGeom prst="rect">
            <a:avLst/>
          </a:prstGeom>
          <a:noFill/>
        </p:spPr>
        <p:txBody>
          <a:bodyPr wrap="square" rtlCol="0">
            <a:spAutoFit/>
          </a:bodyPr>
          <a:lstStyle>
            <a:defPPr>
              <a:defRPr lang="en-US"/>
            </a:defPPr>
            <a:lvl1pPr algn="r" rtl="1">
              <a:lnSpc>
                <a:spcPts val="6600"/>
              </a:lnSpc>
              <a:defRPr sz="5400" b="1">
                <a:solidFill>
                  <a:schemeClr val="accent5">
                    <a:alpha val="76000"/>
                  </a:schemeClr>
                </a:solidFill>
                <a:latin typeface="Alexandria" pitchFamily="2" charset="-78"/>
                <a:cs typeface="Alexandria" pitchFamily="2" charset="-78"/>
              </a:defRPr>
            </a:lvl1pPr>
          </a:lstStyle>
          <a:p>
            <a:pPr>
              <a:lnSpc>
                <a:spcPct val="100000"/>
              </a:lnSpc>
            </a:pPr>
            <a:r>
              <a:rPr lang="ar-SA" sz="3600" dirty="0"/>
              <a:t>التوريد المتخصص للمواد المدنية والإنشائية</a:t>
            </a:r>
          </a:p>
        </p:txBody>
      </p:sp>
      <p:sp>
        <p:nvSpPr>
          <p:cNvPr id="3" name="Rectangle: Rounded Corners 2">
            <a:extLst>
              <a:ext uri="{FF2B5EF4-FFF2-40B4-BE49-F238E27FC236}">
                <a16:creationId xmlns:a16="http://schemas.microsoft.com/office/drawing/2014/main" id="{C5DD7271-3271-E604-CD95-078ECEDB8148}"/>
              </a:ext>
            </a:extLst>
          </p:cNvPr>
          <p:cNvSpPr/>
          <p:nvPr/>
        </p:nvSpPr>
        <p:spPr>
          <a:xfrm>
            <a:off x="6425884" y="2534450"/>
            <a:ext cx="4060435" cy="1188720"/>
          </a:xfrm>
          <a:prstGeom prst="roundRect">
            <a:avLst>
              <a:gd name="adj" fmla="val 5877"/>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182880" bIns="0" rtlCol="0" anchor="t"/>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1200" b="1" i="0" u="none" strike="noStrike" kern="1200" cap="none" spc="0" normalizeH="0" baseline="0" noProof="0" dirty="0">
                <a:ln>
                  <a:noFill/>
                </a:ln>
                <a:solidFill>
                  <a:schemeClr val="accent4"/>
                </a:solidFill>
                <a:effectLst/>
                <a:uLnTx/>
                <a:uFillTx/>
                <a:latin typeface="Graphit"/>
                <a:ea typeface="+mn-ea"/>
              </a:rPr>
              <a:t>المواد الإنشائية الأساسية</a:t>
            </a:r>
          </a:p>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1200" b="0" i="0" u="none" strike="noStrike" kern="1200" cap="none" spc="0" normalizeH="0" baseline="0" noProof="0" dirty="0">
                <a:ln>
                  <a:noFill/>
                </a:ln>
                <a:solidFill>
                  <a:prstClr val="white"/>
                </a:solidFill>
                <a:effectLst/>
                <a:uLnTx/>
                <a:uFillTx/>
                <a:latin typeface="Graphit"/>
                <a:ea typeface="+mn-ea"/>
              </a:rPr>
              <a:t>توريد كميات كبيرة من الفولاذ الإنشائي، وحديد التسليح، وصفائح الحديد، والكتل المعدنية بما يتوافق مع متطلبات الأحمال والمواصفات الهندسية.</a:t>
            </a:r>
          </a:p>
        </p:txBody>
      </p:sp>
      <p:sp>
        <p:nvSpPr>
          <p:cNvPr id="4" name="Rectangle: Rounded Corners 3">
            <a:extLst>
              <a:ext uri="{FF2B5EF4-FFF2-40B4-BE49-F238E27FC236}">
                <a16:creationId xmlns:a16="http://schemas.microsoft.com/office/drawing/2014/main" id="{193804A0-7157-EC23-9D35-04FE0E9EA139}"/>
              </a:ext>
            </a:extLst>
          </p:cNvPr>
          <p:cNvSpPr/>
          <p:nvPr/>
        </p:nvSpPr>
        <p:spPr>
          <a:xfrm>
            <a:off x="1176841" y="2534450"/>
            <a:ext cx="4060435" cy="1188720"/>
          </a:xfrm>
          <a:prstGeom prst="roundRect">
            <a:avLst>
              <a:gd name="adj" fmla="val 5877"/>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182880" bIns="0" rtlCol="0" anchor="t"/>
          <a:lstStyle/>
          <a:p>
            <a:pPr marL="0" marR="0" lvl="0" indent="0" algn="r" defTabSz="914400" rtl="1" eaLnBrk="1" fontAlgn="auto" latinLnBrk="0" hangingPunct="1">
              <a:lnSpc>
                <a:spcPct val="150000"/>
              </a:lnSpc>
              <a:spcBef>
                <a:spcPts val="0"/>
              </a:spcBef>
              <a:spcAft>
                <a:spcPts val="0"/>
              </a:spcAft>
              <a:buClrTx/>
              <a:buSzTx/>
              <a:buFontTx/>
              <a:buNone/>
              <a:tabLst/>
              <a:defRPr/>
            </a:pPr>
            <a:r>
              <a:rPr lang="ar-SA" sz="1200" b="1" dirty="0">
                <a:solidFill>
                  <a:schemeClr val="accent4"/>
                </a:solidFill>
                <a:latin typeface="Graphit"/>
              </a:rPr>
              <a:t>مواد البناء والركام بالجملة</a:t>
            </a:r>
          </a:p>
          <a:p>
            <a:pPr marL="0" marR="0" lvl="0" indent="0" algn="r" defTabSz="914400" rtl="1" eaLnBrk="1" fontAlgn="auto" latinLnBrk="0" hangingPunct="1">
              <a:lnSpc>
                <a:spcPct val="150000"/>
              </a:lnSpc>
              <a:spcBef>
                <a:spcPts val="0"/>
              </a:spcBef>
              <a:spcAft>
                <a:spcPts val="0"/>
              </a:spcAft>
              <a:buClrTx/>
              <a:buSzTx/>
              <a:buFontTx/>
              <a:buNone/>
              <a:tabLst/>
              <a:defRPr/>
            </a:pPr>
            <a:r>
              <a:rPr lang="ar-SA" sz="1200" dirty="0">
                <a:solidFill>
                  <a:prstClr val="white"/>
                </a:solidFill>
                <a:latin typeface="Graphit"/>
              </a:rPr>
              <a:t>توريد موثوق للأسمنت والجبس والطوب والبلوك والرمل والحصى، بما يدعم استمرارية أعمال المشروع.</a:t>
            </a:r>
          </a:p>
        </p:txBody>
      </p:sp>
      <p:sp>
        <p:nvSpPr>
          <p:cNvPr id="7" name="Rectangle: Rounded Corners 6">
            <a:extLst>
              <a:ext uri="{FF2B5EF4-FFF2-40B4-BE49-F238E27FC236}">
                <a16:creationId xmlns:a16="http://schemas.microsoft.com/office/drawing/2014/main" id="{00F3DC73-FC14-F099-208D-2DDC48A6E9A7}"/>
              </a:ext>
            </a:extLst>
          </p:cNvPr>
          <p:cNvSpPr/>
          <p:nvPr/>
        </p:nvSpPr>
        <p:spPr>
          <a:xfrm>
            <a:off x="1176841" y="4189567"/>
            <a:ext cx="4060435" cy="1188720"/>
          </a:xfrm>
          <a:prstGeom prst="roundRect">
            <a:avLst>
              <a:gd name="adj" fmla="val 5877"/>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182880" bIns="0" rtlCol="0" anchor="t"/>
          <a:lstStyle/>
          <a:p>
            <a:pPr marL="0" marR="0" lvl="0" indent="0" algn="r" defTabSz="914400" rtl="1" eaLnBrk="1" fontAlgn="auto" latinLnBrk="0" hangingPunct="1">
              <a:lnSpc>
                <a:spcPct val="150000"/>
              </a:lnSpc>
              <a:spcBef>
                <a:spcPts val="0"/>
              </a:spcBef>
              <a:spcAft>
                <a:spcPts val="0"/>
              </a:spcAft>
              <a:buClrTx/>
              <a:buSzTx/>
              <a:buFontTx/>
              <a:buNone/>
              <a:tabLst/>
              <a:defRPr/>
            </a:pPr>
            <a:r>
              <a:rPr lang="ar-SA" sz="1200" b="1" dirty="0">
                <a:solidFill>
                  <a:schemeClr val="accent4"/>
                </a:solidFill>
                <a:latin typeface="Graphit"/>
              </a:rPr>
              <a:t>مكوّنات البنية التحتية</a:t>
            </a:r>
          </a:p>
          <a:p>
            <a:pPr marL="0" marR="0" lvl="0" indent="0" algn="r" defTabSz="914400" rtl="1" eaLnBrk="1" fontAlgn="auto" latinLnBrk="0" hangingPunct="1">
              <a:lnSpc>
                <a:spcPct val="150000"/>
              </a:lnSpc>
              <a:spcBef>
                <a:spcPts val="0"/>
              </a:spcBef>
              <a:spcAft>
                <a:spcPts val="0"/>
              </a:spcAft>
              <a:buClrTx/>
              <a:buSzTx/>
              <a:buFontTx/>
              <a:buNone/>
              <a:tabLst/>
              <a:defRPr/>
            </a:pPr>
            <a:r>
              <a:rPr lang="ar-SA" sz="1200" dirty="0">
                <a:solidFill>
                  <a:prstClr val="white"/>
                </a:solidFill>
                <a:latin typeface="Graphit"/>
              </a:rPr>
              <a:t>توريد الأنابيب عالية التحمل، والألواح المتخصصة، ومواد شبكات الخدمات المدنية تحت الأرض لمشاريع البنية التحتية واسعة النطاق.</a:t>
            </a:r>
          </a:p>
        </p:txBody>
      </p:sp>
      <p:sp>
        <p:nvSpPr>
          <p:cNvPr id="8" name="Rectangle: Rounded Corners 7">
            <a:extLst>
              <a:ext uri="{FF2B5EF4-FFF2-40B4-BE49-F238E27FC236}">
                <a16:creationId xmlns:a16="http://schemas.microsoft.com/office/drawing/2014/main" id="{71DA96E7-1027-2B93-5DC8-C5D280B1C012}"/>
              </a:ext>
            </a:extLst>
          </p:cNvPr>
          <p:cNvSpPr/>
          <p:nvPr/>
        </p:nvSpPr>
        <p:spPr>
          <a:xfrm>
            <a:off x="6425884" y="4189567"/>
            <a:ext cx="4060435" cy="1188720"/>
          </a:xfrm>
          <a:prstGeom prst="roundRect">
            <a:avLst>
              <a:gd name="adj" fmla="val 5877"/>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182880" bIns="0" rtlCol="0" anchor="t"/>
          <a:lstStyle/>
          <a:p>
            <a:pPr marL="0" marR="0" lvl="0" indent="0" algn="r" defTabSz="914400" rtl="1" eaLnBrk="1" fontAlgn="auto" latinLnBrk="0" hangingPunct="1">
              <a:lnSpc>
                <a:spcPct val="150000"/>
              </a:lnSpc>
              <a:spcBef>
                <a:spcPts val="0"/>
              </a:spcBef>
              <a:spcAft>
                <a:spcPts val="0"/>
              </a:spcAft>
              <a:buClrTx/>
              <a:buSzTx/>
              <a:buFontTx/>
              <a:buNone/>
              <a:tabLst/>
              <a:defRPr/>
            </a:pPr>
            <a:r>
              <a:rPr lang="ar-SA" sz="1200" b="1" dirty="0">
                <a:solidFill>
                  <a:schemeClr val="accent4"/>
                </a:solidFill>
                <a:latin typeface="Graphit"/>
              </a:rPr>
              <a:t>مواد التشطيبات</a:t>
            </a:r>
            <a:br>
              <a:rPr lang="en-US" sz="1200" b="1" dirty="0">
                <a:solidFill>
                  <a:schemeClr val="accent4"/>
                </a:solidFill>
                <a:latin typeface="Graphit"/>
              </a:rPr>
            </a:br>
            <a:r>
              <a:rPr lang="ar-SA" sz="1200" dirty="0">
                <a:solidFill>
                  <a:prstClr val="white"/>
                </a:solidFill>
                <a:latin typeface="Graphit"/>
              </a:rPr>
              <a:t>توفير مجموعة متنوعة من الرخام والحجر والسيراميك والبورسلان بما يلبي المتطلبات الفنية والجمالية للمشروع.</a:t>
            </a:r>
          </a:p>
        </p:txBody>
      </p:sp>
      <p:pic>
        <p:nvPicPr>
          <p:cNvPr id="101" name="Graphic 100">
            <a:extLst>
              <a:ext uri="{FF2B5EF4-FFF2-40B4-BE49-F238E27FC236}">
                <a16:creationId xmlns:a16="http://schemas.microsoft.com/office/drawing/2014/main" id="{CC684CDB-524B-5603-14F2-E942D452768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flipH="1">
            <a:off x="10712387" y="4189567"/>
            <a:ext cx="518830" cy="518830"/>
          </a:xfrm>
          <a:prstGeom prst="rect">
            <a:avLst/>
          </a:prstGeom>
        </p:spPr>
      </p:pic>
      <p:grpSp>
        <p:nvGrpSpPr>
          <p:cNvPr id="9" name="Graphic 34">
            <a:extLst>
              <a:ext uri="{FF2B5EF4-FFF2-40B4-BE49-F238E27FC236}">
                <a16:creationId xmlns:a16="http://schemas.microsoft.com/office/drawing/2014/main" id="{9BFA8861-AE82-7CA0-F0BA-F5B41F239D03}"/>
              </a:ext>
            </a:extLst>
          </p:cNvPr>
          <p:cNvGrpSpPr/>
          <p:nvPr/>
        </p:nvGrpSpPr>
        <p:grpSpPr>
          <a:xfrm flipH="1">
            <a:off x="5441688" y="2534450"/>
            <a:ext cx="542920" cy="419555"/>
            <a:chOff x="754718" y="5315280"/>
            <a:chExt cx="425863" cy="329096"/>
          </a:xfrm>
          <a:solidFill>
            <a:schemeClr val="bg1"/>
          </a:solidFill>
        </p:grpSpPr>
        <p:grpSp>
          <p:nvGrpSpPr>
            <p:cNvPr id="75" name="Graphic 34">
              <a:extLst>
                <a:ext uri="{FF2B5EF4-FFF2-40B4-BE49-F238E27FC236}">
                  <a16:creationId xmlns:a16="http://schemas.microsoft.com/office/drawing/2014/main" id="{2050154A-938A-FDB4-C634-7A373BDE338D}"/>
                </a:ext>
              </a:extLst>
            </p:cNvPr>
            <p:cNvGrpSpPr/>
            <p:nvPr/>
          </p:nvGrpSpPr>
          <p:grpSpPr>
            <a:xfrm>
              <a:off x="805067" y="5446972"/>
              <a:ext cx="214832" cy="179365"/>
              <a:chOff x="805067" y="5446972"/>
              <a:chExt cx="214832" cy="179365"/>
            </a:xfrm>
            <a:grpFill/>
          </p:grpSpPr>
          <p:grpSp>
            <p:nvGrpSpPr>
              <p:cNvPr id="79" name="Graphic 34">
                <a:extLst>
                  <a:ext uri="{FF2B5EF4-FFF2-40B4-BE49-F238E27FC236}">
                    <a16:creationId xmlns:a16="http://schemas.microsoft.com/office/drawing/2014/main" id="{3CC962F8-18B0-7547-C6A4-5845F604B396}"/>
                  </a:ext>
                </a:extLst>
              </p:cNvPr>
              <p:cNvGrpSpPr/>
              <p:nvPr/>
            </p:nvGrpSpPr>
            <p:grpSpPr>
              <a:xfrm>
                <a:off x="842725" y="5482535"/>
                <a:ext cx="177174" cy="143801"/>
                <a:chOff x="842725" y="5482535"/>
                <a:chExt cx="177174" cy="143801"/>
              </a:xfrm>
              <a:grpFill/>
            </p:grpSpPr>
            <p:sp>
              <p:nvSpPr>
                <p:cNvPr id="83" name="Freeform: Shape 82">
                  <a:extLst>
                    <a:ext uri="{FF2B5EF4-FFF2-40B4-BE49-F238E27FC236}">
                      <a16:creationId xmlns:a16="http://schemas.microsoft.com/office/drawing/2014/main" id="{EED1E956-7351-F57E-B462-26FF2E2E8817}"/>
                    </a:ext>
                  </a:extLst>
                </p:cNvPr>
                <p:cNvSpPr/>
                <p:nvPr/>
              </p:nvSpPr>
              <p:spPr>
                <a:xfrm>
                  <a:off x="955988" y="5541937"/>
                  <a:ext cx="12370" cy="12498"/>
                </a:xfrm>
                <a:custGeom>
                  <a:avLst/>
                  <a:gdLst>
                    <a:gd name="connsiteX0" fmla="*/ 6185 w 12370"/>
                    <a:gd name="connsiteY0" fmla="*/ 12499 h 12498"/>
                    <a:gd name="connsiteX1" fmla="*/ 0 w 12370"/>
                    <a:gd name="connsiteY1" fmla="*/ 6314 h 12498"/>
                    <a:gd name="connsiteX2" fmla="*/ 0 w 12370"/>
                    <a:gd name="connsiteY2" fmla="*/ 6314 h 12498"/>
                    <a:gd name="connsiteX3" fmla="*/ 6185 w 12370"/>
                    <a:gd name="connsiteY3" fmla="*/ 0 h 12498"/>
                    <a:gd name="connsiteX4" fmla="*/ 12370 w 12370"/>
                    <a:gd name="connsiteY4" fmla="*/ 6185 h 12498"/>
                    <a:gd name="connsiteX5" fmla="*/ 6185 w 12370"/>
                    <a:gd name="connsiteY5" fmla="*/ 12499 h 12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70" h="12498">
                      <a:moveTo>
                        <a:pt x="6185" y="12499"/>
                      </a:moveTo>
                      <a:cubicBezTo>
                        <a:pt x="2706" y="12499"/>
                        <a:pt x="0" y="9793"/>
                        <a:pt x="0" y="6314"/>
                      </a:cubicBezTo>
                      <a:lnTo>
                        <a:pt x="0" y="6314"/>
                      </a:lnTo>
                      <a:cubicBezTo>
                        <a:pt x="0" y="2835"/>
                        <a:pt x="2835" y="0"/>
                        <a:pt x="6185" y="0"/>
                      </a:cubicBezTo>
                      <a:cubicBezTo>
                        <a:pt x="9535" y="0"/>
                        <a:pt x="12370" y="2835"/>
                        <a:pt x="12370" y="6185"/>
                      </a:cubicBezTo>
                      <a:cubicBezTo>
                        <a:pt x="12370" y="9535"/>
                        <a:pt x="9535" y="12499"/>
                        <a:pt x="6185" y="12499"/>
                      </a:cubicBezTo>
                      <a:close/>
                    </a:path>
                  </a:pathLst>
                </a:custGeom>
                <a:grpFill/>
                <a:ln w="128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84" name="Freeform: Shape 83">
                  <a:extLst>
                    <a:ext uri="{FF2B5EF4-FFF2-40B4-BE49-F238E27FC236}">
                      <a16:creationId xmlns:a16="http://schemas.microsoft.com/office/drawing/2014/main" id="{F3DBD2CA-D036-7060-3183-BC72CCD8CBA4}"/>
                    </a:ext>
                  </a:extLst>
                </p:cNvPr>
                <p:cNvSpPr/>
                <p:nvPr/>
              </p:nvSpPr>
              <p:spPr>
                <a:xfrm>
                  <a:off x="842725" y="5607782"/>
                  <a:ext cx="12370" cy="12498"/>
                </a:xfrm>
                <a:custGeom>
                  <a:avLst/>
                  <a:gdLst>
                    <a:gd name="connsiteX0" fmla="*/ 6185 w 12370"/>
                    <a:gd name="connsiteY0" fmla="*/ 12499 h 12498"/>
                    <a:gd name="connsiteX1" fmla="*/ 0 w 12370"/>
                    <a:gd name="connsiteY1" fmla="*/ 6314 h 12498"/>
                    <a:gd name="connsiteX2" fmla="*/ 0 w 12370"/>
                    <a:gd name="connsiteY2" fmla="*/ 6314 h 12498"/>
                    <a:gd name="connsiteX3" fmla="*/ 6185 w 12370"/>
                    <a:gd name="connsiteY3" fmla="*/ 0 h 12498"/>
                    <a:gd name="connsiteX4" fmla="*/ 12370 w 12370"/>
                    <a:gd name="connsiteY4" fmla="*/ 6185 h 12498"/>
                    <a:gd name="connsiteX5" fmla="*/ 6185 w 12370"/>
                    <a:gd name="connsiteY5" fmla="*/ 12499 h 12498"/>
                    <a:gd name="connsiteX6" fmla="*/ 6185 w 12370"/>
                    <a:gd name="connsiteY6" fmla="*/ 12499 h 12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70" h="12498">
                      <a:moveTo>
                        <a:pt x="6185" y="12499"/>
                      </a:moveTo>
                      <a:cubicBezTo>
                        <a:pt x="2706" y="12499"/>
                        <a:pt x="0" y="9793"/>
                        <a:pt x="0" y="6314"/>
                      </a:cubicBezTo>
                      <a:lnTo>
                        <a:pt x="0" y="6314"/>
                      </a:lnTo>
                      <a:cubicBezTo>
                        <a:pt x="0" y="2835"/>
                        <a:pt x="2835" y="0"/>
                        <a:pt x="6185" y="0"/>
                      </a:cubicBezTo>
                      <a:cubicBezTo>
                        <a:pt x="9535" y="0"/>
                        <a:pt x="12370" y="2835"/>
                        <a:pt x="12370" y="6185"/>
                      </a:cubicBezTo>
                      <a:cubicBezTo>
                        <a:pt x="12370" y="9535"/>
                        <a:pt x="9535" y="12499"/>
                        <a:pt x="6185" y="12499"/>
                      </a:cubicBezTo>
                      <a:lnTo>
                        <a:pt x="6185" y="12499"/>
                      </a:lnTo>
                      <a:close/>
                    </a:path>
                  </a:pathLst>
                </a:custGeom>
                <a:grpFill/>
                <a:ln w="128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85" name="Freeform: Shape 84">
                  <a:extLst>
                    <a:ext uri="{FF2B5EF4-FFF2-40B4-BE49-F238E27FC236}">
                      <a16:creationId xmlns:a16="http://schemas.microsoft.com/office/drawing/2014/main" id="{714A8BFB-5ACF-F220-919D-CA2BFE55E675}"/>
                    </a:ext>
                  </a:extLst>
                </p:cNvPr>
                <p:cNvSpPr/>
                <p:nvPr/>
              </p:nvSpPr>
              <p:spPr>
                <a:xfrm>
                  <a:off x="860507" y="5613838"/>
                  <a:ext cx="12370" cy="12498"/>
                </a:xfrm>
                <a:custGeom>
                  <a:avLst/>
                  <a:gdLst>
                    <a:gd name="connsiteX0" fmla="*/ 6185 w 12370"/>
                    <a:gd name="connsiteY0" fmla="*/ 12499 h 12498"/>
                    <a:gd name="connsiteX1" fmla="*/ 0 w 12370"/>
                    <a:gd name="connsiteY1" fmla="*/ 6314 h 12498"/>
                    <a:gd name="connsiteX2" fmla="*/ 0 w 12370"/>
                    <a:gd name="connsiteY2" fmla="*/ 6314 h 12498"/>
                    <a:gd name="connsiteX3" fmla="*/ 6185 w 12370"/>
                    <a:gd name="connsiteY3" fmla="*/ 0 h 12498"/>
                    <a:gd name="connsiteX4" fmla="*/ 12370 w 12370"/>
                    <a:gd name="connsiteY4" fmla="*/ 6185 h 12498"/>
                    <a:gd name="connsiteX5" fmla="*/ 6185 w 12370"/>
                    <a:gd name="connsiteY5" fmla="*/ 12499 h 12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70" h="12498">
                      <a:moveTo>
                        <a:pt x="6185" y="12499"/>
                      </a:moveTo>
                      <a:cubicBezTo>
                        <a:pt x="2706" y="12499"/>
                        <a:pt x="0" y="9793"/>
                        <a:pt x="0" y="6314"/>
                      </a:cubicBezTo>
                      <a:lnTo>
                        <a:pt x="0" y="6314"/>
                      </a:lnTo>
                      <a:cubicBezTo>
                        <a:pt x="0" y="2835"/>
                        <a:pt x="2835" y="0"/>
                        <a:pt x="6185" y="0"/>
                      </a:cubicBezTo>
                      <a:cubicBezTo>
                        <a:pt x="9535" y="0"/>
                        <a:pt x="12370" y="2835"/>
                        <a:pt x="12370" y="6185"/>
                      </a:cubicBezTo>
                      <a:cubicBezTo>
                        <a:pt x="12370" y="9535"/>
                        <a:pt x="9535" y="12499"/>
                        <a:pt x="6185" y="12499"/>
                      </a:cubicBezTo>
                      <a:close/>
                    </a:path>
                  </a:pathLst>
                </a:custGeom>
                <a:grpFill/>
                <a:ln w="128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86" name="Freeform: Shape 85">
                  <a:extLst>
                    <a:ext uri="{FF2B5EF4-FFF2-40B4-BE49-F238E27FC236}">
                      <a16:creationId xmlns:a16="http://schemas.microsoft.com/office/drawing/2014/main" id="{CB70EA6B-EC1F-6471-A942-8AC51384F5B8}"/>
                    </a:ext>
                  </a:extLst>
                </p:cNvPr>
                <p:cNvSpPr/>
                <p:nvPr/>
              </p:nvSpPr>
              <p:spPr>
                <a:xfrm>
                  <a:off x="932923" y="5552246"/>
                  <a:ext cx="12370" cy="12498"/>
                </a:xfrm>
                <a:custGeom>
                  <a:avLst/>
                  <a:gdLst>
                    <a:gd name="connsiteX0" fmla="*/ 6185 w 12370"/>
                    <a:gd name="connsiteY0" fmla="*/ 12499 h 12498"/>
                    <a:gd name="connsiteX1" fmla="*/ 0 w 12370"/>
                    <a:gd name="connsiteY1" fmla="*/ 6314 h 12498"/>
                    <a:gd name="connsiteX2" fmla="*/ 0 w 12370"/>
                    <a:gd name="connsiteY2" fmla="*/ 6314 h 12498"/>
                    <a:gd name="connsiteX3" fmla="*/ 6185 w 12370"/>
                    <a:gd name="connsiteY3" fmla="*/ 0 h 12498"/>
                    <a:gd name="connsiteX4" fmla="*/ 12370 w 12370"/>
                    <a:gd name="connsiteY4" fmla="*/ 6185 h 12498"/>
                    <a:gd name="connsiteX5" fmla="*/ 6185 w 12370"/>
                    <a:gd name="connsiteY5" fmla="*/ 12499 h 12498"/>
                    <a:gd name="connsiteX6" fmla="*/ 6185 w 12370"/>
                    <a:gd name="connsiteY6" fmla="*/ 12499 h 12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70" h="12498">
                      <a:moveTo>
                        <a:pt x="6185" y="12499"/>
                      </a:moveTo>
                      <a:cubicBezTo>
                        <a:pt x="2706" y="12499"/>
                        <a:pt x="0" y="9793"/>
                        <a:pt x="0" y="6314"/>
                      </a:cubicBezTo>
                      <a:lnTo>
                        <a:pt x="0" y="6314"/>
                      </a:lnTo>
                      <a:cubicBezTo>
                        <a:pt x="0" y="2835"/>
                        <a:pt x="2835" y="0"/>
                        <a:pt x="6185" y="0"/>
                      </a:cubicBezTo>
                      <a:cubicBezTo>
                        <a:pt x="9535" y="0"/>
                        <a:pt x="12370" y="2835"/>
                        <a:pt x="12370" y="6185"/>
                      </a:cubicBezTo>
                      <a:cubicBezTo>
                        <a:pt x="12370" y="9535"/>
                        <a:pt x="9535" y="12499"/>
                        <a:pt x="6185" y="12499"/>
                      </a:cubicBezTo>
                      <a:lnTo>
                        <a:pt x="6185" y="12499"/>
                      </a:lnTo>
                      <a:close/>
                    </a:path>
                  </a:pathLst>
                </a:custGeom>
                <a:grpFill/>
                <a:ln w="128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87" name="Freeform: Shape 86">
                  <a:extLst>
                    <a:ext uri="{FF2B5EF4-FFF2-40B4-BE49-F238E27FC236}">
                      <a16:creationId xmlns:a16="http://schemas.microsoft.com/office/drawing/2014/main" id="{4AEBBF69-2267-DD9A-CF4E-B4B8BEE511DF}"/>
                    </a:ext>
                  </a:extLst>
                </p:cNvPr>
                <p:cNvSpPr/>
                <p:nvPr/>
              </p:nvSpPr>
              <p:spPr>
                <a:xfrm>
                  <a:off x="930475" y="5609457"/>
                  <a:ext cx="12370" cy="12498"/>
                </a:xfrm>
                <a:custGeom>
                  <a:avLst/>
                  <a:gdLst>
                    <a:gd name="connsiteX0" fmla="*/ 6185 w 12370"/>
                    <a:gd name="connsiteY0" fmla="*/ 12499 h 12498"/>
                    <a:gd name="connsiteX1" fmla="*/ 0 w 12370"/>
                    <a:gd name="connsiteY1" fmla="*/ 6314 h 12498"/>
                    <a:gd name="connsiteX2" fmla="*/ 0 w 12370"/>
                    <a:gd name="connsiteY2" fmla="*/ 6314 h 12498"/>
                    <a:gd name="connsiteX3" fmla="*/ 6185 w 12370"/>
                    <a:gd name="connsiteY3" fmla="*/ 0 h 12498"/>
                    <a:gd name="connsiteX4" fmla="*/ 12370 w 12370"/>
                    <a:gd name="connsiteY4" fmla="*/ 6185 h 12498"/>
                    <a:gd name="connsiteX5" fmla="*/ 6185 w 12370"/>
                    <a:gd name="connsiteY5" fmla="*/ 12499 h 12498"/>
                    <a:gd name="connsiteX6" fmla="*/ 6185 w 12370"/>
                    <a:gd name="connsiteY6" fmla="*/ 12499 h 12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70" h="12498">
                      <a:moveTo>
                        <a:pt x="6185" y="12499"/>
                      </a:moveTo>
                      <a:cubicBezTo>
                        <a:pt x="2706" y="12499"/>
                        <a:pt x="0" y="9793"/>
                        <a:pt x="0" y="6314"/>
                      </a:cubicBezTo>
                      <a:lnTo>
                        <a:pt x="0" y="6314"/>
                      </a:lnTo>
                      <a:cubicBezTo>
                        <a:pt x="0" y="2835"/>
                        <a:pt x="2835" y="0"/>
                        <a:pt x="6185" y="0"/>
                      </a:cubicBezTo>
                      <a:cubicBezTo>
                        <a:pt x="9535" y="0"/>
                        <a:pt x="12370" y="2835"/>
                        <a:pt x="12370" y="6185"/>
                      </a:cubicBezTo>
                      <a:cubicBezTo>
                        <a:pt x="12370" y="9535"/>
                        <a:pt x="9535" y="12499"/>
                        <a:pt x="6185" y="12499"/>
                      </a:cubicBezTo>
                      <a:lnTo>
                        <a:pt x="6185" y="12499"/>
                      </a:lnTo>
                      <a:close/>
                    </a:path>
                  </a:pathLst>
                </a:custGeom>
                <a:grpFill/>
                <a:ln w="128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88" name="Freeform: Shape 87">
                  <a:extLst>
                    <a:ext uri="{FF2B5EF4-FFF2-40B4-BE49-F238E27FC236}">
                      <a16:creationId xmlns:a16="http://schemas.microsoft.com/office/drawing/2014/main" id="{7F128E6D-98F1-6617-C888-7E7DC5786405}"/>
                    </a:ext>
                  </a:extLst>
                </p:cNvPr>
                <p:cNvSpPr/>
                <p:nvPr/>
              </p:nvSpPr>
              <p:spPr>
                <a:xfrm>
                  <a:off x="960111" y="5482535"/>
                  <a:ext cx="12370" cy="12498"/>
                </a:xfrm>
                <a:custGeom>
                  <a:avLst/>
                  <a:gdLst>
                    <a:gd name="connsiteX0" fmla="*/ 6185 w 12370"/>
                    <a:gd name="connsiteY0" fmla="*/ 12499 h 12498"/>
                    <a:gd name="connsiteX1" fmla="*/ 0 w 12370"/>
                    <a:gd name="connsiteY1" fmla="*/ 6314 h 12498"/>
                    <a:gd name="connsiteX2" fmla="*/ 0 w 12370"/>
                    <a:gd name="connsiteY2" fmla="*/ 6314 h 12498"/>
                    <a:gd name="connsiteX3" fmla="*/ 6185 w 12370"/>
                    <a:gd name="connsiteY3" fmla="*/ 0 h 12498"/>
                    <a:gd name="connsiteX4" fmla="*/ 12370 w 12370"/>
                    <a:gd name="connsiteY4" fmla="*/ 6185 h 12498"/>
                    <a:gd name="connsiteX5" fmla="*/ 6185 w 12370"/>
                    <a:gd name="connsiteY5" fmla="*/ 12499 h 12498"/>
                    <a:gd name="connsiteX6" fmla="*/ 6185 w 12370"/>
                    <a:gd name="connsiteY6" fmla="*/ 12499 h 12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70" h="12498">
                      <a:moveTo>
                        <a:pt x="6185" y="12499"/>
                      </a:moveTo>
                      <a:cubicBezTo>
                        <a:pt x="2706" y="12499"/>
                        <a:pt x="0" y="9793"/>
                        <a:pt x="0" y="6314"/>
                      </a:cubicBezTo>
                      <a:lnTo>
                        <a:pt x="0" y="6314"/>
                      </a:lnTo>
                      <a:cubicBezTo>
                        <a:pt x="0" y="2835"/>
                        <a:pt x="2835" y="0"/>
                        <a:pt x="6185" y="0"/>
                      </a:cubicBezTo>
                      <a:cubicBezTo>
                        <a:pt x="9535" y="0"/>
                        <a:pt x="12370" y="2835"/>
                        <a:pt x="12370" y="6185"/>
                      </a:cubicBezTo>
                      <a:cubicBezTo>
                        <a:pt x="12370" y="9535"/>
                        <a:pt x="9535" y="12499"/>
                        <a:pt x="6185" y="12499"/>
                      </a:cubicBezTo>
                      <a:lnTo>
                        <a:pt x="6185" y="12499"/>
                      </a:lnTo>
                      <a:close/>
                    </a:path>
                  </a:pathLst>
                </a:custGeom>
                <a:grpFill/>
                <a:ln w="128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89" name="Freeform: Shape 88">
                  <a:extLst>
                    <a:ext uri="{FF2B5EF4-FFF2-40B4-BE49-F238E27FC236}">
                      <a16:creationId xmlns:a16="http://schemas.microsoft.com/office/drawing/2014/main" id="{D8B9C9B7-F6BF-6D09-20FE-1AA51DC5E29F}"/>
                    </a:ext>
                  </a:extLst>
                </p:cNvPr>
                <p:cNvSpPr/>
                <p:nvPr/>
              </p:nvSpPr>
              <p:spPr>
                <a:xfrm>
                  <a:off x="1007530" y="5595927"/>
                  <a:ext cx="12369" cy="12498"/>
                </a:xfrm>
                <a:custGeom>
                  <a:avLst/>
                  <a:gdLst>
                    <a:gd name="connsiteX0" fmla="*/ 6185 w 12369"/>
                    <a:gd name="connsiteY0" fmla="*/ 12499 h 12498"/>
                    <a:gd name="connsiteX1" fmla="*/ 0 w 12369"/>
                    <a:gd name="connsiteY1" fmla="*/ 6314 h 12498"/>
                    <a:gd name="connsiteX2" fmla="*/ 0 w 12369"/>
                    <a:gd name="connsiteY2" fmla="*/ 6314 h 12498"/>
                    <a:gd name="connsiteX3" fmla="*/ 6185 w 12369"/>
                    <a:gd name="connsiteY3" fmla="*/ 0 h 12498"/>
                    <a:gd name="connsiteX4" fmla="*/ 12370 w 12369"/>
                    <a:gd name="connsiteY4" fmla="*/ 6185 h 12498"/>
                    <a:gd name="connsiteX5" fmla="*/ 6185 w 12369"/>
                    <a:gd name="connsiteY5" fmla="*/ 12499 h 12498"/>
                    <a:gd name="connsiteX6" fmla="*/ 6185 w 12369"/>
                    <a:gd name="connsiteY6" fmla="*/ 12499 h 12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69" h="12498">
                      <a:moveTo>
                        <a:pt x="6185" y="12499"/>
                      </a:moveTo>
                      <a:cubicBezTo>
                        <a:pt x="2706" y="12499"/>
                        <a:pt x="0" y="9793"/>
                        <a:pt x="0" y="6314"/>
                      </a:cubicBezTo>
                      <a:lnTo>
                        <a:pt x="0" y="6314"/>
                      </a:lnTo>
                      <a:cubicBezTo>
                        <a:pt x="0" y="2835"/>
                        <a:pt x="2835" y="0"/>
                        <a:pt x="6185" y="0"/>
                      </a:cubicBezTo>
                      <a:cubicBezTo>
                        <a:pt x="9535" y="0"/>
                        <a:pt x="12370" y="2835"/>
                        <a:pt x="12370" y="6185"/>
                      </a:cubicBezTo>
                      <a:cubicBezTo>
                        <a:pt x="12370" y="9535"/>
                        <a:pt x="9535" y="12499"/>
                        <a:pt x="6185" y="12499"/>
                      </a:cubicBezTo>
                      <a:lnTo>
                        <a:pt x="6185" y="12499"/>
                      </a:lnTo>
                      <a:close/>
                    </a:path>
                  </a:pathLst>
                </a:custGeom>
                <a:grpFill/>
                <a:ln w="128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grpSp>
          <p:grpSp>
            <p:nvGrpSpPr>
              <p:cNvPr id="80" name="Graphic 34">
                <a:extLst>
                  <a:ext uri="{FF2B5EF4-FFF2-40B4-BE49-F238E27FC236}">
                    <a16:creationId xmlns:a16="http://schemas.microsoft.com/office/drawing/2014/main" id="{89EF783B-5C3C-BEC4-2530-4E77BF155D0A}"/>
                  </a:ext>
                </a:extLst>
              </p:cNvPr>
              <p:cNvGrpSpPr/>
              <p:nvPr/>
            </p:nvGrpSpPr>
            <p:grpSpPr>
              <a:xfrm>
                <a:off x="805067" y="5446972"/>
                <a:ext cx="54086" cy="73318"/>
                <a:chOff x="805067" y="5446972"/>
                <a:chExt cx="54086" cy="73318"/>
              </a:xfrm>
              <a:grpFill/>
            </p:grpSpPr>
            <p:sp>
              <p:nvSpPr>
                <p:cNvPr id="81" name="Freeform: Shape 80">
                  <a:extLst>
                    <a:ext uri="{FF2B5EF4-FFF2-40B4-BE49-F238E27FC236}">
                      <a16:creationId xmlns:a16="http://schemas.microsoft.com/office/drawing/2014/main" id="{7275D465-1EFC-D292-8EFB-80E59FF083DB}"/>
                    </a:ext>
                  </a:extLst>
                </p:cNvPr>
                <p:cNvSpPr/>
                <p:nvPr/>
              </p:nvSpPr>
              <p:spPr>
                <a:xfrm>
                  <a:off x="805067" y="5446972"/>
                  <a:ext cx="54086" cy="49608"/>
                </a:xfrm>
                <a:custGeom>
                  <a:avLst/>
                  <a:gdLst>
                    <a:gd name="connsiteX0" fmla="*/ 43714 w 54086"/>
                    <a:gd name="connsiteY0" fmla="*/ 49609 h 49608"/>
                    <a:gd name="connsiteX1" fmla="*/ 10469 w 54086"/>
                    <a:gd name="connsiteY1" fmla="*/ 49609 h 49608"/>
                    <a:gd name="connsiteX2" fmla="*/ 1450 w 54086"/>
                    <a:gd name="connsiteY2" fmla="*/ 44455 h 49608"/>
                    <a:gd name="connsiteX3" fmla="*/ 1450 w 54086"/>
                    <a:gd name="connsiteY3" fmla="*/ 34146 h 49608"/>
                    <a:gd name="connsiteX4" fmla="*/ 18072 w 54086"/>
                    <a:gd name="connsiteY4" fmla="*/ 5154 h 49608"/>
                    <a:gd name="connsiteX5" fmla="*/ 27092 w 54086"/>
                    <a:gd name="connsiteY5" fmla="*/ 0 h 49608"/>
                    <a:gd name="connsiteX6" fmla="*/ 36111 w 54086"/>
                    <a:gd name="connsiteY6" fmla="*/ 5154 h 49608"/>
                    <a:gd name="connsiteX7" fmla="*/ 52734 w 54086"/>
                    <a:gd name="connsiteY7" fmla="*/ 34146 h 49608"/>
                    <a:gd name="connsiteX8" fmla="*/ 52734 w 54086"/>
                    <a:gd name="connsiteY8" fmla="*/ 44455 h 49608"/>
                    <a:gd name="connsiteX9" fmla="*/ 43714 w 54086"/>
                    <a:gd name="connsiteY9" fmla="*/ 49609 h 49608"/>
                    <a:gd name="connsiteX10" fmla="*/ 14206 w 54086"/>
                    <a:gd name="connsiteY10" fmla="*/ 37110 h 49608"/>
                    <a:gd name="connsiteX11" fmla="*/ 40106 w 54086"/>
                    <a:gd name="connsiteY11" fmla="*/ 37110 h 49608"/>
                    <a:gd name="connsiteX12" fmla="*/ 27092 w 54086"/>
                    <a:gd name="connsiteY12" fmla="*/ 14432 h 49608"/>
                    <a:gd name="connsiteX13" fmla="*/ 14077 w 54086"/>
                    <a:gd name="connsiteY13" fmla="*/ 37110 h 49608"/>
                    <a:gd name="connsiteX14" fmla="*/ 29024 w 54086"/>
                    <a:gd name="connsiteY14" fmla="*/ 11339 h 49608"/>
                    <a:gd name="connsiteX15" fmla="*/ 29024 w 54086"/>
                    <a:gd name="connsiteY15" fmla="*/ 11339 h 49608"/>
                    <a:gd name="connsiteX16" fmla="*/ 29024 w 54086"/>
                    <a:gd name="connsiteY16" fmla="*/ 11339 h 49608"/>
                    <a:gd name="connsiteX17" fmla="*/ 23613 w 54086"/>
                    <a:gd name="connsiteY17" fmla="*/ 8247 h 49608"/>
                    <a:gd name="connsiteX18" fmla="*/ 23613 w 54086"/>
                    <a:gd name="connsiteY18" fmla="*/ 8247 h 49608"/>
                    <a:gd name="connsiteX19" fmla="*/ 23613 w 54086"/>
                    <a:gd name="connsiteY19" fmla="*/ 8247 h 49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4086" h="49608">
                      <a:moveTo>
                        <a:pt x="43714" y="49609"/>
                      </a:moveTo>
                      <a:lnTo>
                        <a:pt x="10469" y="49609"/>
                      </a:lnTo>
                      <a:cubicBezTo>
                        <a:pt x="6733" y="49609"/>
                        <a:pt x="3382" y="47676"/>
                        <a:pt x="1450" y="44455"/>
                      </a:cubicBezTo>
                      <a:cubicBezTo>
                        <a:pt x="-483" y="41233"/>
                        <a:pt x="-483" y="37368"/>
                        <a:pt x="1450" y="34146"/>
                      </a:cubicBezTo>
                      <a:lnTo>
                        <a:pt x="18072" y="5154"/>
                      </a:lnTo>
                      <a:cubicBezTo>
                        <a:pt x="19876" y="1933"/>
                        <a:pt x="23355" y="0"/>
                        <a:pt x="27092" y="0"/>
                      </a:cubicBezTo>
                      <a:cubicBezTo>
                        <a:pt x="30828" y="0"/>
                        <a:pt x="34307" y="2062"/>
                        <a:pt x="36111" y="5154"/>
                      </a:cubicBezTo>
                      <a:lnTo>
                        <a:pt x="52734" y="34146"/>
                      </a:lnTo>
                      <a:cubicBezTo>
                        <a:pt x="54538" y="37368"/>
                        <a:pt x="54538" y="41233"/>
                        <a:pt x="52734" y="44455"/>
                      </a:cubicBezTo>
                      <a:cubicBezTo>
                        <a:pt x="50801" y="47676"/>
                        <a:pt x="47451" y="49609"/>
                        <a:pt x="43714" y="49609"/>
                      </a:cubicBezTo>
                      <a:close/>
                      <a:moveTo>
                        <a:pt x="14206" y="37110"/>
                      </a:moveTo>
                      <a:lnTo>
                        <a:pt x="40106" y="37110"/>
                      </a:lnTo>
                      <a:lnTo>
                        <a:pt x="27092" y="14432"/>
                      </a:lnTo>
                      <a:lnTo>
                        <a:pt x="14077" y="37110"/>
                      </a:lnTo>
                      <a:close/>
                      <a:moveTo>
                        <a:pt x="29024" y="11339"/>
                      </a:moveTo>
                      <a:lnTo>
                        <a:pt x="29024" y="11339"/>
                      </a:lnTo>
                      <a:cubicBezTo>
                        <a:pt x="29024" y="11339"/>
                        <a:pt x="29024" y="11339"/>
                        <a:pt x="29024" y="11339"/>
                      </a:cubicBezTo>
                      <a:close/>
                      <a:moveTo>
                        <a:pt x="23613" y="8247"/>
                      </a:moveTo>
                      <a:lnTo>
                        <a:pt x="23613" y="8247"/>
                      </a:lnTo>
                      <a:lnTo>
                        <a:pt x="23613" y="8247"/>
                      </a:lnTo>
                      <a:close/>
                    </a:path>
                  </a:pathLst>
                </a:custGeom>
                <a:grpFill/>
                <a:ln w="128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82" name="Freeform: Shape 81">
                  <a:extLst>
                    <a:ext uri="{FF2B5EF4-FFF2-40B4-BE49-F238E27FC236}">
                      <a16:creationId xmlns:a16="http://schemas.microsoft.com/office/drawing/2014/main" id="{5A55C410-19A1-67D9-838A-7FD68F577017}"/>
                    </a:ext>
                  </a:extLst>
                </p:cNvPr>
                <p:cNvSpPr/>
                <p:nvPr/>
              </p:nvSpPr>
              <p:spPr>
                <a:xfrm>
                  <a:off x="805228" y="5507920"/>
                  <a:ext cx="53861" cy="12370"/>
                </a:xfrm>
                <a:custGeom>
                  <a:avLst/>
                  <a:gdLst>
                    <a:gd name="connsiteX0" fmla="*/ 47676 w 53861"/>
                    <a:gd name="connsiteY0" fmla="*/ 12370 h 12370"/>
                    <a:gd name="connsiteX1" fmla="*/ 6185 w 53861"/>
                    <a:gd name="connsiteY1" fmla="*/ 12370 h 12370"/>
                    <a:gd name="connsiteX2" fmla="*/ 0 w 53861"/>
                    <a:gd name="connsiteY2" fmla="*/ 6185 h 12370"/>
                    <a:gd name="connsiteX3" fmla="*/ 6185 w 53861"/>
                    <a:gd name="connsiteY3" fmla="*/ 0 h 12370"/>
                    <a:gd name="connsiteX4" fmla="*/ 47676 w 53861"/>
                    <a:gd name="connsiteY4" fmla="*/ 0 h 12370"/>
                    <a:gd name="connsiteX5" fmla="*/ 53861 w 53861"/>
                    <a:gd name="connsiteY5" fmla="*/ 6185 h 12370"/>
                    <a:gd name="connsiteX6" fmla="*/ 47676 w 53861"/>
                    <a:gd name="connsiteY6" fmla="*/ 12370 h 12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861" h="12370">
                      <a:moveTo>
                        <a:pt x="47676" y="12370"/>
                      </a:moveTo>
                      <a:lnTo>
                        <a:pt x="6185" y="12370"/>
                      </a:lnTo>
                      <a:cubicBezTo>
                        <a:pt x="2706" y="12370"/>
                        <a:pt x="0" y="9535"/>
                        <a:pt x="0" y="6185"/>
                      </a:cubicBezTo>
                      <a:cubicBezTo>
                        <a:pt x="0" y="2835"/>
                        <a:pt x="2835" y="0"/>
                        <a:pt x="6185" y="0"/>
                      </a:cubicBezTo>
                      <a:lnTo>
                        <a:pt x="47676" y="0"/>
                      </a:lnTo>
                      <a:cubicBezTo>
                        <a:pt x="51155" y="0"/>
                        <a:pt x="53861" y="2835"/>
                        <a:pt x="53861" y="6185"/>
                      </a:cubicBezTo>
                      <a:cubicBezTo>
                        <a:pt x="53861" y="9535"/>
                        <a:pt x="51026" y="12370"/>
                        <a:pt x="47676" y="12370"/>
                      </a:cubicBezTo>
                      <a:close/>
                    </a:path>
                  </a:pathLst>
                </a:custGeom>
                <a:grpFill/>
                <a:ln w="128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grpSp>
        </p:grpSp>
        <p:sp>
          <p:nvSpPr>
            <p:cNvPr id="10" name="Freeform: Shape 9">
              <a:extLst>
                <a:ext uri="{FF2B5EF4-FFF2-40B4-BE49-F238E27FC236}">
                  <a16:creationId xmlns:a16="http://schemas.microsoft.com/office/drawing/2014/main" id="{BB1432F0-7B07-5EC8-21F3-A094F35BBF53}"/>
                </a:ext>
              </a:extLst>
            </p:cNvPr>
            <p:cNvSpPr/>
            <p:nvPr/>
          </p:nvSpPr>
          <p:spPr>
            <a:xfrm>
              <a:off x="754718" y="5315280"/>
              <a:ext cx="425863" cy="329096"/>
            </a:xfrm>
            <a:custGeom>
              <a:avLst/>
              <a:gdLst>
                <a:gd name="connsiteX0" fmla="*/ 414267 w 425863"/>
                <a:gd name="connsiteY0" fmla="*/ 267633 h 329096"/>
                <a:gd name="connsiteX1" fmla="*/ 403056 w 425863"/>
                <a:gd name="connsiteY1" fmla="*/ 267633 h 329096"/>
                <a:gd name="connsiteX2" fmla="*/ 403056 w 425863"/>
                <a:gd name="connsiteY2" fmla="*/ 156947 h 329096"/>
                <a:gd name="connsiteX3" fmla="*/ 400479 w 425863"/>
                <a:gd name="connsiteY3" fmla="*/ 148701 h 329096"/>
                <a:gd name="connsiteX4" fmla="*/ 403056 w 425863"/>
                <a:gd name="connsiteY4" fmla="*/ 140454 h 329096"/>
                <a:gd name="connsiteX5" fmla="*/ 403056 w 425863"/>
                <a:gd name="connsiteY5" fmla="*/ 23712 h 329096"/>
                <a:gd name="connsiteX6" fmla="*/ 388496 w 425863"/>
                <a:gd name="connsiteY6" fmla="*/ 9151 h 329096"/>
                <a:gd name="connsiteX7" fmla="*/ 271754 w 425863"/>
                <a:gd name="connsiteY7" fmla="*/ 9151 h 329096"/>
                <a:gd name="connsiteX8" fmla="*/ 257193 w 425863"/>
                <a:gd name="connsiteY8" fmla="*/ 23712 h 329096"/>
                <a:gd name="connsiteX9" fmla="*/ 257193 w 425863"/>
                <a:gd name="connsiteY9" fmla="*/ 49998 h 329096"/>
                <a:gd name="connsiteX10" fmla="*/ 263378 w 425863"/>
                <a:gd name="connsiteY10" fmla="*/ 56183 h 329096"/>
                <a:gd name="connsiteX11" fmla="*/ 269563 w 425863"/>
                <a:gd name="connsiteY11" fmla="*/ 49998 h 329096"/>
                <a:gd name="connsiteX12" fmla="*/ 269563 w 425863"/>
                <a:gd name="connsiteY12" fmla="*/ 23712 h 329096"/>
                <a:gd name="connsiteX13" fmla="*/ 271625 w 425863"/>
                <a:gd name="connsiteY13" fmla="*/ 21650 h 329096"/>
                <a:gd name="connsiteX14" fmla="*/ 307060 w 425863"/>
                <a:gd name="connsiteY14" fmla="*/ 21650 h 329096"/>
                <a:gd name="connsiteX15" fmla="*/ 307060 w 425863"/>
                <a:gd name="connsiteY15" fmla="*/ 59662 h 329096"/>
                <a:gd name="connsiteX16" fmla="*/ 317497 w 425863"/>
                <a:gd name="connsiteY16" fmla="*/ 70099 h 329096"/>
                <a:gd name="connsiteX17" fmla="*/ 342752 w 425863"/>
                <a:gd name="connsiteY17" fmla="*/ 70099 h 329096"/>
                <a:gd name="connsiteX18" fmla="*/ 353190 w 425863"/>
                <a:gd name="connsiteY18" fmla="*/ 59662 h 329096"/>
                <a:gd name="connsiteX19" fmla="*/ 353190 w 425863"/>
                <a:gd name="connsiteY19" fmla="*/ 21650 h 329096"/>
                <a:gd name="connsiteX20" fmla="*/ 388625 w 425863"/>
                <a:gd name="connsiteY20" fmla="*/ 21650 h 329096"/>
                <a:gd name="connsiteX21" fmla="*/ 390686 w 425863"/>
                <a:gd name="connsiteY21" fmla="*/ 23712 h 329096"/>
                <a:gd name="connsiteX22" fmla="*/ 390686 w 425863"/>
                <a:gd name="connsiteY22" fmla="*/ 140454 h 329096"/>
                <a:gd name="connsiteX23" fmla="*/ 388625 w 425863"/>
                <a:gd name="connsiteY23" fmla="*/ 142516 h 329096"/>
                <a:gd name="connsiteX24" fmla="*/ 271883 w 425863"/>
                <a:gd name="connsiteY24" fmla="*/ 142516 h 329096"/>
                <a:gd name="connsiteX25" fmla="*/ 269821 w 425863"/>
                <a:gd name="connsiteY25" fmla="*/ 140454 h 329096"/>
                <a:gd name="connsiteX26" fmla="*/ 269821 w 425863"/>
                <a:gd name="connsiteY26" fmla="*/ 77573 h 329096"/>
                <a:gd name="connsiteX27" fmla="*/ 263636 w 425863"/>
                <a:gd name="connsiteY27" fmla="*/ 71388 h 329096"/>
                <a:gd name="connsiteX28" fmla="*/ 257451 w 425863"/>
                <a:gd name="connsiteY28" fmla="*/ 77573 h 329096"/>
                <a:gd name="connsiteX29" fmla="*/ 257451 w 425863"/>
                <a:gd name="connsiteY29" fmla="*/ 140454 h 329096"/>
                <a:gd name="connsiteX30" fmla="*/ 260028 w 425863"/>
                <a:gd name="connsiteY30" fmla="*/ 148701 h 329096"/>
                <a:gd name="connsiteX31" fmla="*/ 257451 w 425863"/>
                <a:gd name="connsiteY31" fmla="*/ 156947 h 329096"/>
                <a:gd name="connsiteX32" fmla="*/ 257451 w 425863"/>
                <a:gd name="connsiteY32" fmla="*/ 169575 h 329096"/>
                <a:gd name="connsiteX33" fmla="*/ 249462 w 425863"/>
                <a:gd name="connsiteY33" fmla="*/ 169575 h 329096"/>
                <a:gd name="connsiteX34" fmla="*/ 221887 w 425863"/>
                <a:gd name="connsiteY34" fmla="*/ 146123 h 329096"/>
                <a:gd name="connsiteX35" fmla="*/ 221887 w 425863"/>
                <a:gd name="connsiteY35" fmla="*/ 110817 h 329096"/>
                <a:gd name="connsiteX36" fmla="*/ 226526 w 425863"/>
                <a:gd name="connsiteY36" fmla="*/ 110817 h 329096"/>
                <a:gd name="connsiteX37" fmla="*/ 236576 w 425863"/>
                <a:gd name="connsiteY37" fmla="*/ 100767 h 329096"/>
                <a:gd name="connsiteX38" fmla="*/ 236576 w 425863"/>
                <a:gd name="connsiteY38" fmla="*/ 86077 h 329096"/>
                <a:gd name="connsiteX39" fmla="*/ 226526 w 425863"/>
                <a:gd name="connsiteY39" fmla="*/ 76027 h 329096"/>
                <a:gd name="connsiteX40" fmla="*/ 221887 w 425863"/>
                <a:gd name="connsiteY40" fmla="*/ 76027 h 329096"/>
                <a:gd name="connsiteX41" fmla="*/ 221887 w 425863"/>
                <a:gd name="connsiteY41" fmla="*/ 34793 h 329096"/>
                <a:gd name="connsiteX42" fmla="*/ 226526 w 425863"/>
                <a:gd name="connsiteY42" fmla="*/ 34793 h 329096"/>
                <a:gd name="connsiteX43" fmla="*/ 236576 w 425863"/>
                <a:gd name="connsiteY43" fmla="*/ 24743 h 329096"/>
                <a:gd name="connsiteX44" fmla="*/ 236576 w 425863"/>
                <a:gd name="connsiteY44" fmla="*/ 10053 h 329096"/>
                <a:gd name="connsiteX45" fmla="*/ 226526 w 425863"/>
                <a:gd name="connsiteY45" fmla="*/ 3 h 329096"/>
                <a:gd name="connsiteX46" fmla="*/ 10051 w 425863"/>
                <a:gd name="connsiteY46" fmla="*/ 3 h 329096"/>
                <a:gd name="connsiteX47" fmla="*/ 0 w 425863"/>
                <a:gd name="connsiteY47" fmla="*/ 10053 h 329096"/>
                <a:gd name="connsiteX48" fmla="*/ 0 w 425863"/>
                <a:gd name="connsiteY48" fmla="*/ 24743 h 329096"/>
                <a:gd name="connsiteX49" fmla="*/ 10051 w 425863"/>
                <a:gd name="connsiteY49" fmla="*/ 34793 h 329096"/>
                <a:gd name="connsiteX50" fmla="*/ 14689 w 425863"/>
                <a:gd name="connsiteY50" fmla="*/ 34793 h 329096"/>
                <a:gd name="connsiteX51" fmla="*/ 14689 w 425863"/>
                <a:gd name="connsiteY51" fmla="*/ 76027 h 329096"/>
                <a:gd name="connsiteX52" fmla="*/ 10051 w 425863"/>
                <a:gd name="connsiteY52" fmla="*/ 76027 h 329096"/>
                <a:gd name="connsiteX53" fmla="*/ 0 w 425863"/>
                <a:gd name="connsiteY53" fmla="*/ 86077 h 329096"/>
                <a:gd name="connsiteX54" fmla="*/ 0 w 425863"/>
                <a:gd name="connsiteY54" fmla="*/ 100767 h 329096"/>
                <a:gd name="connsiteX55" fmla="*/ 10051 w 425863"/>
                <a:gd name="connsiteY55" fmla="*/ 110817 h 329096"/>
                <a:gd name="connsiteX56" fmla="*/ 14689 w 425863"/>
                <a:gd name="connsiteY56" fmla="*/ 110817 h 329096"/>
                <a:gd name="connsiteX57" fmla="*/ 14689 w 425863"/>
                <a:gd name="connsiteY57" fmla="*/ 218153 h 329096"/>
                <a:gd name="connsiteX58" fmla="*/ 10051 w 425863"/>
                <a:gd name="connsiteY58" fmla="*/ 218153 h 329096"/>
                <a:gd name="connsiteX59" fmla="*/ 0 w 425863"/>
                <a:gd name="connsiteY59" fmla="*/ 228204 h 329096"/>
                <a:gd name="connsiteX60" fmla="*/ 0 w 425863"/>
                <a:gd name="connsiteY60" fmla="*/ 242893 h 329096"/>
                <a:gd name="connsiteX61" fmla="*/ 10051 w 425863"/>
                <a:gd name="connsiteY61" fmla="*/ 253073 h 329096"/>
                <a:gd name="connsiteX62" fmla="*/ 14689 w 425863"/>
                <a:gd name="connsiteY62" fmla="*/ 253073 h 329096"/>
                <a:gd name="connsiteX63" fmla="*/ 14689 w 425863"/>
                <a:gd name="connsiteY63" fmla="*/ 294306 h 329096"/>
                <a:gd name="connsiteX64" fmla="*/ 10051 w 425863"/>
                <a:gd name="connsiteY64" fmla="*/ 294306 h 329096"/>
                <a:gd name="connsiteX65" fmla="*/ 0 w 425863"/>
                <a:gd name="connsiteY65" fmla="*/ 304357 h 329096"/>
                <a:gd name="connsiteX66" fmla="*/ 0 w 425863"/>
                <a:gd name="connsiteY66" fmla="*/ 319046 h 329096"/>
                <a:gd name="connsiteX67" fmla="*/ 10051 w 425863"/>
                <a:gd name="connsiteY67" fmla="*/ 329097 h 329096"/>
                <a:gd name="connsiteX68" fmla="*/ 326130 w 425863"/>
                <a:gd name="connsiteY68" fmla="*/ 329097 h 329096"/>
                <a:gd name="connsiteX69" fmla="*/ 331542 w 425863"/>
                <a:gd name="connsiteY69" fmla="*/ 327808 h 329096"/>
                <a:gd name="connsiteX70" fmla="*/ 336954 w 425863"/>
                <a:gd name="connsiteY70" fmla="*/ 329097 h 329096"/>
                <a:gd name="connsiteX71" fmla="*/ 414267 w 425863"/>
                <a:gd name="connsiteY71" fmla="*/ 329097 h 329096"/>
                <a:gd name="connsiteX72" fmla="*/ 425863 w 425863"/>
                <a:gd name="connsiteY72" fmla="*/ 317500 h 329096"/>
                <a:gd name="connsiteX73" fmla="*/ 425863 w 425863"/>
                <a:gd name="connsiteY73" fmla="*/ 279359 h 329096"/>
                <a:gd name="connsiteX74" fmla="*/ 414267 w 425863"/>
                <a:gd name="connsiteY74" fmla="*/ 267762 h 329096"/>
                <a:gd name="connsiteX75" fmla="*/ 340691 w 425863"/>
                <a:gd name="connsiteY75" fmla="*/ 57601 h 329096"/>
                <a:gd name="connsiteX76" fmla="*/ 319687 w 425863"/>
                <a:gd name="connsiteY76" fmla="*/ 57601 h 329096"/>
                <a:gd name="connsiteX77" fmla="*/ 319687 w 425863"/>
                <a:gd name="connsiteY77" fmla="*/ 21650 h 329096"/>
                <a:gd name="connsiteX78" fmla="*/ 340691 w 425863"/>
                <a:gd name="connsiteY78" fmla="*/ 21650 h 329096"/>
                <a:gd name="connsiteX79" fmla="*/ 340691 w 425863"/>
                <a:gd name="connsiteY79" fmla="*/ 57601 h 329096"/>
                <a:gd name="connsiteX80" fmla="*/ 353061 w 425863"/>
                <a:gd name="connsiteY80" fmla="*/ 193027 h 329096"/>
                <a:gd name="connsiteX81" fmla="*/ 353061 w 425863"/>
                <a:gd name="connsiteY81" fmla="*/ 155014 h 329096"/>
                <a:gd name="connsiteX82" fmla="*/ 388496 w 425863"/>
                <a:gd name="connsiteY82" fmla="*/ 155014 h 329096"/>
                <a:gd name="connsiteX83" fmla="*/ 390557 w 425863"/>
                <a:gd name="connsiteY83" fmla="*/ 157076 h 329096"/>
                <a:gd name="connsiteX84" fmla="*/ 390557 w 425863"/>
                <a:gd name="connsiteY84" fmla="*/ 267762 h 329096"/>
                <a:gd name="connsiteX85" fmla="*/ 365044 w 425863"/>
                <a:gd name="connsiteY85" fmla="*/ 267762 h 329096"/>
                <a:gd name="connsiteX86" fmla="*/ 365044 w 425863"/>
                <a:gd name="connsiteY86" fmla="*/ 230394 h 329096"/>
                <a:gd name="connsiteX87" fmla="*/ 353447 w 425863"/>
                <a:gd name="connsiteY87" fmla="*/ 218797 h 329096"/>
                <a:gd name="connsiteX88" fmla="*/ 330125 w 425863"/>
                <a:gd name="connsiteY88" fmla="*/ 218797 h 329096"/>
                <a:gd name="connsiteX89" fmla="*/ 330125 w 425863"/>
                <a:gd name="connsiteY89" fmla="*/ 203464 h 329096"/>
                <a:gd name="connsiteX90" fmla="*/ 342881 w 425863"/>
                <a:gd name="connsiteY90" fmla="*/ 203464 h 329096"/>
                <a:gd name="connsiteX91" fmla="*/ 353318 w 425863"/>
                <a:gd name="connsiteY91" fmla="*/ 193027 h 329096"/>
                <a:gd name="connsiteX92" fmla="*/ 353318 w 425863"/>
                <a:gd name="connsiteY92" fmla="*/ 193027 h 329096"/>
                <a:gd name="connsiteX93" fmla="*/ 319559 w 425863"/>
                <a:gd name="connsiteY93" fmla="*/ 154886 h 329096"/>
                <a:gd name="connsiteX94" fmla="*/ 340562 w 425863"/>
                <a:gd name="connsiteY94" fmla="*/ 154886 h 329096"/>
                <a:gd name="connsiteX95" fmla="*/ 340562 w 425863"/>
                <a:gd name="connsiteY95" fmla="*/ 190836 h 329096"/>
                <a:gd name="connsiteX96" fmla="*/ 329867 w 425863"/>
                <a:gd name="connsiteY96" fmla="*/ 190836 h 329096"/>
                <a:gd name="connsiteX97" fmla="*/ 329867 w 425863"/>
                <a:gd name="connsiteY97" fmla="*/ 181301 h 329096"/>
                <a:gd name="connsiteX98" fmla="*/ 319430 w 425863"/>
                <a:gd name="connsiteY98" fmla="*/ 169704 h 329096"/>
                <a:gd name="connsiteX99" fmla="*/ 319430 w 425863"/>
                <a:gd name="connsiteY99" fmla="*/ 154886 h 329096"/>
                <a:gd name="connsiteX100" fmla="*/ 319430 w 425863"/>
                <a:gd name="connsiteY100" fmla="*/ 154886 h 329096"/>
                <a:gd name="connsiteX101" fmla="*/ 269692 w 425863"/>
                <a:gd name="connsiteY101" fmla="*/ 156947 h 329096"/>
                <a:gd name="connsiteX102" fmla="*/ 271754 w 425863"/>
                <a:gd name="connsiteY102" fmla="*/ 154886 h 329096"/>
                <a:gd name="connsiteX103" fmla="*/ 307189 w 425863"/>
                <a:gd name="connsiteY103" fmla="*/ 154886 h 329096"/>
                <a:gd name="connsiteX104" fmla="*/ 307189 w 425863"/>
                <a:gd name="connsiteY104" fmla="*/ 169575 h 329096"/>
                <a:gd name="connsiteX105" fmla="*/ 269821 w 425863"/>
                <a:gd name="connsiteY105" fmla="*/ 169575 h 329096"/>
                <a:gd name="connsiteX106" fmla="*/ 269821 w 425863"/>
                <a:gd name="connsiteY106" fmla="*/ 156947 h 329096"/>
                <a:gd name="connsiteX107" fmla="*/ 269821 w 425863"/>
                <a:gd name="connsiteY107" fmla="*/ 156947 h 329096"/>
                <a:gd name="connsiteX108" fmla="*/ 317497 w 425863"/>
                <a:gd name="connsiteY108" fmla="*/ 182203 h 329096"/>
                <a:gd name="connsiteX109" fmla="*/ 317497 w 425863"/>
                <a:gd name="connsiteY109" fmla="*/ 218669 h 329096"/>
                <a:gd name="connsiteX110" fmla="*/ 279227 w 425863"/>
                <a:gd name="connsiteY110" fmla="*/ 218669 h 329096"/>
                <a:gd name="connsiteX111" fmla="*/ 276006 w 425863"/>
                <a:gd name="connsiteY111" fmla="*/ 212226 h 329096"/>
                <a:gd name="connsiteX112" fmla="*/ 258353 w 425863"/>
                <a:gd name="connsiteY112" fmla="*/ 182203 h 329096"/>
                <a:gd name="connsiteX113" fmla="*/ 317368 w 425863"/>
                <a:gd name="connsiteY113" fmla="*/ 182203 h 329096"/>
                <a:gd name="connsiteX114" fmla="*/ 12499 w 425863"/>
                <a:gd name="connsiteY114" fmla="*/ 22294 h 329096"/>
                <a:gd name="connsiteX115" fmla="*/ 12499 w 425863"/>
                <a:gd name="connsiteY115" fmla="*/ 12373 h 329096"/>
                <a:gd name="connsiteX116" fmla="*/ 223949 w 425863"/>
                <a:gd name="connsiteY116" fmla="*/ 12373 h 329096"/>
                <a:gd name="connsiteX117" fmla="*/ 223949 w 425863"/>
                <a:gd name="connsiteY117" fmla="*/ 22294 h 329096"/>
                <a:gd name="connsiteX118" fmla="*/ 12499 w 425863"/>
                <a:gd name="connsiteY118" fmla="*/ 22294 h 329096"/>
                <a:gd name="connsiteX119" fmla="*/ 209130 w 425863"/>
                <a:gd name="connsiteY119" fmla="*/ 34793 h 329096"/>
                <a:gd name="connsiteX120" fmla="*/ 209130 w 425863"/>
                <a:gd name="connsiteY120" fmla="*/ 76027 h 329096"/>
                <a:gd name="connsiteX121" fmla="*/ 27188 w 425863"/>
                <a:gd name="connsiteY121" fmla="*/ 76027 h 329096"/>
                <a:gd name="connsiteX122" fmla="*/ 27188 w 425863"/>
                <a:gd name="connsiteY122" fmla="*/ 34793 h 329096"/>
                <a:gd name="connsiteX123" fmla="*/ 209130 w 425863"/>
                <a:gd name="connsiteY123" fmla="*/ 34793 h 329096"/>
                <a:gd name="connsiteX124" fmla="*/ 12499 w 425863"/>
                <a:gd name="connsiteY124" fmla="*/ 98319 h 329096"/>
                <a:gd name="connsiteX125" fmla="*/ 12499 w 425863"/>
                <a:gd name="connsiteY125" fmla="*/ 88397 h 329096"/>
                <a:gd name="connsiteX126" fmla="*/ 223949 w 425863"/>
                <a:gd name="connsiteY126" fmla="*/ 88397 h 329096"/>
                <a:gd name="connsiteX127" fmla="*/ 223949 w 425863"/>
                <a:gd name="connsiteY127" fmla="*/ 98319 h 329096"/>
                <a:gd name="connsiteX128" fmla="*/ 12499 w 425863"/>
                <a:gd name="connsiteY128" fmla="*/ 98319 h 329096"/>
                <a:gd name="connsiteX129" fmla="*/ 56438 w 425863"/>
                <a:gd name="connsiteY129" fmla="*/ 306805 h 329096"/>
                <a:gd name="connsiteX130" fmla="*/ 55021 w 425863"/>
                <a:gd name="connsiteY130" fmla="*/ 316598 h 329096"/>
                <a:gd name="connsiteX131" fmla="*/ 12499 w 425863"/>
                <a:gd name="connsiteY131" fmla="*/ 316598 h 329096"/>
                <a:gd name="connsiteX132" fmla="*/ 12499 w 425863"/>
                <a:gd name="connsiteY132" fmla="*/ 306676 h 329096"/>
                <a:gd name="connsiteX133" fmla="*/ 56438 w 425863"/>
                <a:gd name="connsiteY133" fmla="*/ 306676 h 329096"/>
                <a:gd name="connsiteX134" fmla="*/ 56438 w 425863"/>
                <a:gd name="connsiteY134" fmla="*/ 306676 h 329096"/>
                <a:gd name="connsiteX135" fmla="*/ 27188 w 425863"/>
                <a:gd name="connsiteY135" fmla="*/ 294177 h 329096"/>
                <a:gd name="connsiteX136" fmla="*/ 27188 w 425863"/>
                <a:gd name="connsiteY136" fmla="*/ 252944 h 329096"/>
                <a:gd name="connsiteX137" fmla="*/ 93677 w 425863"/>
                <a:gd name="connsiteY137" fmla="*/ 252944 h 329096"/>
                <a:gd name="connsiteX138" fmla="*/ 63010 w 425863"/>
                <a:gd name="connsiteY138" fmla="*/ 294177 h 329096"/>
                <a:gd name="connsiteX139" fmla="*/ 27188 w 425863"/>
                <a:gd name="connsiteY139" fmla="*/ 294177 h 329096"/>
                <a:gd name="connsiteX140" fmla="*/ 27188 w 425863"/>
                <a:gd name="connsiteY140" fmla="*/ 294177 h 329096"/>
                <a:gd name="connsiteX141" fmla="*/ 70097 w 425863"/>
                <a:gd name="connsiteY141" fmla="*/ 316598 h 329096"/>
                <a:gd name="connsiteX142" fmla="*/ 67648 w 425863"/>
                <a:gd name="connsiteY142" fmla="*/ 315180 h 329096"/>
                <a:gd name="connsiteX143" fmla="*/ 67648 w 425863"/>
                <a:gd name="connsiteY143" fmla="*/ 312346 h 329096"/>
                <a:gd name="connsiteX144" fmla="*/ 93290 w 425863"/>
                <a:gd name="connsiteY144" fmla="*/ 271756 h 329096"/>
                <a:gd name="connsiteX145" fmla="*/ 127695 w 425863"/>
                <a:gd name="connsiteY145" fmla="*/ 249336 h 329096"/>
                <a:gd name="connsiteX146" fmla="*/ 165062 w 425863"/>
                <a:gd name="connsiteY146" fmla="*/ 274591 h 329096"/>
                <a:gd name="connsiteX147" fmla="*/ 131818 w 425863"/>
                <a:gd name="connsiteY147" fmla="*/ 316598 h 329096"/>
                <a:gd name="connsiteX148" fmla="*/ 70483 w 425863"/>
                <a:gd name="connsiteY148" fmla="*/ 316598 h 329096"/>
                <a:gd name="connsiteX149" fmla="*/ 145863 w 425863"/>
                <a:gd name="connsiteY149" fmla="*/ 316598 h 329096"/>
                <a:gd name="connsiteX150" fmla="*/ 192895 w 425863"/>
                <a:gd name="connsiteY150" fmla="*/ 275622 h 329096"/>
                <a:gd name="connsiteX151" fmla="*/ 240958 w 425863"/>
                <a:gd name="connsiteY151" fmla="*/ 316598 h 329096"/>
                <a:gd name="connsiteX152" fmla="*/ 145992 w 425863"/>
                <a:gd name="connsiteY152" fmla="*/ 316598 h 329096"/>
                <a:gd name="connsiteX153" fmla="*/ 302679 w 425863"/>
                <a:gd name="connsiteY153" fmla="*/ 315438 h 329096"/>
                <a:gd name="connsiteX154" fmla="*/ 300359 w 425863"/>
                <a:gd name="connsiteY154" fmla="*/ 316598 h 329096"/>
                <a:gd name="connsiteX155" fmla="*/ 255389 w 425863"/>
                <a:gd name="connsiteY155" fmla="*/ 316598 h 329096"/>
                <a:gd name="connsiteX156" fmla="*/ 192895 w 425863"/>
                <a:gd name="connsiteY156" fmla="*/ 263123 h 329096"/>
                <a:gd name="connsiteX157" fmla="*/ 175371 w 425863"/>
                <a:gd name="connsiteY157" fmla="*/ 267762 h 329096"/>
                <a:gd name="connsiteX158" fmla="*/ 137616 w 425863"/>
                <a:gd name="connsiteY158" fmla="*/ 238383 h 329096"/>
                <a:gd name="connsiteX159" fmla="*/ 158877 w 425863"/>
                <a:gd name="connsiteY159" fmla="*/ 196763 h 329096"/>
                <a:gd name="connsiteX160" fmla="*/ 156816 w 425863"/>
                <a:gd name="connsiteY160" fmla="*/ 188259 h 329096"/>
                <a:gd name="connsiteX161" fmla="*/ 148311 w 425863"/>
                <a:gd name="connsiteY161" fmla="*/ 190321 h 329096"/>
                <a:gd name="connsiteX162" fmla="*/ 133364 w 425863"/>
                <a:gd name="connsiteY162" fmla="*/ 218153 h 329096"/>
                <a:gd name="connsiteX163" fmla="*/ 88652 w 425863"/>
                <a:gd name="connsiteY163" fmla="*/ 218153 h 329096"/>
                <a:gd name="connsiteX164" fmla="*/ 82467 w 425863"/>
                <a:gd name="connsiteY164" fmla="*/ 224338 h 329096"/>
                <a:gd name="connsiteX165" fmla="*/ 88652 w 425863"/>
                <a:gd name="connsiteY165" fmla="*/ 230523 h 329096"/>
                <a:gd name="connsiteX166" fmla="*/ 127566 w 425863"/>
                <a:gd name="connsiteY166" fmla="*/ 230523 h 329096"/>
                <a:gd name="connsiteX167" fmla="*/ 124731 w 425863"/>
                <a:gd name="connsiteY167" fmla="*/ 236966 h 329096"/>
                <a:gd name="connsiteX168" fmla="*/ 111974 w 425863"/>
                <a:gd name="connsiteY168" fmla="*/ 240445 h 329096"/>
                <a:gd name="connsiteX169" fmla="*/ 12499 w 425863"/>
                <a:gd name="connsiteY169" fmla="*/ 240445 h 329096"/>
                <a:gd name="connsiteX170" fmla="*/ 12499 w 425863"/>
                <a:gd name="connsiteY170" fmla="*/ 230523 h 329096"/>
                <a:gd name="connsiteX171" fmla="*/ 60948 w 425863"/>
                <a:gd name="connsiteY171" fmla="*/ 230523 h 329096"/>
                <a:gd name="connsiteX172" fmla="*/ 67133 w 425863"/>
                <a:gd name="connsiteY172" fmla="*/ 224338 h 329096"/>
                <a:gd name="connsiteX173" fmla="*/ 60948 w 425863"/>
                <a:gd name="connsiteY173" fmla="*/ 218153 h 329096"/>
                <a:gd name="connsiteX174" fmla="*/ 27317 w 425863"/>
                <a:gd name="connsiteY174" fmla="*/ 218153 h 329096"/>
                <a:gd name="connsiteX175" fmla="*/ 27317 w 425863"/>
                <a:gd name="connsiteY175" fmla="*/ 110817 h 329096"/>
                <a:gd name="connsiteX176" fmla="*/ 209259 w 425863"/>
                <a:gd name="connsiteY176" fmla="*/ 110817 h 329096"/>
                <a:gd name="connsiteX177" fmla="*/ 209259 w 425863"/>
                <a:gd name="connsiteY177" fmla="*/ 142644 h 329096"/>
                <a:gd name="connsiteX178" fmla="*/ 205651 w 425863"/>
                <a:gd name="connsiteY178" fmla="*/ 142387 h 329096"/>
                <a:gd name="connsiteX179" fmla="*/ 164547 w 425863"/>
                <a:gd name="connsiteY179" fmla="*/ 166998 h 329096"/>
                <a:gd name="connsiteX180" fmla="*/ 165320 w 425863"/>
                <a:gd name="connsiteY180" fmla="*/ 175760 h 329096"/>
                <a:gd name="connsiteX181" fmla="*/ 174082 w 425863"/>
                <a:gd name="connsiteY181" fmla="*/ 174987 h 329096"/>
                <a:gd name="connsiteX182" fmla="*/ 205523 w 425863"/>
                <a:gd name="connsiteY182" fmla="*/ 154757 h 329096"/>
                <a:gd name="connsiteX183" fmla="*/ 265053 w 425863"/>
                <a:gd name="connsiteY183" fmla="*/ 217767 h 329096"/>
                <a:gd name="connsiteX184" fmla="*/ 303194 w 425863"/>
                <a:gd name="connsiteY184" fmla="*/ 312732 h 329096"/>
                <a:gd name="connsiteX185" fmla="*/ 302808 w 425863"/>
                <a:gd name="connsiteY185" fmla="*/ 315309 h 329096"/>
                <a:gd name="connsiteX186" fmla="*/ 302808 w 425863"/>
                <a:gd name="connsiteY186" fmla="*/ 315309 h 329096"/>
                <a:gd name="connsiteX187" fmla="*/ 325228 w 425863"/>
                <a:gd name="connsiteY187" fmla="*/ 316598 h 329096"/>
                <a:gd name="connsiteX188" fmla="*/ 315435 w 425863"/>
                <a:gd name="connsiteY188" fmla="*/ 316598 h 329096"/>
                <a:gd name="connsiteX189" fmla="*/ 314920 w 425863"/>
                <a:gd name="connsiteY189" fmla="*/ 308995 h 329096"/>
                <a:gd name="connsiteX190" fmla="*/ 304998 w 425863"/>
                <a:gd name="connsiteY190" fmla="*/ 280003 h 329096"/>
                <a:gd name="connsiteX191" fmla="*/ 325228 w 425863"/>
                <a:gd name="connsiteY191" fmla="*/ 280003 h 329096"/>
                <a:gd name="connsiteX192" fmla="*/ 325228 w 425863"/>
                <a:gd name="connsiteY192" fmla="*/ 316469 h 329096"/>
                <a:gd name="connsiteX193" fmla="*/ 300488 w 425863"/>
                <a:gd name="connsiteY193" fmla="*/ 267633 h 329096"/>
                <a:gd name="connsiteX194" fmla="*/ 285283 w 425863"/>
                <a:gd name="connsiteY194" fmla="*/ 231167 h 329096"/>
                <a:gd name="connsiteX195" fmla="*/ 352545 w 425863"/>
                <a:gd name="connsiteY195" fmla="*/ 231167 h 329096"/>
                <a:gd name="connsiteX196" fmla="*/ 352545 w 425863"/>
                <a:gd name="connsiteY196" fmla="*/ 267633 h 329096"/>
                <a:gd name="connsiteX197" fmla="*/ 300488 w 425863"/>
                <a:gd name="connsiteY197" fmla="*/ 267633 h 329096"/>
                <a:gd name="connsiteX198" fmla="*/ 413365 w 425863"/>
                <a:gd name="connsiteY198" fmla="*/ 316598 h 329096"/>
                <a:gd name="connsiteX199" fmla="*/ 337727 w 425863"/>
                <a:gd name="connsiteY199" fmla="*/ 316598 h 329096"/>
                <a:gd name="connsiteX200" fmla="*/ 337727 w 425863"/>
                <a:gd name="connsiteY200" fmla="*/ 280132 h 329096"/>
                <a:gd name="connsiteX201" fmla="*/ 413365 w 425863"/>
                <a:gd name="connsiteY201" fmla="*/ 280132 h 329096"/>
                <a:gd name="connsiteX202" fmla="*/ 413365 w 425863"/>
                <a:gd name="connsiteY202" fmla="*/ 316598 h 32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Lst>
              <a:rect l="l" t="t" r="r" b="b"/>
              <a:pathLst>
                <a:path w="425863" h="329096">
                  <a:moveTo>
                    <a:pt x="414267" y="267633"/>
                  </a:moveTo>
                  <a:lnTo>
                    <a:pt x="403056" y="267633"/>
                  </a:lnTo>
                  <a:lnTo>
                    <a:pt x="403056" y="156947"/>
                  </a:lnTo>
                  <a:cubicBezTo>
                    <a:pt x="403056" y="153855"/>
                    <a:pt x="402025" y="151020"/>
                    <a:pt x="400479" y="148701"/>
                  </a:cubicBezTo>
                  <a:cubicBezTo>
                    <a:pt x="402154" y="146381"/>
                    <a:pt x="403056" y="143546"/>
                    <a:pt x="403056" y="140454"/>
                  </a:cubicBezTo>
                  <a:lnTo>
                    <a:pt x="403056" y="23712"/>
                  </a:lnTo>
                  <a:cubicBezTo>
                    <a:pt x="403056" y="15723"/>
                    <a:pt x="396485" y="9151"/>
                    <a:pt x="388496" y="9151"/>
                  </a:cubicBezTo>
                  <a:lnTo>
                    <a:pt x="271754" y="9151"/>
                  </a:lnTo>
                  <a:cubicBezTo>
                    <a:pt x="263765" y="9151"/>
                    <a:pt x="257193" y="15723"/>
                    <a:pt x="257193" y="23712"/>
                  </a:cubicBezTo>
                  <a:lnTo>
                    <a:pt x="257193" y="49998"/>
                  </a:lnTo>
                  <a:cubicBezTo>
                    <a:pt x="257193" y="53477"/>
                    <a:pt x="260028" y="56183"/>
                    <a:pt x="263378" y="56183"/>
                  </a:cubicBezTo>
                  <a:cubicBezTo>
                    <a:pt x="266728" y="56183"/>
                    <a:pt x="269563" y="53348"/>
                    <a:pt x="269563" y="49998"/>
                  </a:cubicBezTo>
                  <a:lnTo>
                    <a:pt x="269563" y="23712"/>
                  </a:lnTo>
                  <a:cubicBezTo>
                    <a:pt x="269563" y="22552"/>
                    <a:pt x="270465" y="21650"/>
                    <a:pt x="271625" y="21650"/>
                  </a:cubicBezTo>
                  <a:lnTo>
                    <a:pt x="307060" y="21650"/>
                  </a:lnTo>
                  <a:lnTo>
                    <a:pt x="307060" y="59662"/>
                  </a:lnTo>
                  <a:cubicBezTo>
                    <a:pt x="307060" y="65332"/>
                    <a:pt x="311699" y="70099"/>
                    <a:pt x="317497" y="70099"/>
                  </a:cubicBezTo>
                  <a:lnTo>
                    <a:pt x="342752" y="70099"/>
                  </a:lnTo>
                  <a:cubicBezTo>
                    <a:pt x="348422" y="70099"/>
                    <a:pt x="353190" y="65461"/>
                    <a:pt x="353190" y="59662"/>
                  </a:cubicBezTo>
                  <a:lnTo>
                    <a:pt x="353190" y="21650"/>
                  </a:lnTo>
                  <a:lnTo>
                    <a:pt x="388625" y="21650"/>
                  </a:lnTo>
                  <a:cubicBezTo>
                    <a:pt x="389784" y="21650"/>
                    <a:pt x="390686" y="22552"/>
                    <a:pt x="390686" y="23712"/>
                  </a:cubicBezTo>
                  <a:lnTo>
                    <a:pt x="390686" y="140454"/>
                  </a:lnTo>
                  <a:cubicBezTo>
                    <a:pt x="390686" y="141614"/>
                    <a:pt x="389784" y="142516"/>
                    <a:pt x="388625" y="142516"/>
                  </a:cubicBezTo>
                  <a:lnTo>
                    <a:pt x="271883" y="142516"/>
                  </a:lnTo>
                  <a:cubicBezTo>
                    <a:pt x="270723" y="142516"/>
                    <a:pt x="269821" y="141614"/>
                    <a:pt x="269821" y="140454"/>
                  </a:cubicBezTo>
                  <a:lnTo>
                    <a:pt x="269821" y="77573"/>
                  </a:lnTo>
                  <a:cubicBezTo>
                    <a:pt x="269821" y="74094"/>
                    <a:pt x="266986" y="71388"/>
                    <a:pt x="263636" y="71388"/>
                  </a:cubicBezTo>
                  <a:cubicBezTo>
                    <a:pt x="260286" y="71388"/>
                    <a:pt x="257451" y="74223"/>
                    <a:pt x="257451" y="77573"/>
                  </a:cubicBezTo>
                  <a:lnTo>
                    <a:pt x="257451" y="140454"/>
                  </a:lnTo>
                  <a:cubicBezTo>
                    <a:pt x="257451" y="143546"/>
                    <a:pt x="258482" y="146381"/>
                    <a:pt x="260028" y="148701"/>
                  </a:cubicBezTo>
                  <a:cubicBezTo>
                    <a:pt x="258353" y="151020"/>
                    <a:pt x="257451" y="153855"/>
                    <a:pt x="257451" y="156947"/>
                  </a:cubicBezTo>
                  <a:lnTo>
                    <a:pt x="257451" y="169575"/>
                  </a:lnTo>
                  <a:lnTo>
                    <a:pt x="249462" y="169575"/>
                  </a:lnTo>
                  <a:cubicBezTo>
                    <a:pt x="240184" y="158236"/>
                    <a:pt x="230907" y="150376"/>
                    <a:pt x="221887" y="146123"/>
                  </a:cubicBezTo>
                  <a:lnTo>
                    <a:pt x="221887" y="110817"/>
                  </a:lnTo>
                  <a:lnTo>
                    <a:pt x="226526" y="110817"/>
                  </a:lnTo>
                  <a:cubicBezTo>
                    <a:pt x="232067" y="110817"/>
                    <a:pt x="236576" y="106308"/>
                    <a:pt x="236576" y="100767"/>
                  </a:cubicBezTo>
                  <a:lnTo>
                    <a:pt x="236576" y="86077"/>
                  </a:lnTo>
                  <a:cubicBezTo>
                    <a:pt x="236576" y="80537"/>
                    <a:pt x="232067" y="76027"/>
                    <a:pt x="226526" y="76027"/>
                  </a:cubicBezTo>
                  <a:lnTo>
                    <a:pt x="221887" y="76027"/>
                  </a:lnTo>
                  <a:lnTo>
                    <a:pt x="221887" y="34793"/>
                  </a:lnTo>
                  <a:lnTo>
                    <a:pt x="226526" y="34793"/>
                  </a:lnTo>
                  <a:cubicBezTo>
                    <a:pt x="232067" y="34793"/>
                    <a:pt x="236576" y="30283"/>
                    <a:pt x="236576" y="24743"/>
                  </a:cubicBezTo>
                  <a:lnTo>
                    <a:pt x="236576" y="10053"/>
                  </a:lnTo>
                  <a:cubicBezTo>
                    <a:pt x="236576" y="4513"/>
                    <a:pt x="232067" y="3"/>
                    <a:pt x="226526" y="3"/>
                  </a:cubicBezTo>
                  <a:lnTo>
                    <a:pt x="10051" y="3"/>
                  </a:lnTo>
                  <a:cubicBezTo>
                    <a:pt x="4510" y="-126"/>
                    <a:pt x="0" y="4384"/>
                    <a:pt x="0" y="10053"/>
                  </a:cubicBezTo>
                  <a:lnTo>
                    <a:pt x="0" y="24743"/>
                  </a:lnTo>
                  <a:cubicBezTo>
                    <a:pt x="0" y="30283"/>
                    <a:pt x="4510" y="34793"/>
                    <a:pt x="10051" y="34793"/>
                  </a:cubicBezTo>
                  <a:lnTo>
                    <a:pt x="14689" y="34793"/>
                  </a:lnTo>
                  <a:lnTo>
                    <a:pt x="14689" y="76027"/>
                  </a:lnTo>
                  <a:lnTo>
                    <a:pt x="10051" y="76027"/>
                  </a:lnTo>
                  <a:cubicBezTo>
                    <a:pt x="4510" y="76027"/>
                    <a:pt x="0" y="80537"/>
                    <a:pt x="0" y="86077"/>
                  </a:cubicBezTo>
                  <a:lnTo>
                    <a:pt x="0" y="100767"/>
                  </a:lnTo>
                  <a:cubicBezTo>
                    <a:pt x="0" y="106308"/>
                    <a:pt x="4510" y="110817"/>
                    <a:pt x="10051" y="110817"/>
                  </a:cubicBezTo>
                  <a:lnTo>
                    <a:pt x="14689" y="110817"/>
                  </a:lnTo>
                  <a:lnTo>
                    <a:pt x="14689" y="218153"/>
                  </a:lnTo>
                  <a:lnTo>
                    <a:pt x="10051" y="218153"/>
                  </a:lnTo>
                  <a:cubicBezTo>
                    <a:pt x="4510" y="218153"/>
                    <a:pt x="0" y="222663"/>
                    <a:pt x="0" y="228204"/>
                  </a:cubicBezTo>
                  <a:lnTo>
                    <a:pt x="0" y="242893"/>
                  </a:lnTo>
                  <a:cubicBezTo>
                    <a:pt x="0" y="248434"/>
                    <a:pt x="4510" y="253073"/>
                    <a:pt x="10051" y="253073"/>
                  </a:cubicBezTo>
                  <a:lnTo>
                    <a:pt x="14689" y="253073"/>
                  </a:lnTo>
                  <a:lnTo>
                    <a:pt x="14689" y="294306"/>
                  </a:lnTo>
                  <a:lnTo>
                    <a:pt x="10051" y="294306"/>
                  </a:lnTo>
                  <a:cubicBezTo>
                    <a:pt x="4510" y="294306"/>
                    <a:pt x="0" y="298816"/>
                    <a:pt x="0" y="304357"/>
                  </a:cubicBezTo>
                  <a:lnTo>
                    <a:pt x="0" y="319046"/>
                  </a:lnTo>
                  <a:cubicBezTo>
                    <a:pt x="0" y="324587"/>
                    <a:pt x="4510" y="329097"/>
                    <a:pt x="10051" y="329097"/>
                  </a:cubicBezTo>
                  <a:lnTo>
                    <a:pt x="326130" y="329097"/>
                  </a:lnTo>
                  <a:cubicBezTo>
                    <a:pt x="328063" y="329097"/>
                    <a:pt x="329867" y="328581"/>
                    <a:pt x="331542" y="327808"/>
                  </a:cubicBezTo>
                  <a:cubicBezTo>
                    <a:pt x="333217" y="328710"/>
                    <a:pt x="335021" y="329097"/>
                    <a:pt x="336954" y="329097"/>
                  </a:cubicBezTo>
                  <a:lnTo>
                    <a:pt x="414267" y="329097"/>
                  </a:lnTo>
                  <a:cubicBezTo>
                    <a:pt x="420709" y="329097"/>
                    <a:pt x="425863" y="323814"/>
                    <a:pt x="425863" y="317500"/>
                  </a:cubicBezTo>
                  <a:lnTo>
                    <a:pt x="425863" y="279359"/>
                  </a:lnTo>
                  <a:cubicBezTo>
                    <a:pt x="425863" y="272916"/>
                    <a:pt x="420709" y="267762"/>
                    <a:pt x="414267" y="267762"/>
                  </a:cubicBezTo>
                  <a:close/>
                  <a:moveTo>
                    <a:pt x="340691" y="57601"/>
                  </a:moveTo>
                  <a:lnTo>
                    <a:pt x="319687" y="57601"/>
                  </a:lnTo>
                  <a:lnTo>
                    <a:pt x="319687" y="21650"/>
                  </a:lnTo>
                  <a:lnTo>
                    <a:pt x="340691" y="21650"/>
                  </a:lnTo>
                  <a:lnTo>
                    <a:pt x="340691" y="57601"/>
                  </a:lnTo>
                  <a:close/>
                  <a:moveTo>
                    <a:pt x="353061" y="193027"/>
                  </a:moveTo>
                  <a:lnTo>
                    <a:pt x="353061" y="155014"/>
                  </a:lnTo>
                  <a:lnTo>
                    <a:pt x="388496" y="155014"/>
                  </a:lnTo>
                  <a:cubicBezTo>
                    <a:pt x="389655" y="155014"/>
                    <a:pt x="390557" y="155916"/>
                    <a:pt x="390557" y="157076"/>
                  </a:cubicBezTo>
                  <a:lnTo>
                    <a:pt x="390557" y="267762"/>
                  </a:lnTo>
                  <a:lnTo>
                    <a:pt x="365044" y="267762"/>
                  </a:lnTo>
                  <a:lnTo>
                    <a:pt x="365044" y="230394"/>
                  </a:lnTo>
                  <a:cubicBezTo>
                    <a:pt x="365044" y="223951"/>
                    <a:pt x="359761" y="218797"/>
                    <a:pt x="353447" y="218797"/>
                  </a:cubicBezTo>
                  <a:lnTo>
                    <a:pt x="330125" y="218797"/>
                  </a:lnTo>
                  <a:lnTo>
                    <a:pt x="330125" y="203464"/>
                  </a:lnTo>
                  <a:lnTo>
                    <a:pt x="342881" y="203464"/>
                  </a:lnTo>
                  <a:cubicBezTo>
                    <a:pt x="348551" y="203464"/>
                    <a:pt x="353318" y="198825"/>
                    <a:pt x="353318" y="193027"/>
                  </a:cubicBezTo>
                  <a:lnTo>
                    <a:pt x="353318" y="193027"/>
                  </a:lnTo>
                  <a:close/>
                  <a:moveTo>
                    <a:pt x="319559" y="154886"/>
                  </a:moveTo>
                  <a:lnTo>
                    <a:pt x="340562" y="154886"/>
                  </a:lnTo>
                  <a:lnTo>
                    <a:pt x="340562" y="190836"/>
                  </a:lnTo>
                  <a:lnTo>
                    <a:pt x="329867" y="190836"/>
                  </a:lnTo>
                  <a:lnTo>
                    <a:pt x="329867" y="181301"/>
                  </a:lnTo>
                  <a:cubicBezTo>
                    <a:pt x="329867" y="175373"/>
                    <a:pt x="325357" y="170348"/>
                    <a:pt x="319430" y="169704"/>
                  </a:cubicBezTo>
                  <a:lnTo>
                    <a:pt x="319430" y="154886"/>
                  </a:lnTo>
                  <a:lnTo>
                    <a:pt x="319430" y="154886"/>
                  </a:lnTo>
                  <a:close/>
                  <a:moveTo>
                    <a:pt x="269692" y="156947"/>
                  </a:moveTo>
                  <a:cubicBezTo>
                    <a:pt x="269692" y="155788"/>
                    <a:pt x="270594" y="154886"/>
                    <a:pt x="271754" y="154886"/>
                  </a:cubicBezTo>
                  <a:lnTo>
                    <a:pt x="307189" y="154886"/>
                  </a:lnTo>
                  <a:lnTo>
                    <a:pt x="307189" y="169575"/>
                  </a:lnTo>
                  <a:lnTo>
                    <a:pt x="269821" y="169575"/>
                  </a:lnTo>
                  <a:lnTo>
                    <a:pt x="269821" y="156947"/>
                  </a:lnTo>
                  <a:lnTo>
                    <a:pt x="269821" y="156947"/>
                  </a:lnTo>
                  <a:close/>
                  <a:moveTo>
                    <a:pt x="317497" y="182203"/>
                  </a:moveTo>
                  <a:lnTo>
                    <a:pt x="317497" y="218669"/>
                  </a:lnTo>
                  <a:lnTo>
                    <a:pt x="279227" y="218669"/>
                  </a:lnTo>
                  <a:cubicBezTo>
                    <a:pt x="278196" y="216478"/>
                    <a:pt x="277037" y="214416"/>
                    <a:pt x="276006" y="212226"/>
                  </a:cubicBezTo>
                  <a:cubicBezTo>
                    <a:pt x="270079" y="200758"/>
                    <a:pt x="264280" y="190836"/>
                    <a:pt x="258353" y="182203"/>
                  </a:cubicBezTo>
                  <a:lnTo>
                    <a:pt x="317368" y="182203"/>
                  </a:lnTo>
                  <a:close/>
                  <a:moveTo>
                    <a:pt x="12499" y="22294"/>
                  </a:moveTo>
                  <a:lnTo>
                    <a:pt x="12499" y="12373"/>
                  </a:lnTo>
                  <a:lnTo>
                    <a:pt x="223949" y="12373"/>
                  </a:lnTo>
                  <a:lnTo>
                    <a:pt x="223949" y="22294"/>
                  </a:lnTo>
                  <a:lnTo>
                    <a:pt x="12499" y="22294"/>
                  </a:lnTo>
                  <a:close/>
                  <a:moveTo>
                    <a:pt x="209130" y="34793"/>
                  </a:moveTo>
                  <a:lnTo>
                    <a:pt x="209130" y="76027"/>
                  </a:lnTo>
                  <a:lnTo>
                    <a:pt x="27188" y="76027"/>
                  </a:lnTo>
                  <a:lnTo>
                    <a:pt x="27188" y="34793"/>
                  </a:lnTo>
                  <a:lnTo>
                    <a:pt x="209130" y="34793"/>
                  </a:lnTo>
                  <a:close/>
                  <a:moveTo>
                    <a:pt x="12499" y="98319"/>
                  </a:moveTo>
                  <a:lnTo>
                    <a:pt x="12499" y="88397"/>
                  </a:lnTo>
                  <a:lnTo>
                    <a:pt x="223949" y="88397"/>
                  </a:lnTo>
                  <a:lnTo>
                    <a:pt x="223949" y="98319"/>
                  </a:lnTo>
                  <a:lnTo>
                    <a:pt x="12499" y="98319"/>
                  </a:lnTo>
                  <a:close/>
                  <a:moveTo>
                    <a:pt x="56438" y="306805"/>
                  </a:moveTo>
                  <a:cubicBezTo>
                    <a:pt x="54892" y="309897"/>
                    <a:pt x="54377" y="313376"/>
                    <a:pt x="55021" y="316598"/>
                  </a:cubicBezTo>
                  <a:lnTo>
                    <a:pt x="12499" y="316598"/>
                  </a:lnTo>
                  <a:lnTo>
                    <a:pt x="12499" y="306676"/>
                  </a:lnTo>
                  <a:lnTo>
                    <a:pt x="56438" y="306676"/>
                  </a:lnTo>
                  <a:cubicBezTo>
                    <a:pt x="56438" y="306676"/>
                    <a:pt x="56438" y="306676"/>
                    <a:pt x="56438" y="306676"/>
                  </a:cubicBezTo>
                  <a:close/>
                  <a:moveTo>
                    <a:pt x="27188" y="294177"/>
                  </a:moveTo>
                  <a:lnTo>
                    <a:pt x="27188" y="252944"/>
                  </a:lnTo>
                  <a:lnTo>
                    <a:pt x="93677" y="252944"/>
                  </a:lnTo>
                  <a:cubicBezTo>
                    <a:pt x="81436" y="264412"/>
                    <a:pt x="70870" y="280261"/>
                    <a:pt x="63010" y="294177"/>
                  </a:cubicBezTo>
                  <a:lnTo>
                    <a:pt x="27188" y="294177"/>
                  </a:lnTo>
                  <a:lnTo>
                    <a:pt x="27188" y="294177"/>
                  </a:lnTo>
                  <a:close/>
                  <a:moveTo>
                    <a:pt x="70097" y="316598"/>
                  </a:moveTo>
                  <a:cubicBezTo>
                    <a:pt x="68679" y="316598"/>
                    <a:pt x="67906" y="315696"/>
                    <a:pt x="67648" y="315180"/>
                  </a:cubicBezTo>
                  <a:cubicBezTo>
                    <a:pt x="67391" y="314665"/>
                    <a:pt x="66875" y="313634"/>
                    <a:pt x="67648" y="312346"/>
                  </a:cubicBezTo>
                  <a:cubicBezTo>
                    <a:pt x="73318" y="301135"/>
                    <a:pt x="82209" y="285157"/>
                    <a:pt x="93290" y="271756"/>
                  </a:cubicBezTo>
                  <a:cubicBezTo>
                    <a:pt x="105403" y="257067"/>
                    <a:pt x="117386" y="249336"/>
                    <a:pt x="127695" y="249336"/>
                  </a:cubicBezTo>
                  <a:cubicBezTo>
                    <a:pt x="138905" y="249336"/>
                    <a:pt x="151661" y="257969"/>
                    <a:pt x="165062" y="274591"/>
                  </a:cubicBezTo>
                  <a:cubicBezTo>
                    <a:pt x="148569" y="287734"/>
                    <a:pt x="136328" y="308351"/>
                    <a:pt x="131818" y="316598"/>
                  </a:cubicBezTo>
                  <a:lnTo>
                    <a:pt x="70483" y="316598"/>
                  </a:lnTo>
                  <a:close/>
                  <a:moveTo>
                    <a:pt x="145863" y="316598"/>
                  </a:moveTo>
                  <a:cubicBezTo>
                    <a:pt x="155785" y="300233"/>
                    <a:pt x="174598" y="275622"/>
                    <a:pt x="192895" y="275622"/>
                  </a:cubicBezTo>
                  <a:cubicBezTo>
                    <a:pt x="211192" y="275622"/>
                    <a:pt x="230649" y="300104"/>
                    <a:pt x="240958" y="316598"/>
                  </a:cubicBezTo>
                  <a:lnTo>
                    <a:pt x="145992" y="316598"/>
                  </a:lnTo>
                  <a:close/>
                  <a:moveTo>
                    <a:pt x="302679" y="315438"/>
                  </a:moveTo>
                  <a:cubicBezTo>
                    <a:pt x="302679" y="315438"/>
                    <a:pt x="301648" y="316598"/>
                    <a:pt x="300359" y="316598"/>
                  </a:cubicBezTo>
                  <a:lnTo>
                    <a:pt x="255389" y="316598"/>
                  </a:lnTo>
                  <a:cubicBezTo>
                    <a:pt x="248431" y="304228"/>
                    <a:pt x="222918" y="263123"/>
                    <a:pt x="192895" y="263123"/>
                  </a:cubicBezTo>
                  <a:cubicBezTo>
                    <a:pt x="186839" y="263123"/>
                    <a:pt x="180911" y="264798"/>
                    <a:pt x="175371" y="267762"/>
                  </a:cubicBezTo>
                  <a:cubicBezTo>
                    <a:pt x="162614" y="251655"/>
                    <a:pt x="149986" y="241862"/>
                    <a:pt x="137616" y="238383"/>
                  </a:cubicBezTo>
                  <a:cubicBezTo>
                    <a:pt x="144703" y="222405"/>
                    <a:pt x="151790" y="208489"/>
                    <a:pt x="158877" y="196763"/>
                  </a:cubicBezTo>
                  <a:cubicBezTo>
                    <a:pt x="160681" y="193800"/>
                    <a:pt x="159650" y="189934"/>
                    <a:pt x="156816" y="188259"/>
                  </a:cubicBezTo>
                  <a:cubicBezTo>
                    <a:pt x="153981" y="186584"/>
                    <a:pt x="149986" y="187486"/>
                    <a:pt x="148311" y="190321"/>
                  </a:cubicBezTo>
                  <a:cubicBezTo>
                    <a:pt x="143415" y="198567"/>
                    <a:pt x="138389" y="207845"/>
                    <a:pt x="133364" y="218153"/>
                  </a:cubicBezTo>
                  <a:lnTo>
                    <a:pt x="88652" y="218153"/>
                  </a:lnTo>
                  <a:cubicBezTo>
                    <a:pt x="85173" y="218153"/>
                    <a:pt x="82467" y="220988"/>
                    <a:pt x="82467" y="224338"/>
                  </a:cubicBezTo>
                  <a:cubicBezTo>
                    <a:pt x="82467" y="227688"/>
                    <a:pt x="85302" y="230523"/>
                    <a:pt x="88652" y="230523"/>
                  </a:cubicBezTo>
                  <a:lnTo>
                    <a:pt x="127566" y="230523"/>
                  </a:lnTo>
                  <a:cubicBezTo>
                    <a:pt x="126664" y="232585"/>
                    <a:pt x="125633" y="234775"/>
                    <a:pt x="124731" y="236966"/>
                  </a:cubicBezTo>
                  <a:cubicBezTo>
                    <a:pt x="120350" y="237352"/>
                    <a:pt x="116098" y="238512"/>
                    <a:pt x="111974" y="240445"/>
                  </a:cubicBezTo>
                  <a:lnTo>
                    <a:pt x="12499" y="240445"/>
                  </a:lnTo>
                  <a:lnTo>
                    <a:pt x="12499" y="230523"/>
                  </a:lnTo>
                  <a:lnTo>
                    <a:pt x="60948" y="230523"/>
                  </a:lnTo>
                  <a:cubicBezTo>
                    <a:pt x="64427" y="230523"/>
                    <a:pt x="67133" y="227688"/>
                    <a:pt x="67133" y="224338"/>
                  </a:cubicBezTo>
                  <a:cubicBezTo>
                    <a:pt x="67133" y="220988"/>
                    <a:pt x="64298" y="218153"/>
                    <a:pt x="60948" y="218153"/>
                  </a:cubicBezTo>
                  <a:lnTo>
                    <a:pt x="27317" y="218153"/>
                  </a:lnTo>
                  <a:lnTo>
                    <a:pt x="27317" y="110817"/>
                  </a:lnTo>
                  <a:lnTo>
                    <a:pt x="209259" y="110817"/>
                  </a:lnTo>
                  <a:lnTo>
                    <a:pt x="209259" y="142644"/>
                  </a:lnTo>
                  <a:cubicBezTo>
                    <a:pt x="208100" y="142516"/>
                    <a:pt x="206811" y="142387"/>
                    <a:pt x="205651" y="142387"/>
                  </a:cubicBezTo>
                  <a:cubicBezTo>
                    <a:pt x="192122" y="142387"/>
                    <a:pt x="178334" y="150633"/>
                    <a:pt x="164547" y="166998"/>
                  </a:cubicBezTo>
                  <a:cubicBezTo>
                    <a:pt x="162356" y="169704"/>
                    <a:pt x="162743" y="173570"/>
                    <a:pt x="165320" y="175760"/>
                  </a:cubicBezTo>
                  <a:cubicBezTo>
                    <a:pt x="167897" y="177951"/>
                    <a:pt x="171892" y="177564"/>
                    <a:pt x="174082" y="174987"/>
                  </a:cubicBezTo>
                  <a:cubicBezTo>
                    <a:pt x="185292" y="161586"/>
                    <a:pt x="195859" y="154757"/>
                    <a:pt x="205523" y="154757"/>
                  </a:cubicBezTo>
                  <a:cubicBezTo>
                    <a:pt x="223176" y="154757"/>
                    <a:pt x="243792" y="176533"/>
                    <a:pt x="265053" y="217767"/>
                  </a:cubicBezTo>
                  <a:cubicBezTo>
                    <a:pt x="282964" y="252686"/>
                    <a:pt x="296623" y="292244"/>
                    <a:pt x="303194" y="312732"/>
                  </a:cubicBezTo>
                  <a:cubicBezTo>
                    <a:pt x="303581" y="313892"/>
                    <a:pt x="303194" y="314794"/>
                    <a:pt x="302808" y="315309"/>
                  </a:cubicBezTo>
                  <a:lnTo>
                    <a:pt x="302808" y="315309"/>
                  </a:lnTo>
                  <a:close/>
                  <a:moveTo>
                    <a:pt x="325228" y="316598"/>
                  </a:moveTo>
                  <a:lnTo>
                    <a:pt x="315435" y="316598"/>
                  </a:lnTo>
                  <a:cubicBezTo>
                    <a:pt x="315951" y="314150"/>
                    <a:pt x="315822" y="311572"/>
                    <a:pt x="314920" y="308995"/>
                  </a:cubicBezTo>
                  <a:cubicBezTo>
                    <a:pt x="312472" y="301522"/>
                    <a:pt x="309121" y="291471"/>
                    <a:pt x="304998" y="280003"/>
                  </a:cubicBezTo>
                  <a:lnTo>
                    <a:pt x="325228" y="280003"/>
                  </a:lnTo>
                  <a:lnTo>
                    <a:pt x="325228" y="316469"/>
                  </a:lnTo>
                  <a:close/>
                  <a:moveTo>
                    <a:pt x="300488" y="267633"/>
                  </a:moveTo>
                  <a:cubicBezTo>
                    <a:pt x="296107" y="256036"/>
                    <a:pt x="290953" y="243537"/>
                    <a:pt x="285283" y="231167"/>
                  </a:cubicBezTo>
                  <a:lnTo>
                    <a:pt x="352545" y="231167"/>
                  </a:lnTo>
                  <a:lnTo>
                    <a:pt x="352545" y="267633"/>
                  </a:lnTo>
                  <a:lnTo>
                    <a:pt x="300488" y="267633"/>
                  </a:lnTo>
                  <a:close/>
                  <a:moveTo>
                    <a:pt x="413365" y="316598"/>
                  </a:moveTo>
                  <a:lnTo>
                    <a:pt x="337727" y="316598"/>
                  </a:lnTo>
                  <a:lnTo>
                    <a:pt x="337727" y="280132"/>
                  </a:lnTo>
                  <a:lnTo>
                    <a:pt x="413365" y="280132"/>
                  </a:lnTo>
                  <a:lnTo>
                    <a:pt x="413365" y="316598"/>
                  </a:lnTo>
                  <a:close/>
                </a:path>
              </a:pathLst>
            </a:custGeom>
            <a:grpFill/>
            <a:ln w="128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11" name="Freeform: Shape 10">
              <a:extLst>
                <a:ext uri="{FF2B5EF4-FFF2-40B4-BE49-F238E27FC236}">
                  <a16:creationId xmlns:a16="http://schemas.microsoft.com/office/drawing/2014/main" id="{5966FB69-B797-23A1-84D6-8E0F03322258}"/>
                </a:ext>
              </a:extLst>
            </p:cNvPr>
            <p:cNvSpPr/>
            <p:nvPr/>
          </p:nvSpPr>
          <p:spPr>
            <a:xfrm>
              <a:off x="1036779" y="5431380"/>
              <a:ext cx="22807" cy="12370"/>
            </a:xfrm>
            <a:custGeom>
              <a:avLst/>
              <a:gdLst>
                <a:gd name="connsiteX0" fmla="*/ 16622 w 22807"/>
                <a:gd name="connsiteY0" fmla="*/ 12370 h 12370"/>
                <a:gd name="connsiteX1" fmla="*/ 6185 w 22807"/>
                <a:gd name="connsiteY1" fmla="*/ 12370 h 12370"/>
                <a:gd name="connsiteX2" fmla="*/ 0 w 22807"/>
                <a:gd name="connsiteY2" fmla="*/ 6185 h 12370"/>
                <a:gd name="connsiteX3" fmla="*/ 6185 w 22807"/>
                <a:gd name="connsiteY3" fmla="*/ 0 h 12370"/>
                <a:gd name="connsiteX4" fmla="*/ 16622 w 22807"/>
                <a:gd name="connsiteY4" fmla="*/ 0 h 12370"/>
                <a:gd name="connsiteX5" fmla="*/ 22807 w 22807"/>
                <a:gd name="connsiteY5" fmla="*/ 6185 h 12370"/>
                <a:gd name="connsiteX6" fmla="*/ 16622 w 22807"/>
                <a:gd name="connsiteY6" fmla="*/ 12370 h 12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807" h="12370">
                  <a:moveTo>
                    <a:pt x="16622" y="12370"/>
                  </a:moveTo>
                  <a:lnTo>
                    <a:pt x="6185" y="12370"/>
                  </a:lnTo>
                  <a:cubicBezTo>
                    <a:pt x="2706" y="12370"/>
                    <a:pt x="0" y="9535"/>
                    <a:pt x="0" y="6185"/>
                  </a:cubicBezTo>
                  <a:cubicBezTo>
                    <a:pt x="0" y="2835"/>
                    <a:pt x="2835" y="0"/>
                    <a:pt x="6185" y="0"/>
                  </a:cubicBezTo>
                  <a:lnTo>
                    <a:pt x="16622" y="0"/>
                  </a:lnTo>
                  <a:cubicBezTo>
                    <a:pt x="20101" y="0"/>
                    <a:pt x="22807" y="2835"/>
                    <a:pt x="22807" y="6185"/>
                  </a:cubicBezTo>
                  <a:cubicBezTo>
                    <a:pt x="22807" y="9535"/>
                    <a:pt x="19972" y="12370"/>
                    <a:pt x="16622" y="12370"/>
                  </a:cubicBezTo>
                  <a:close/>
                </a:path>
              </a:pathLst>
            </a:custGeom>
            <a:grpFill/>
            <a:ln w="128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sp>
          <p:nvSpPr>
            <p:cNvPr id="78" name="Freeform: Shape 77">
              <a:extLst>
                <a:ext uri="{FF2B5EF4-FFF2-40B4-BE49-F238E27FC236}">
                  <a16:creationId xmlns:a16="http://schemas.microsoft.com/office/drawing/2014/main" id="{5917D4D3-1982-7966-2658-90D4D6E743D9}"/>
                </a:ext>
              </a:extLst>
            </p:cNvPr>
            <p:cNvSpPr/>
            <p:nvPr/>
          </p:nvSpPr>
          <p:spPr>
            <a:xfrm>
              <a:off x="1036779" y="5411408"/>
              <a:ext cx="22807" cy="12370"/>
            </a:xfrm>
            <a:custGeom>
              <a:avLst/>
              <a:gdLst>
                <a:gd name="connsiteX0" fmla="*/ 16622 w 22807"/>
                <a:gd name="connsiteY0" fmla="*/ 12370 h 12370"/>
                <a:gd name="connsiteX1" fmla="*/ 6185 w 22807"/>
                <a:gd name="connsiteY1" fmla="*/ 12370 h 12370"/>
                <a:gd name="connsiteX2" fmla="*/ 0 w 22807"/>
                <a:gd name="connsiteY2" fmla="*/ 6185 h 12370"/>
                <a:gd name="connsiteX3" fmla="*/ 6185 w 22807"/>
                <a:gd name="connsiteY3" fmla="*/ 0 h 12370"/>
                <a:gd name="connsiteX4" fmla="*/ 16622 w 22807"/>
                <a:gd name="connsiteY4" fmla="*/ 0 h 12370"/>
                <a:gd name="connsiteX5" fmla="*/ 22807 w 22807"/>
                <a:gd name="connsiteY5" fmla="*/ 6185 h 12370"/>
                <a:gd name="connsiteX6" fmla="*/ 16622 w 22807"/>
                <a:gd name="connsiteY6" fmla="*/ 12370 h 12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807" h="12370">
                  <a:moveTo>
                    <a:pt x="16622" y="12370"/>
                  </a:moveTo>
                  <a:lnTo>
                    <a:pt x="6185" y="12370"/>
                  </a:lnTo>
                  <a:cubicBezTo>
                    <a:pt x="2706" y="12370"/>
                    <a:pt x="0" y="9535"/>
                    <a:pt x="0" y="6185"/>
                  </a:cubicBezTo>
                  <a:cubicBezTo>
                    <a:pt x="0" y="2835"/>
                    <a:pt x="2835" y="0"/>
                    <a:pt x="6185" y="0"/>
                  </a:cubicBezTo>
                  <a:lnTo>
                    <a:pt x="16622" y="0"/>
                  </a:lnTo>
                  <a:cubicBezTo>
                    <a:pt x="20101" y="0"/>
                    <a:pt x="22807" y="2835"/>
                    <a:pt x="22807" y="6185"/>
                  </a:cubicBezTo>
                  <a:cubicBezTo>
                    <a:pt x="22807" y="9535"/>
                    <a:pt x="19972" y="12370"/>
                    <a:pt x="16622" y="12370"/>
                  </a:cubicBezTo>
                  <a:close/>
                </a:path>
              </a:pathLst>
            </a:custGeom>
            <a:grpFill/>
            <a:ln w="128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grpSp>
      <p:sp>
        <p:nvSpPr>
          <p:cNvPr id="71" name="Freeform: Shape 70">
            <a:extLst>
              <a:ext uri="{FF2B5EF4-FFF2-40B4-BE49-F238E27FC236}">
                <a16:creationId xmlns:a16="http://schemas.microsoft.com/office/drawing/2014/main" id="{E64323B2-8C59-EA29-0112-3790FE831DFB}"/>
              </a:ext>
            </a:extLst>
          </p:cNvPr>
          <p:cNvSpPr/>
          <p:nvPr/>
        </p:nvSpPr>
        <p:spPr>
          <a:xfrm flipH="1">
            <a:off x="5509122" y="4189567"/>
            <a:ext cx="496595" cy="485425"/>
          </a:xfrm>
          <a:custGeom>
            <a:avLst/>
            <a:gdLst>
              <a:gd name="connsiteX0" fmla="*/ 369554 w 389526"/>
              <a:gd name="connsiteY0" fmla="*/ 111072 h 380764"/>
              <a:gd name="connsiteX1" fmla="*/ 368395 w 389526"/>
              <a:gd name="connsiteY1" fmla="*/ 111072 h 380764"/>
              <a:gd name="connsiteX2" fmla="*/ 368395 w 389526"/>
              <a:gd name="connsiteY2" fmla="*/ 39945 h 380764"/>
              <a:gd name="connsiteX3" fmla="*/ 369554 w 389526"/>
              <a:gd name="connsiteY3" fmla="*/ 39945 h 380764"/>
              <a:gd name="connsiteX4" fmla="*/ 389527 w 389526"/>
              <a:gd name="connsiteY4" fmla="*/ 19972 h 380764"/>
              <a:gd name="connsiteX5" fmla="*/ 369554 w 389526"/>
              <a:gd name="connsiteY5" fmla="*/ 0 h 380764"/>
              <a:gd name="connsiteX6" fmla="*/ 288762 w 389526"/>
              <a:gd name="connsiteY6" fmla="*/ 0 h 380764"/>
              <a:gd name="connsiteX7" fmla="*/ 268790 w 389526"/>
              <a:gd name="connsiteY7" fmla="*/ 19972 h 380764"/>
              <a:gd name="connsiteX8" fmla="*/ 274589 w 389526"/>
              <a:gd name="connsiteY8" fmla="*/ 34146 h 380764"/>
              <a:gd name="connsiteX9" fmla="*/ 288762 w 389526"/>
              <a:gd name="connsiteY9" fmla="*/ 39945 h 380764"/>
              <a:gd name="connsiteX10" fmla="*/ 289922 w 389526"/>
              <a:gd name="connsiteY10" fmla="*/ 39945 h 380764"/>
              <a:gd name="connsiteX11" fmla="*/ 289922 w 389526"/>
              <a:gd name="connsiteY11" fmla="*/ 111072 h 380764"/>
              <a:gd name="connsiteX12" fmla="*/ 288762 w 389526"/>
              <a:gd name="connsiteY12" fmla="*/ 111072 h 380764"/>
              <a:gd name="connsiteX13" fmla="*/ 268790 w 389526"/>
              <a:gd name="connsiteY13" fmla="*/ 131045 h 380764"/>
              <a:gd name="connsiteX14" fmla="*/ 288762 w 389526"/>
              <a:gd name="connsiteY14" fmla="*/ 151017 h 380764"/>
              <a:gd name="connsiteX15" fmla="*/ 289922 w 389526"/>
              <a:gd name="connsiteY15" fmla="*/ 151017 h 380764"/>
              <a:gd name="connsiteX16" fmla="*/ 289922 w 389526"/>
              <a:gd name="connsiteY16" fmla="*/ 244823 h 380764"/>
              <a:gd name="connsiteX17" fmla="*/ 273171 w 389526"/>
              <a:gd name="connsiteY17" fmla="*/ 275491 h 380764"/>
              <a:gd name="connsiteX18" fmla="*/ 253714 w 389526"/>
              <a:gd name="connsiteY18" fmla="*/ 260028 h 380764"/>
              <a:gd name="connsiteX19" fmla="*/ 234257 w 389526"/>
              <a:gd name="connsiteY19" fmla="*/ 275491 h 380764"/>
              <a:gd name="connsiteX20" fmla="*/ 217377 w 389526"/>
              <a:gd name="connsiteY20" fmla="*/ 244823 h 380764"/>
              <a:gd name="connsiteX21" fmla="*/ 217377 w 389526"/>
              <a:gd name="connsiteY21" fmla="*/ 209002 h 380764"/>
              <a:gd name="connsiteX22" fmla="*/ 218537 w 389526"/>
              <a:gd name="connsiteY22" fmla="*/ 209002 h 380764"/>
              <a:gd name="connsiteX23" fmla="*/ 238509 w 389526"/>
              <a:gd name="connsiteY23" fmla="*/ 189029 h 380764"/>
              <a:gd name="connsiteX24" fmla="*/ 218537 w 389526"/>
              <a:gd name="connsiteY24" fmla="*/ 169057 h 380764"/>
              <a:gd name="connsiteX25" fmla="*/ 217377 w 389526"/>
              <a:gd name="connsiteY25" fmla="*/ 169057 h 380764"/>
              <a:gd name="connsiteX26" fmla="*/ 217377 w 389526"/>
              <a:gd name="connsiteY26" fmla="*/ 152306 h 380764"/>
              <a:gd name="connsiteX27" fmla="*/ 208358 w 389526"/>
              <a:gd name="connsiteY27" fmla="*/ 107593 h 380764"/>
              <a:gd name="connsiteX28" fmla="*/ 183746 w 389526"/>
              <a:gd name="connsiteY28" fmla="*/ 71128 h 380764"/>
              <a:gd name="connsiteX29" fmla="*/ 147281 w 389526"/>
              <a:gd name="connsiteY29" fmla="*/ 46516 h 380764"/>
              <a:gd name="connsiteX30" fmla="*/ 102568 w 389526"/>
              <a:gd name="connsiteY30" fmla="*/ 37497 h 380764"/>
              <a:gd name="connsiteX31" fmla="*/ 39945 w 389526"/>
              <a:gd name="connsiteY31" fmla="*/ 37497 h 380764"/>
              <a:gd name="connsiteX32" fmla="*/ 39945 w 389526"/>
              <a:gd name="connsiteY32" fmla="*/ 36337 h 380764"/>
              <a:gd name="connsiteX33" fmla="*/ 19972 w 389526"/>
              <a:gd name="connsiteY33" fmla="*/ 16365 h 380764"/>
              <a:gd name="connsiteX34" fmla="*/ 0 w 389526"/>
              <a:gd name="connsiteY34" fmla="*/ 36337 h 380764"/>
              <a:gd name="connsiteX35" fmla="*/ 0 w 389526"/>
              <a:gd name="connsiteY35" fmla="*/ 117129 h 380764"/>
              <a:gd name="connsiteX36" fmla="*/ 19972 w 389526"/>
              <a:gd name="connsiteY36" fmla="*/ 137101 h 380764"/>
              <a:gd name="connsiteX37" fmla="*/ 34147 w 389526"/>
              <a:gd name="connsiteY37" fmla="*/ 131303 h 380764"/>
              <a:gd name="connsiteX38" fmla="*/ 39945 w 389526"/>
              <a:gd name="connsiteY38" fmla="*/ 117129 h 380764"/>
              <a:gd name="connsiteX39" fmla="*/ 39945 w 389526"/>
              <a:gd name="connsiteY39" fmla="*/ 115969 h 380764"/>
              <a:gd name="connsiteX40" fmla="*/ 102568 w 389526"/>
              <a:gd name="connsiteY40" fmla="*/ 115969 h 380764"/>
              <a:gd name="connsiteX41" fmla="*/ 138905 w 389526"/>
              <a:gd name="connsiteY41" fmla="*/ 152306 h 380764"/>
              <a:gd name="connsiteX42" fmla="*/ 138905 w 389526"/>
              <a:gd name="connsiteY42" fmla="*/ 169057 h 380764"/>
              <a:gd name="connsiteX43" fmla="*/ 137745 w 389526"/>
              <a:gd name="connsiteY43" fmla="*/ 169057 h 380764"/>
              <a:gd name="connsiteX44" fmla="*/ 117773 w 389526"/>
              <a:gd name="connsiteY44" fmla="*/ 189029 h 380764"/>
              <a:gd name="connsiteX45" fmla="*/ 137745 w 389526"/>
              <a:gd name="connsiteY45" fmla="*/ 209002 h 380764"/>
              <a:gd name="connsiteX46" fmla="*/ 138905 w 389526"/>
              <a:gd name="connsiteY46" fmla="*/ 209002 h 380764"/>
              <a:gd name="connsiteX47" fmla="*/ 138905 w 389526"/>
              <a:gd name="connsiteY47" fmla="*/ 244823 h 380764"/>
              <a:gd name="connsiteX48" fmla="*/ 147925 w 389526"/>
              <a:gd name="connsiteY48" fmla="*/ 289536 h 380764"/>
              <a:gd name="connsiteX49" fmla="*/ 172536 w 389526"/>
              <a:gd name="connsiteY49" fmla="*/ 326001 h 380764"/>
              <a:gd name="connsiteX50" fmla="*/ 209002 w 389526"/>
              <a:gd name="connsiteY50" fmla="*/ 350613 h 380764"/>
              <a:gd name="connsiteX51" fmla="*/ 233742 w 389526"/>
              <a:gd name="connsiteY51" fmla="*/ 357829 h 380764"/>
              <a:gd name="connsiteX52" fmla="*/ 233742 w 389526"/>
              <a:gd name="connsiteY52" fmla="*/ 360792 h 380764"/>
              <a:gd name="connsiteX53" fmla="*/ 253714 w 389526"/>
              <a:gd name="connsiteY53" fmla="*/ 380765 h 380764"/>
              <a:gd name="connsiteX54" fmla="*/ 273687 w 389526"/>
              <a:gd name="connsiteY54" fmla="*/ 360792 h 380764"/>
              <a:gd name="connsiteX55" fmla="*/ 273687 w 389526"/>
              <a:gd name="connsiteY55" fmla="*/ 357829 h 380764"/>
              <a:gd name="connsiteX56" fmla="*/ 298298 w 389526"/>
              <a:gd name="connsiteY56" fmla="*/ 350613 h 380764"/>
              <a:gd name="connsiteX57" fmla="*/ 334764 w 389526"/>
              <a:gd name="connsiteY57" fmla="*/ 326001 h 380764"/>
              <a:gd name="connsiteX58" fmla="*/ 359375 w 389526"/>
              <a:gd name="connsiteY58" fmla="*/ 289536 h 380764"/>
              <a:gd name="connsiteX59" fmla="*/ 368395 w 389526"/>
              <a:gd name="connsiteY59" fmla="*/ 244823 h 380764"/>
              <a:gd name="connsiteX60" fmla="*/ 368395 w 389526"/>
              <a:gd name="connsiteY60" fmla="*/ 151017 h 380764"/>
              <a:gd name="connsiteX61" fmla="*/ 369554 w 389526"/>
              <a:gd name="connsiteY61" fmla="*/ 151017 h 380764"/>
              <a:gd name="connsiteX62" fmla="*/ 389527 w 389526"/>
              <a:gd name="connsiteY62" fmla="*/ 131045 h 380764"/>
              <a:gd name="connsiteX63" fmla="*/ 369554 w 389526"/>
              <a:gd name="connsiteY63" fmla="*/ 111072 h 380764"/>
              <a:gd name="connsiteX64" fmla="*/ 283222 w 389526"/>
              <a:gd name="connsiteY64" fmla="*/ 25513 h 380764"/>
              <a:gd name="connsiteX65" fmla="*/ 280902 w 389526"/>
              <a:gd name="connsiteY65" fmla="*/ 19972 h 380764"/>
              <a:gd name="connsiteX66" fmla="*/ 288762 w 389526"/>
              <a:gd name="connsiteY66" fmla="*/ 12112 h 380764"/>
              <a:gd name="connsiteX67" fmla="*/ 369554 w 389526"/>
              <a:gd name="connsiteY67" fmla="*/ 12112 h 380764"/>
              <a:gd name="connsiteX68" fmla="*/ 377414 w 389526"/>
              <a:gd name="connsiteY68" fmla="*/ 19972 h 380764"/>
              <a:gd name="connsiteX69" fmla="*/ 369554 w 389526"/>
              <a:gd name="connsiteY69" fmla="*/ 27833 h 380764"/>
              <a:gd name="connsiteX70" fmla="*/ 288762 w 389526"/>
              <a:gd name="connsiteY70" fmla="*/ 27833 h 380764"/>
              <a:gd name="connsiteX71" fmla="*/ 283222 w 389526"/>
              <a:gd name="connsiteY71" fmla="*/ 25513 h 380764"/>
              <a:gd name="connsiteX72" fmla="*/ 27704 w 389526"/>
              <a:gd name="connsiteY72" fmla="*/ 117129 h 380764"/>
              <a:gd name="connsiteX73" fmla="*/ 25384 w 389526"/>
              <a:gd name="connsiteY73" fmla="*/ 122669 h 380764"/>
              <a:gd name="connsiteX74" fmla="*/ 19844 w 389526"/>
              <a:gd name="connsiteY74" fmla="*/ 124989 h 380764"/>
              <a:gd name="connsiteX75" fmla="*/ 11984 w 389526"/>
              <a:gd name="connsiteY75" fmla="*/ 117129 h 380764"/>
              <a:gd name="connsiteX76" fmla="*/ 11984 w 389526"/>
              <a:gd name="connsiteY76" fmla="*/ 36337 h 380764"/>
              <a:gd name="connsiteX77" fmla="*/ 19844 w 389526"/>
              <a:gd name="connsiteY77" fmla="*/ 28477 h 380764"/>
              <a:gd name="connsiteX78" fmla="*/ 27704 w 389526"/>
              <a:gd name="connsiteY78" fmla="*/ 36337 h 380764"/>
              <a:gd name="connsiteX79" fmla="*/ 27704 w 389526"/>
              <a:gd name="connsiteY79" fmla="*/ 117129 h 380764"/>
              <a:gd name="connsiteX80" fmla="*/ 302163 w 389526"/>
              <a:gd name="connsiteY80" fmla="*/ 39945 h 380764"/>
              <a:gd name="connsiteX81" fmla="*/ 356282 w 389526"/>
              <a:gd name="connsiteY81" fmla="*/ 39945 h 380764"/>
              <a:gd name="connsiteX82" fmla="*/ 356282 w 389526"/>
              <a:gd name="connsiteY82" fmla="*/ 111072 h 380764"/>
              <a:gd name="connsiteX83" fmla="*/ 302163 w 389526"/>
              <a:gd name="connsiteY83" fmla="*/ 111072 h 380764"/>
              <a:gd name="connsiteX84" fmla="*/ 302163 w 389526"/>
              <a:gd name="connsiteY84" fmla="*/ 39945 h 380764"/>
              <a:gd name="connsiteX85" fmla="*/ 102568 w 389526"/>
              <a:gd name="connsiteY85" fmla="*/ 103857 h 380764"/>
              <a:gd name="connsiteX86" fmla="*/ 39945 w 389526"/>
              <a:gd name="connsiteY86" fmla="*/ 103857 h 380764"/>
              <a:gd name="connsiteX87" fmla="*/ 39945 w 389526"/>
              <a:gd name="connsiteY87" fmla="*/ 49738 h 380764"/>
              <a:gd name="connsiteX88" fmla="*/ 102568 w 389526"/>
              <a:gd name="connsiteY88" fmla="*/ 49738 h 380764"/>
              <a:gd name="connsiteX89" fmla="*/ 142513 w 389526"/>
              <a:gd name="connsiteY89" fmla="*/ 57856 h 380764"/>
              <a:gd name="connsiteX90" fmla="*/ 175113 w 389526"/>
              <a:gd name="connsiteY90" fmla="*/ 79761 h 380764"/>
              <a:gd name="connsiteX91" fmla="*/ 197018 w 389526"/>
              <a:gd name="connsiteY91" fmla="*/ 112361 h 380764"/>
              <a:gd name="connsiteX92" fmla="*/ 205136 w 389526"/>
              <a:gd name="connsiteY92" fmla="*/ 152306 h 380764"/>
              <a:gd name="connsiteX93" fmla="*/ 205136 w 389526"/>
              <a:gd name="connsiteY93" fmla="*/ 169057 h 380764"/>
              <a:gd name="connsiteX94" fmla="*/ 151017 w 389526"/>
              <a:gd name="connsiteY94" fmla="*/ 169057 h 380764"/>
              <a:gd name="connsiteX95" fmla="*/ 151017 w 389526"/>
              <a:gd name="connsiteY95" fmla="*/ 152306 h 380764"/>
              <a:gd name="connsiteX96" fmla="*/ 102568 w 389526"/>
              <a:gd name="connsiteY96" fmla="*/ 103857 h 380764"/>
              <a:gd name="connsiteX97" fmla="*/ 129885 w 389526"/>
              <a:gd name="connsiteY97" fmla="*/ 189029 h 380764"/>
              <a:gd name="connsiteX98" fmla="*/ 137745 w 389526"/>
              <a:gd name="connsiteY98" fmla="*/ 181169 h 380764"/>
              <a:gd name="connsiteX99" fmla="*/ 211321 w 389526"/>
              <a:gd name="connsiteY99" fmla="*/ 181169 h 380764"/>
              <a:gd name="connsiteX100" fmla="*/ 211321 w 389526"/>
              <a:gd name="connsiteY100" fmla="*/ 181169 h 380764"/>
              <a:gd name="connsiteX101" fmla="*/ 218537 w 389526"/>
              <a:gd name="connsiteY101" fmla="*/ 181169 h 380764"/>
              <a:gd name="connsiteX102" fmla="*/ 226397 w 389526"/>
              <a:gd name="connsiteY102" fmla="*/ 189029 h 380764"/>
              <a:gd name="connsiteX103" fmla="*/ 218537 w 389526"/>
              <a:gd name="connsiteY103" fmla="*/ 196889 h 380764"/>
              <a:gd name="connsiteX104" fmla="*/ 137745 w 389526"/>
              <a:gd name="connsiteY104" fmla="*/ 196889 h 380764"/>
              <a:gd name="connsiteX105" fmla="*/ 129885 w 389526"/>
              <a:gd name="connsiteY105" fmla="*/ 189029 h 380764"/>
              <a:gd name="connsiteX106" fmla="*/ 213640 w 389526"/>
              <a:gd name="connsiteY106" fmla="*/ 339402 h 380764"/>
              <a:gd name="connsiteX107" fmla="*/ 181040 w 389526"/>
              <a:gd name="connsiteY107" fmla="*/ 317497 h 380764"/>
              <a:gd name="connsiteX108" fmla="*/ 159135 w 389526"/>
              <a:gd name="connsiteY108" fmla="*/ 284897 h 380764"/>
              <a:gd name="connsiteX109" fmla="*/ 151017 w 389526"/>
              <a:gd name="connsiteY109" fmla="*/ 244952 h 380764"/>
              <a:gd name="connsiteX110" fmla="*/ 151017 w 389526"/>
              <a:gd name="connsiteY110" fmla="*/ 209131 h 380764"/>
              <a:gd name="connsiteX111" fmla="*/ 205136 w 389526"/>
              <a:gd name="connsiteY111" fmla="*/ 209131 h 380764"/>
              <a:gd name="connsiteX112" fmla="*/ 205136 w 389526"/>
              <a:gd name="connsiteY112" fmla="*/ 244952 h 380764"/>
              <a:gd name="connsiteX113" fmla="*/ 233613 w 389526"/>
              <a:gd name="connsiteY113" fmla="*/ 289149 h 380764"/>
              <a:gd name="connsiteX114" fmla="*/ 233613 w 389526"/>
              <a:gd name="connsiteY114" fmla="*/ 345587 h 380764"/>
              <a:gd name="connsiteX115" fmla="*/ 213640 w 389526"/>
              <a:gd name="connsiteY115" fmla="*/ 339402 h 380764"/>
              <a:gd name="connsiteX116" fmla="*/ 253585 w 389526"/>
              <a:gd name="connsiteY116" fmla="*/ 368652 h 380764"/>
              <a:gd name="connsiteX117" fmla="*/ 245725 w 389526"/>
              <a:gd name="connsiteY117" fmla="*/ 360792 h 380764"/>
              <a:gd name="connsiteX118" fmla="*/ 245725 w 389526"/>
              <a:gd name="connsiteY118" fmla="*/ 280000 h 380764"/>
              <a:gd name="connsiteX119" fmla="*/ 253585 w 389526"/>
              <a:gd name="connsiteY119" fmla="*/ 272140 h 380764"/>
              <a:gd name="connsiteX120" fmla="*/ 261445 w 389526"/>
              <a:gd name="connsiteY120" fmla="*/ 280000 h 380764"/>
              <a:gd name="connsiteX121" fmla="*/ 261445 w 389526"/>
              <a:gd name="connsiteY121" fmla="*/ 284510 h 380764"/>
              <a:gd name="connsiteX122" fmla="*/ 261445 w 389526"/>
              <a:gd name="connsiteY122" fmla="*/ 285284 h 380764"/>
              <a:gd name="connsiteX123" fmla="*/ 261445 w 389526"/>
              <a:gd name="connsiteY123" fmla="*/ 360792 h 380764"/>
              <a:gd name="connsiteX124" fmla="*/ 253585 w 389526"/>
              <a:gd name="connsiteY124" fmla="*/ 368652 h 380764"/>
              <a:gd name="connsiteX125" fmla="*/ 356153 w 389526"/>
              <a:gd name="connsiteY125" fmla="*/ 244952 h 380764"/>
              <a:gd name="connsiteX126" fmla="*/ 348036 w 389526"/>
              <a:gd name="connsiteY126" fmla="*/ 284897 h 380764"/>
              <a:gd name="connsiteX127" fmla="*/ 326130 w 389526"/>
              <a:gd name="connsiteY127" fmla="*/ 317497 h 380764"/>
              <a:gd name="connsiteX128" fmla="*/ 293530 w 389526"/>
              <a:gd name="connsiteY128" fmla="*/ 339402 h 380764"/>
              <a:gd name="connsiteX129" fmla="*/ 273558 w 389526"/>
              <a:gd name="connsiteY129" fmla="*/ 345458 h 380764"/>
              <a:gd name="connsiteX130" fmla="*/ 273558 w 389526"/>
              <a:gd name="connsiteY130" fmla="*/ 288891 h 380764"/>
              <a:gd name="connsiteX131" fmla="*/ 302034 w 389526"/>
              <a:gd name="connsiteY131" fmla="*/ 244694 h 380764"/>
              <a:gd name="connsiteX132" fmla="*/ 302034 w 389526"/>
              <a:gd name="connsiteY132" fmla="*/ 150888 h 380764"/>
              <a:gd name="connsiteX133" fmla="*/ 356153 w 389526"/>
              <a:gd name="connsiteY133" fmla="*/ 150888 h 380764"/>
              <a:gd name="connsiteX134" fmla="*/ 356153 w 389526"/>
              <a:gd name="connsiteY134" fmla="*/ 244694 h 380764"/>
              <a:gd name="connsiteX135" fmla="*/ 369554 w 389526"/>
              <a:gd name="connsiteY135" fmla="*/ 138905 h 380764"/>
              <a:gd name="connsiteX136" fmla="*/ 288762 w 389526"/>
              <a:gd name="connsiteY136" fmla="*/ 138905 h 380764"/>
              <a:gd name="connsiteX137" fmla="*/ 280902 w 389526"/>
              <a:gd name="connsiteY137" fmla="*/ 131045 h 380764"/>
              <a:gd name="connsiteX138" fmla="*/ 288762 w 389526"/>
              <a:gd name="connsiteY138" fmla="*/ 123185 h 380764"/>
              <a:gd name="connsiteX139" fmla="*/ 295592 w 389526"/>
              <a:gd name="connsiteY139" fmla="*/ 123185 h 380764"/>
              <a:gd name="connsiteX140" fmla="*/ 296107 w 389526"/>
              <a:gd name="connsiteY140" fmla="*/ 123185 h 380764"/>
              <a:gd name="connsiteX141" fmla="*/ 296623 w 389526"/>
              <a:gd name="connsiteY141" fmla="*/ 123185 h 380764"/>
              <a:gd name="connsiteX142" fmla="*/ 369683 w 389526"/>
              <a:gd name="connsiteY142" fmla="*/ 123185 h 380764"/>
              <a:gd name="connsiteX143" fmla="*/ 377543 w 389526"/>
              <a:gd name="connsiteY143" fmla="*/ 131045 h 380764"/>
              <a:gd name="connsiteX144" fmla="*/ 369683 w 389526"/>
              <a:gd name="connsiteY144" fmla="*/ 138905 h 380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389526" h="380764">
                <a:moveTo>
                  <a:pt x="369554" y="111072"/>
                </a:moveTo>
                <a:lnTo>
                  <a:pt x="368395" y="111072"/>
                </a:lnTo>
                <a:lnTo>
                  <a:pt x="368395" y="39945"/>
                </a:lnTo>
                <a:lnTo>
                  <a:pt x="369554" y="39945"/>
                </a:lnTo>
                <a:cubicBezTo>
                  <a:pt x="380507" y="39945"/>
                  <a:pt x="389527" y="30925"/>
                  <a:pt x="389527" y="19972"/>
                </a:cubicBezTo>
                <a:cubicBezTo>
                  <a:pt x="389527" y="9020"/>
                  <a:pt x="380636" y="0"/>
                  <a:pt x="369554" y="0"/>
                </a:cubicBezTo>
                <a:lnTo>
                  <a:pt x="288762" y="0"/>
                </a:lnTo>
                <a:cubicBezTo>
                  <a:pt x="277810" y="0"/>
                  <a:pt x="268790" y="8891"/>
                  <a:pt x="268790" y="19972"/>
                </a:cubicBezTo>
                <a:cubicBezTo>
                  <a:pt x="268790" y="25384"/>
                  <a:pt x="270852" y="30410"/>
                  <a:pt x="274589" y="34146"/>
                </a:cubicBezTo>
                <a:cubicBezTo>
                  <a:pt x="278325" y="37883"/>
                  <a:pt x="283351" y="39945"/>
                  <a:pt x="288762" y="39945"/>
                </a:cubicBezTo>
                <a:lnTo>
                  <a:pt x="289922" y="39945"/>
                </a:lnTo>
                <a:cubicBezTo>
                  <a:pt x="289922" y="39945"/>
                  <a:pt x="289922" y="111072"/>
                  <a:pt x="289922" y="111072"/>
                </a:cubicBezTo>
                <a:lnTo>
                  <a:pt x="288762" y="111072"/>
                </a:lnTo>
                <a:cubicBezTo>
                  <a:pt x="277810" y="111072"/>
                  <a:pt x="268790" y="120092"/>
                  <a:pt x="268790" y="131045"/>
                </a:cubicBezTo>
                <a:cubicBezTo>
                  <a:pt x="268790" y="141997"/>
                  <a:pt x="277681" y="151017"/>
                  <a:pt x="288762" y="151017"/>
                </a:cubicBezTo>
                <a:lnTo>
                  <a:pt x="289922" y="151017"/>
                </a:lnTo>
                <a:lnTo>
                  <a:pt x="289922" y="244823"/>
                </a:lnTo>
                <a:cubicBezTo>
                  <a:pt x="289922" y="257451"/>
                  <a:pt x="283479" y="268919"/>
                  <a:pt x="273171" y="275491"/>
                </a:cubicBezTo>
                <a:cubicBezTo>
                  <a:pt x="271110" y="266600"/>
                  <a:pt x="263121" y="260028"/>
                  <a:pt x="253714" y="260028"/>
                </a:cubicBezTo>
                <a:cubicBezTo>
                  <a:pt x="244308" y="260028"/>
                  <a:pt x="236319" y="266600"/>
                  <a:pt x="234257" y="275491"/>
                </a:cubicBezTo>
                <a:cubicBezTo>
                  <a:pt x="223949" y="268919"/>
                  <a:pt x="217377" y="257451"/>
                  <a:pt x="217377" y="244823"/>
                </a:cubicBezTo>
                <a:lnTo>
                  <a:pt x="217377" y="209002"/>
                </a:lnTo>
                <a:lnTo>
                  <a:pt x="218537" y="209002"/>
                </a:lnTo>
                <a:cubicBezTo>
                  <a:pt x="229618" y="209002"/>
                  <a:pt x="238509" y="199982"/>
                  <a:pt x="238509" y="189029"/>
                </a:cubicBezTo>
                <a:cubicBezTo>
                  <a:pt x="238509" y="178077"/>
                  <a:pt x="229618" y="169057"/>
                  <a:pt x="218537" y="169057"/>
                </a:cubicBezTo>
                <a:lnTo>
                  <a:pt x="217377" y="169057"/>
                </a:lnTo>
                <a:lnTo>
                  <a:pt x="217377" y="152306"/>
                </a:lnTo>
                <a:cubicBezTo>
                  <a:pt x="217377" y="136843"/>
                  <a:pt x="214285" y="121767"/>
                  <a:pt x="208358" y="107593"/>
                </a:cubicBezTo>
                <a:cubicBezTo>
                  <a:pt x="202559" y="93935"/>
                  <a:pt x="194312" y="81694"/>
                  <a:pt x="183746" y="71128"/>
                </a:cubicBezTo>
                <a:cubicBezTo>
                  <a:pt x="173180" y="60562"/>
                  <a:pt x="160939" y="52315"/>
                  <a:pt x="147281" y="46516"/>
                </a:cubicBezTo>
                <a:cubicBezTo>
                  <a:pt x="133106" y="40589"/>
                  <a:pt x="118031" y="37497"/>
                  <a:pt x="102568" y="37497"/>
                </a:cubicBezTo>
                <a:lnTo>
                  <a:pt x="39945" y="37497"/>
                </a:lnTo>
                <a:lnTo>
                  <a:pt x="39945" y="36337"/>
                </a:lnTo>
                <a:cubicBezTo>
                  <a:pt x="39945" y="25384"/>
                  <a:pt x="30925" y="16365"/>
                  <a:pt x="19972" y="16365"/>
                </a:cubicBezTo>
                <a:cubicBezTo>
                  <a:pt x="9020" y="16365"/>
                  <a:pt x="0" y="25255"/>
                  <a:pt x="0" y="36337"/>
                </a:cubicBezTo>
                <a:lnTo>
                  <a:pt x="0" y="117129"/>
                </a:lnTo>
                <a:cubicBezTo>
                  <a:pt x="0" y="128081"/>
                  <a:pt x="8891" y="137101"/>
                  <a:pt x="19972" y="137101"/>
                </a:cubicBezTo>
                <a:cubicBezTo>
                  <a:pt x="25384" y="137101"/>
                  <a:pt x="30410" y="135039"/>
                  <a:pt x="34147" y="131303"/>
                </a:cubicBezTo>
                <a:cubicBezTo>
                  <a:pt x="37883" y="127566"/>
                  <a:pt x="39945" y="122540"/>
                  <a:pt x="39945" y="117129"/>
                </a:cubicBezTo>
                <a:lnTo>
                  <a:pt x="39945" y="115969"/>
                </a:lnTo>
                <a:lnTo>
                  <a:pt x="102568" y="115969"/>
                </a:lnTo>
                <a:cubicBezTo>
                  <a:pt x="122541" y="115969"/>
                  <a:pt x="138905" y="132205"/>
                  <a:pt x="138905" y="152306"/>
                </a:cubicBezTo>
                <a:lnTo>
                  <a:pt x="138905" y="169057"/>
                </a:lnTo>
                <a:lnTo>
                  <a:pt x="137745" y="169057"/>
                </a:lnTo>
                <a:cubicBezTo>
                  <a:pt x="126793" y="169057"/>
                  <a:pt x="117773" y="177948"/>
                  <a:pt x="117773" y="189029"/>
                </a:cubicBezTo>
                <a:cubicBezTo>
                  <a:pt x="117773" y="200111"/>
                  <a:pt x="126664" y="209002"/>
                  <a:pt x="137745" y="209002"/>
                </a:cubicBezTo>
                <a:lnTo>
                  <a:pt x="138905" y="209002"/>
                </a:lnTo>
                <a:lnTo>
                  <a:pt x="138905" y="244823"/>
                </a:lnTo>
                <a:cubicBezTo>
                  <a:pt x="138905" y="260286"/>
                  <a:pt x="141997" y="275362"/>
                  <a:pt x="147925" y="289536"/>
                </a:cubicBezTo>
                <a:cubicBezTo>
                  <a:pt x="153723" y="303194"/>
                  <a:pt x="161970" y="315435"/>
                  <a:pt x="172536" y="326001"/>
                </a:cubicBezTo>
                <a:cubicBezTo>
                  <a:pt x="183102" y="336568"/>
                  <a:pt x="195343" y="344814"/>
                  <a:pt x="209002" y="350613"/>
                </a:cubicBezTo>
                <a:cubicBezTo>
                  <a:pt x="216991" y="353963"/>
                  <a:pt x="225237" y="356411"/>
                  <a:pt x="233742" y="357829"/>
                </a:cubicBezTo>
                <a:lnTo>
                  <a:pt x="233742" y="360792"/>
                </a:lnTo>
                <a:cubicBezTo>
                  <a:pt x="233742" y="371745"/>
                  <a:pt x="242633" y="380765"/>
                  <a:pt x="253714" y="380765"/>
                </a:cubicBezTo>
                <a:cubicBezTo>
                  <a:pt x="264796" y="380765"/>
                  <a:pt x="273687" y="371745"/>
                  <a:pt x="273687" y="360792"/>
                </a:cubicBezTo>
                <a:lnTo>
                  <a:pt x="273687" y="357829"/>
                </a:lnTo>
                <a:cubicBezTo>
                  <a:pt x="282191" y="356411"/>
                  <a:pt x="290438" y="353963"/>
                  <a:pt x="298298" y="350613"/>
                </a:cubicBezTo>
                <a:cubicBezTo>
                  <a:pt x="311956" y="344814"/>
                  <a:pt x="324197" y="336568"/>
                  <a:pt x="334764" y="326001"/>
                </a:cubicBezTo>
                <a:cubicBezTo>
                  <a:pt x="345330" y="315435"/>
                  <a:pt x="353576" y="303194"/>
                  <a:pt x="359375" y="289536"/>
                </a:cubicBezTo>
                <a:cubicBezTo>
                  <a:pt x="365302" y="275362"/>
                  <a:pt x="368395" y="260286"/>
                  <a:pt x="368395" y="244823"/>
                </a:cubicBezTo>
                <a:lnTo>
                  <a:pt x="368395" y="151017"/>
                </a:lnTo>
                <a:lnTo>
                  <a:pt x="369554" y="151017"/>
                </a:lnTo>
                <a:cubicBezTo>
                  <a:pt x="380507" y="151017"/>
                  <a:pt x="389527" y="141997"/>
                  <a:pt x="389527" y="131045"/>
                </a:cubicBezTo>
                <a:cubicBezTo>
                  <a:pt x="389527" y="120092"/>
                  <a:pt x="380636" y="111072"/>
                  <a:pt x="369554" y="111072"/>
                </a:cubicBezTo>
                <a:close/>
                <a:moveTo>
                  <a:pt x="283222" y="25513"/>
                </a:moveTo>
                <a:cubicBezTo>
                  <a:pt x="281804" y="24096"/>
                  <a:pt x="280902" y="22034"/>
                  <a:pt x="280902" y="19972"/>
                </a:cubicBezTo>
                <a:cubicBezTo>
                  <a:pt x="280902" y="15720"/>
                  <a:pt x="284381" y="12112"/>
                  <a:pt x="288762" y="12112"/>
                </a:cubicBezTo>
                <a:lnTo>
                  <a:pt x="369554" y="12112"/>
                </a:lnTo>
                <a:cubicBezTo>
                  <a:pt x="373806" y="12112"/>
                  <a:pt x="377414" y="15591"/>
                  <a:pt x="377414" y="19972"/>
                </a:cubicBezTo>
                <a:cubicBezTo>
                  <a:pt x="377414" y="24353"/>
                  <a:pt x="373935" y="27833"/>
                  <a:pt x="369554" y="27833"/>
                </a:cubicBezTo>
                <a:lnTo>
                  <a:pt x="288762" y="27833"/>
                </a:lnTo>
                <a:cubicBezTo>
                  <a:pt x="286701" y="27833"/>
                  <a:pt x="284768" y="27059"/>
                  <a:pt x="283222" y="25513"/>
                </a:cubicBezTo>
                <a:close/>
                <a:moveTo>
                  <a:pt x="27704" y="117129"/>
                </a:moveTo>
                <a:cubicBezTo>
                  <a:pt x="27704" y="119190"/>
                  <a:pt x="26931" y="121123"/>
                  <a:pt x="25384" y="122669"/>
                </a:cubicBezTo>
                <a:cubicBezTo>
                  <a:pt x="23838" y="124216"/>
                  <a:pt x="21905" y="124989"/>
                  <a:pt x="19844" y="124989"/>
                </a:cubicBezTo>
                <a:cubicBezTo>
                  <a:pt x="15591" y="124989"/>
                  <a:pt x="11984" y="121510"/>
                  <a:pt x="11984" y="117129"/>
                </a:cubicBezTo>
                <a:lnTo>
                  <a:pt x="11984" y="36337"/>
                </a:lnTo>
                <a:cubicBezTo>
                  <a:pt x="11984" y="32085"/>
                  <a:pt x="15463" y="28477"/>
                  <a:pt x="19844" y="28477"/>
                </a:cubicBezTo>
                <a:cubicBezTo>
                  <a:pt x="24225" y="28477"/>
                  <a:pt x="27704" y="31956"/>
                  <a:pt x="27704" y="36337"/>
                </a:cubicBezTo>
                <a:lnTo>
                  <a:pt x="27704" y="117129"/>
                </a:lnTo>
                <a:close/>
                <a:moveTo>
                  <a:pt x="302163" y="39945"/>
                </a:moveTo>
                <a:lnTo>
                  <a:pt x="356282" y="39945"/>
                </a:lnTo>
                <a:lnTo>
                  <a:pt x="356282" y="111072"/>
                </a:lnTo>
                <a:lnTo>
                  <a:pt x="302163" y="111072"/>
                </a:lnTo>
                <a:lnTo>
                  <a:pt x="302163" y="39945"/>
                </a:lnTo>
                <a:close/>
                <a:moveTo>
                  <a:pt x="102568" y="103857"/>
                </a:moveTo>
                <a:lnTo>
                  <a:pt x="39945" y="103857"/>
                </a:lnTo>
                <a:lnTo>
                  <a:pt x="39945" y="49738"/>
                </a:lnTo>
                <a:lnTo>
                  <a:pt x="102568" y="49738"/>
                </a:lnTo>
                <a:cubicBezTo>
                  <a:pt x="116356" y="49738"/>
                  <a:pt x="129885" y="52444"/>
                  <a:pt x="142513" y="57856"/>
                </a:cubicBezTo>
                <a:cubicBezTo>
                  <a:pt x="154754" y="63010"/>
                  <a:pt x="165707" y="70354"/>
                  <a:pt x="175113" y="79761"/>
                </a:cubicBezTo>
                <a:cubicBezTo>
                  <a:pt x="184519" y="89167"/>
                  <a:pt x="191864" y="100120"/>
                  <a:pt x="197018" y="112361"/>
                </a:cubicBezTo>
                <a:cubicBezTo>
                  <a:pt x="202430" y="124989"/>
                  <a:pt x="205136" y="138518"/>
                  <a:pt x="205136" y="152306"/>
                </a:cubicBezTo>
                <a:lnTo>
                  <a:pt x="205136" y="169057"/>
                </a:lnTo>
                <a:lnTo>
                  <a:pt x="151017" y="169057"/>
                </a:lnTo>
                <a:lnTo>
                  <a:pt x="151017" y="152306"/>
                </a:lnTo>
                <a:cubicBezTo>
                  <a:pt x="151017" y="125633"/>
                  <a:pt x="129241" y="103857"/>
                  <a:pt x="102568" y="103857"/>
                </a:cubicBezTo>
                <a:close/>
                <a:moveTo>
                  <a:pt x="129885" y="189029"/>
                </a:moveTo>
                <a:cubicBezTo>
                  <a:pt x="129885" y="184777"/>
                  <a:pt x="133364" y="181169"/>
                  <a:pt x="137745" y="181169"/>
                </a:cubicBezTo>
                <a:lnTo>
                  <a:pt x="211321" y="181169"/>
                </a:lnTo>
                <a:cubicBezTo>
                  <a:pt x="211321" y="181169"/>
                  <a:pt x="211321" y="181169"/>
                  <a:pt x="211321" y="181169"/>
                </a:cubicBezTo>
                <a:lnTo>
                  <a:pt x="218537" y="181169"/>
                </a:lnTo>
                <a:cubicBezTo>
                  <a:pt x="222789" y="181169"/>
                  <a:pt x="226397" y="184648"/>
                  <a:pt x="226397" y="189029"/>
                </a:cubicBezTo>
                <a:cubicBezTo>
                  <a:pt x="226397" y="193410"/>
                  <a:pt x="222918" y="196889"/>
                  <a:pt x="218537" y="196889"/>
                </a:cubicBezTo>
                <a:lnTo>
                  <a:pt x="137745" y="196889"/>
                </a:lnTo>
                <a:cubicBezTo>
                  <a:pt x="133493" y="196889"/>
                  <a:pt x="129885" y="193410"/>
                  <a:pt x="129885" y="189029"/>
                </a:cubicBezTo>
                <a:close/>
                <a:moveTo>
                  <a:pt x="213640" y="339402"/>
                </a:moveTo>
                <a:cubicBezTo>
                  <a:pt x="201399" y="334248"/>
                  <a:pt x="190447" y="326903"/>
                  <a:pt x="181040" y="317497"/>
                </a:cubicBezTo>
                <a:cubicBezTo>
                  <a:pt x="171634" y="308091"/>
                  <a:pt x="164289" y="297138"/>
                  <a:pt x="159135" y="284897"/>
                </a:cubicBezTo>
                <a:cubicBezTo>
                  <a:pt x="153723" y="272269"/>
                  <a:pt x="151017" y="258740"/>
                  <a:pt x="151017" y="244952"/>
                </a:cubicBezTo>
                <a:lnTo>
                  <a:pt x="151017" y="209131"/>
                </a:lnTo>
                <a:lnTo>
                  <a:pt x="205136" y="209131"/>
                </a:lnTo>
                <a:lnTo>
                  <a:pt x="205136" y="244952"/>
                </a:lnTo>
                <a:cubicBezTo>
                  <a:pt x="205136" y="264023"/>
                  <a:pt x="216475" y="281289"/>
                  <a:pt x="233613" y="289149"/>
                </a:cubicBezTo>
                <a:lnTo>
                  <a:pt x="233613" y="345587"/>
                </a:lnTo>
                <a:cubicBezTo>
                  <a:pt x="226784" y="344299"/>
                  <a:pt x="220083" y="342237"/>
                  <a:pt x="213640" y="339402"/>
                </a:cubicBezTo>
                <a:close/>
                <a:moveTo>
                  <a:pt x="253585" y="368652"/>
                </a:moveTo>
                <a:cubicBezTo>
                  <a:pt x="249333" y="368652"/>
                  <a:pt x="245725" y="365173"/>
                  <a:pt x="245725" y="360792"/>
                </a:cubicBezTo>
                <a:lnTo>
                  <a:pt x="245725" y="280000"/>
                </a:lnTo>
                <a:cubicBezTo>
                  <a:pt x="245725" y="275748"/>
                  <a:pt x="249204" y="272140"/>
                  <a:pt x="253585" y="272140"/>
                </a:cubicBezTo>
                <a:cubicBezTo>
                  <a:pt x="257966" y="272140"/>
                  <a:pt x="261445" y="275619"/>
                  <a:pt x="261445" y="280000"/>
                </a:cubicBezTo>
                <a:lnTo>
                  <a:pt x="261445" y="284510"/>
                </a:lnTo>
                <a:cubicBezTo>
                  <a:pt x="261445" y="284510"/>
                  <a:pt x="261445" y="285026"/>
                  <a:pt x="261445" y="285284"/>
                </a:cubicBezTo>
                <a:lnTo>
                  <a:pt x="261445" y="360792"/>
                </a:lnTo>
                <a:cubicBezTo>
                  <a:pt x="261445" y="365044"/>
                  <a:pt x="257966" y="368652"/>
                  <a:pt x="253585" y="368652"/>
                </a:cubicBezTo>
                <a:close/>
                <a:moveTo>
                  <a:pt x="356153" y="244952"/>
                </a:moveTo>
                <a:cubicBezTo>
                  <a:pt x="356153" y="258740"/>
                  <a:pt x="353447" y="272269"/>
                  <a:pt x="348036" y="284897"/>
                </a:cubicBezTo>
                <a:cubicBezTo>
                  <a:pt x="342881" y="297138"/>
                  <a:pt x="335537" y="308091"/>
                  <a:pt x="326130" y="317497"/>
                </a:cubicBezTo>
                <a:cubicBezTo>
                  <a:pt x="316724" y="326903"/>
                  <a:pt x="305771" y="334248"/>
                  <a:pt x="293530" y="339402"/>
                </a:cubicBezTo>
                <a:cubicBezTo>
                  <a:pt x="287088" y="342108"/>
                  <a:pt x="280387" y="344170"/>
                  <a:pt x="273558" y="345458"/>
                </a:cubicBezTo>
                <a:lnTo>
                  <a:pt x="273558" y="288891"/>
                </a:lnTo>
                <a:cubicBezTo>
                  <a:pt x="290695" y="281031"/>
                  <a:pt x="302034" y="263894"/>
                  <a:pt x="302034" y="244694"/>
                </a:cubicBezTo>
                <a:lnTo>
                  <a:pt x="302034" y="150888"/>
                </a:lnTo>
                <a:lnTo>
                  <a:pt x="356153" y="150888"/>
                </a:lnTo>
                <a:lnTo>
                  <a:pt x="356153" y="244694"/>
                </a:lnTo>
                <a:close/>
                <a:moveTo>
                  <a:pt x="369554" y="138905"/>
                </a:moveTo>
                <a:lnTo>
                  <a:pt x="288762" y="138905"/>
                </a:lnTo>
                <a:cubicBezTo>
                  <a:pt x="284510" y="138905"/>
                  <a:pt x="280902" y="135426"/>
                  <a:pt x="280902" y="131045"/>
                </a:cubicBezTo>
                <a:cubicBezTo>
                  <a:pt x="280902" y="126664"/>
                  <a:pt x="284381" y="123185"/>
                  <a:pt x="288762" y="123185"/>
                </a:cubicBezTo>
                <a:lnTo>
                  <a:pt x="295592" y="123185"/>
                </a:lnTo>
                <a:cubicBezTo>
                  <a:pt x="295592" y="123185"/>
                  <a:pt x="295978" y="123185"/>
                  <a:pt x="296107" y="123185"/>
                </a:cubicBezTo>
                <a:cubicBezTo>
                  <a:pt x="296236" y="123185"/>
                  <a:pt x="296494" y="123185"/>
                  <a:pt x="296623" y="123185"/>
                </a:cubicBezTo>
                <a:lnTo>
                  <a:pt x="369683" y="123185"/>
                </a:lnTo>
                <a:cubicBezTo>
                  <a:pt x="373935" y="123185"/>
                  <a:pt x="377543" y="126664"/>
                  <a:pt x="377543" y="131045"/>
                </a:cubicBezTo>
                <a:cubicBezTo>
                  <a:pt x="377543" y="135426"/>
                  <a:pt x="374064" y="138905"/>
                  <a:pt x="369683" y="138905"/>
                </a:cubicBezTo>
                <a:close/>
              </a:path>
            </a:pathLst>
          </a:custGeom>
          <a:solidFill>
            <a:schemeClr val="bg1"/>
          </a:solidFill>
          <a:ln w="128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raphit"/>
              <a:ea typeface="+mn-ea"/>
            </a:endParaRPr>
          </a:p>
        </p:txBody>
      </p:sp>
      <p:sp>
        <p:nvSpPr>
          <p:cNvPr id="12" name="Freeform: Shape 11">
            <a:extLst>
              <a:ext uri="{FF2B5EF4-FFF2-40B4-BE49-F238E27FC236}">
                <a16:creationId xmlns:a16="http://schemas.microsoft.com/office/drawing/2014/main" id="{6F4101BC-74FD-75A4-CBB0-490D652E8959}"/>
              </a:ext>
            </a:extLst>
          </p:cNvPr>
          <p:cNvSpPr/>
          <p:nvPr/>
        </p:nvSpPr>
        <p:spPr>
          <a:xfrm flipH="1">
            <a:off x="10745829" y="2534450"/>
            <a:ext cx="451945" cy="468190"/>
          </a:xfrm>
          <a:custGeom>
            <a:avLst/>
            <a:gdLst>
              <a:gd name="connsiteX0" fmla="*/ 367492 w 367553"/>
              <a:gd name="connsiteY0" fmla="*/ 85688 h 380764"/>
              <a:gd name="connsiteX1" fmla="*/ 367492 w 367553"/>
              <a:gd name="connsiteY1" fmla="*/ 85688 h 380764"/>
              <a:gd name="connsiteX2" fmla="*/ 360405 w 367553"/>
              <a:gd name="connsiteY2" fmla="*/ 82209 h 380764"/>
              <a:gd name="connsiteX3" fmla="*/ 341077 w 367553"/>
              <a:gd name="connsiteY3" fmla="*/ 97800 h 380764"/>
              <a:gd name="connsiteX4" fmla="*/ 323940 w 367553"/>
              <a:gd name="connsiteY4" fmla="*/ 91100 h 380764"/>
              <a:gd name="connsiteX5" fmla="*/ 318399 w 367553"/>
              <a:gd name="connsiteY5" fmla="*/ 96383 h 380764"/>
              <a:gd name="connsiteX6" fmla="*/ 323682 w 367553"/>
              <a:gd name="connsiteY6" fmla="*/ 102181 h 380764"/>
              <a:gd name="connsiteX7" fmla="*/ 338114 w 367553"/>
              <a:gd name="connsiteY7" fmla="*/ 114680 h 380764"/>
              <a:gd name="connsiteX8" fmla="*/ 338114 w 367553"/>
              <a:gd name="connsiteY8" fmla="*/ 132333 h 380764"/>
              <a:gd name="connsiteX9" fmla="*/ 334377 w 367553"/>
              <a:gd name="connsiteY9" fmla="*/ 132333 h 380764"/>
              <a:gd name="connsiteX10" fmla="*/ 324326 w 367553"/>
              <a:gd name="connsiteY10" fmla="*/ 142384 h 380764"/>
              <a:gd name="connsiteX11" fmla="*/ 324326 w 367553"/>
              <a:gd name="connsiteY11" fmla="*/ 219439 h 380764"/>
              <a:gd name="connsiteX12" fmla="*/ 314147 w 367553"/>
              <a:gd name="connsiteY12" fmla="*/ 241473 h 380764"/>
              <a:gd name="connsiteX13" fmla="*/ 289536 w 367553"/>
              <a:gd name="connsiteY13" fmla="*/ 247787 h 380764"/>
              <a:gd name="connsiteX14" fmla="*/ 286958 w 367553"/>
              <a:gd name="connsiteY14" fmla="*/ 222145 h 380764"/>
              <a:gd name="connsiteX15" fmla="*/ 286701 w 367553"/>
              <a:gd name="connsiteY15" fmla="*/ 193668 h 380764"/>
              <a:gd name="connsiteX16" fmla="*/ 286443 w 367553"/>
              <a:gd name="connsiteY16" fmla="*/ 165191 h 380764"/>
              <a:gd name="connsiteX17" fmla="*/ 286185 w 367553"/>
              <a:gd name="connsiteY17" fmla="*/ 136714 h 380764"/>
              <a:gd name="connsiteX18" fmla="*/ 281418 w 367553"/>
              <a:gd name="connsiteY18" fmla="*/ 105145 h 380764"/>
              <a:gd name="connsiteX19" fmla="*/ 281418 w 367553"/>
              <a:gd name="connsiteY19" fmla="*/ 78086 h 380764"/>
              <a:gd name="connsiteX20" fmla="*/ 296236 w 367553"/>
              <a:gd name="connsiteY20" fmla="*/ 58371 h 380764"/>
              <a:gd name="connsiteX21" fmla="*/ 296236 w 367553"/>
              <a:gd name="connsiteY21" fmla="*/ 49094 h 380764"/>
              <a:gd name="connsiteX22" fmla="*/ 306673 w 367553"/>
              <a:gd name="connsiteY22" fmla="*/ 49094 h 380764"/>
              <a:gd name="connsiteX23" fmla="*/ 323424 w 367553"/>
              <a:gd name="connsiteY23" fmla="*/ 32342 h 380764"/>
              <a:gd name="connsiteX24" fmla="*/ 323424 w 367553"/>
              <a:gd name="connsiteY24" fmla="*/ 16751 h 380764"/>
              <a:gd name="connsiteX25" fmla="*/ 306673 w 367553"/>
              <a:gd name="connsiteY25" fmla="*/ 0 h 380764"/>
              <a:gd name="connsiteX26" fmla="*/ 16751 w 367553"/>
              <a:gd name="connsiteY26" fmla="*/ 0 h 380764"/>
              <a:gd name="connsiteX27" fmla="*/ 0 w 367553"/>
              <a:gd name="connsiteY27" fmla="*/ 16751 h 380764"/>
              <a:gd name="connsiteX28" fmla="*/ 0 w 367553"/>
              <a:gd name="connsiteY28" fmla="*/ 32342 h 380764"/>
              <a:gd name="connsiteX29" fmla="*/ 16751 w 367553"/>
              <a:gd name="connsiteY29" fmla="*/ 49094 h 380764"/>
              <a:gd name="connsiteX30" fmla="*/ 27188 w 367553"/>
              <a:gd name="connsiteY30" fmla="*/ 49094 h 380764"/>
              <a:gd name="connsiteX31" fmla="*/ 27188 w 367553"/>
              <a:gd name="connsiteY31" fmla="*/ 58371 h 380764"/>
              <a:gd name="connsiteX32" fmla="*/ 34146 w 367553"/>
              <a:gd name="connsiteY32" fmla="*/ 73705 h 380764"/>
              <a:gd name="connsiteX33" fmla="*/ 35048 w 367553"/>
              <a:gd name="connsiteY33" fmla="*/ 101537 h 380764"/>
              <a:gd name="connsiteX34" fmla="*/ 35306 w 367553"/>
              <a:gd name="connsiteY34" fmla="*/ 130014 h 380764"/>
              <a:gd name="connsiteX35" fmla="*/ 29508 w 367553"/>
              <a:gd name="connsiteY35" fmla="*/ 141096 h 380764"/>
              <a:gd name="connsiteX36" fmla="*/ 35564 w 367553"/>
              <a:gd name="connsiteY36" fmla="*/ 158491 h 380764"/>
              <a:gd name="connsiteX37" fmla="*/ 35821 w 367553"/>
              <a:gd name="connsiteY37" fmla="*/ 186968 h 380764"/>
              <a:gd name="connsiteX38" fmla="*/ 36079 w 367553"/>
              <a:gd name="connsiteY38" fmla="*/ 215444 h 380764"/>
              <a:gd name="connsiteX39" fmla="*/ 36337 w 367553"/>
              <a:gd name="connsiteY39" fmla="*/ 243921 h 380764"/>
              <a:gd name="connsiteX40" fmla="*/ 42135 w 367553"/>
              <a:gd name="connsiteY40" fmla="*/ 276006 h 380764"/>
              <a:gd name="connsiteX41" fmla="*/ 42135 w 367553"/>
              <a:gd name="connsiteY41" fmla="*/ 302808 h 380764"/>
              <a:gd name="connsiteX42" fmla="*/ 27446 w 367553"/>
              <a:gd name="connsiteY42" fmla="*/ 322394 h 380764"/>
              <a:gd name="connsiteX43" fmla="*/ 27446 w 367553"/>
              <a:gd name="connsiteY43" fmla="*/ 331671 h 380764"/>
              <a:gd name="connsiteX44" fmla="*/ 17009 w 367553"/>
              <a:gd name="connsiteY44" fmla="*/ 331671 h 380764"/>
              <a:gd name="connsiteX45" fmla="*/ 258 w 367553"/>
              <a:gd name="connsiteY45" fmla="*/ 348422 h 380764"/>
              <a:gd name="connsiteX46" fmla="*/ 258 w 367553"/>
              <a:gd name="connsiteY46" fmla="*/ 364013 h 380764"/>
              <a:gd name="connsiteX47" fmla="*/ 17009 w 367553"/>
              <a:gd name="connsiteY47" fmla="*/ 380765 h 380764"/>
              <a:gd name="connsiteX48" fmla="*/ 306931 w 367553"/>
              <a:gd name="connsiteY48" fmla="*/ 380765 h 380764"/>
              <a:gd name="connsiteX49" fmla="*/ 323682 w 367553"/>
              <a:gd name="connsiteY49" fmla="*/ 364013 h 380764"/>
              <a:gd name="connsiteX50" fmla="*/ 323682 w 367553"/>
              <a:gd name="connsiteY50" fmla="*/ 348422 h 380764"/>
              <a:gd name="connsiteX51" fmla="*/ 306931 w 367553"/>
              <a:gd name="connsiteY51" fmla="*/ 331671 h 380764"/>
              <a:gd name="connsiteX52" fmla="*/ 296494 w 367553"/>
              <a:gd name="connsiteY52" fmla="*/ 331671 h 380764"/>
              <a:gd name="connsiteX53" fmla="*/ 296494 w 367553"/>
              <a:gd name="connsiteY53" fmla="*/ 322394 h 380764"/>
              <a:gd name="connsiteX54" fmla="*/ 288891 w 367553"/>
              <a:gd name="connsiteY54" fmla="*/ 306544 h 380764"/>
              <a:gd name="connsiteX55" fmla="*/ 292757 w 367553"/>
              <a:gd name="connsiteY55" fmla="*/ 287087 h 380764"/>
              <a:gd name="connsiteX56" fmla="*/ 339402 w 367553"/>
              <a:gd name="connsiteY56" fmla="*/ 270981 h 380764"/>
              <a:gd name="connsiteX57" fmla="*/ 363111 w 367553"/>
              <a:gd name="connsiteY57" fmla="*/ 219568 h 380764"/>
              <a:gd name="connsiteX58" fmla="*/ 363111 w 367553"/>
              <a:gd name="connsiteY58" fmla="*/ 206811 h 380764"/>
              <a:gd name="connsiteX59" fmla="*/ 357571 w 367553"/>
              <a:gd name="connsiteY59" fmla="*/ 201270 h 380764"/>
              <a:gd name="connsiteX60" fmla="*/ 352030 w 367553"/>
              <a:gd name="connsiteY60" fmla="*/ 206811 h 380764"/>
              <a:gd name="connsiteX61" fmla="*/ 352030 w 367553"/>
              <a:gd name="connsiteY61" fmla="*/ 219568 h 380764"/>
              <a:gd name="connsiteX62" fmla="*/ 332186 w 367553"/>
              <a:gd name="connsiteY62" fmla="*/ 262476 h 380764"/>
              <a:gd name="connsiteX63" fmla="*/ 282835 w 367553"/>
              <a:gd name="connsiteY63" fmla="*/ 274717 h 380764"/>
              <a:gd name="connsiteX64" fmla="*/ 48320 w 367553"/>
              <a:gd name="connsiteY64" fmla="*/ 237865 h 380764"/>
              <a:gd name="connsiteX65" fmla="*/ 41362 w 367553"/>
              <a:gd name="connsiteY65" fmla="*/ 228201 h 380764"/>
              <a:gd name="connsiteX66" fmla="*/ 51284 w 367553"/>
              <a:gd name="connsiteY66" fmla="*/ 221243 h 380764"/>
              <a:gd name="connsiteX67" fmla="*/ 289149 w 367553"/>
              <a:gd name="connsiteY67" fmla="*/ 259255 h 380764"/>
              <a:gd name="connsiteX68" fmla="*/ 321491 w 367553"/>
              <a:gd name="connsiteY68" fmla="*/ 250106 h 380764"/>
              <a:gd name="connsiteX69" fmla="*/ 335536 w 367553"/>
              <a:gd name="connsiteY69" fmla="*/ 219568 h 380764"/>
              <a:gd name="connsiteX70" fmla="*/ 335536 w 367553"/>
              <a:gd name="connsiteY70" fmla="*/ 166351 h 380764"/>
              <a:gd name="connsiteX71" fmla="*/ 351901 w 367553"/>
              <a:gd name="connsiteY71" fmla="*/ 166351 h 380764"/>
              <a:gd name="connsiteX72" fmla="*/ 351901 w 367553"/>
              <a:gd name="connsiteY72" fmla="*/ 180783 h 380764"/>
              <a:gd name="connsiteX73" fmla="*/ 357442 w 367553"/>
              <a:gd name="connsiteY73" fmla="*/ 186323 h 380764"/>
              <a:gd name="connsiteX74" fmla="*/ 362982 w 367553"/>
              <a:gd name="connsiteY74" fmla="*/ 180783 h 380764"/>
              <a:gd name="connsiteX75" fmla="*/ 362982 w 367553"/>
              <a:gd name="connsiteY75" fmla="*/ 142642 h 380764"/>
              <a:gd name="connsiteX76" fmla="*/ 352932 w 367553"/>
              <a:gd name="connsiteY76" fmla="*/ 132591 h 380764"/>
              <a:gd name="connsiteX77" fmla="*/ 349195 w 367553"/>
              <a:gd name="connsiteY77" fmla="*/ 132591 h 380764"/>
              <a:gd name="connsiteX78" fmla="*/ 349195 w 367553"/>
              <a:gd name="connsiteY78" fmla="*/ 115582 h 380764"/>
              <a:gd name="connsiteX79" fmla="*/ 363756 w 367553"/>
              <a:gd name="connsiteY79" fmla="*/ 93033 h 380764"/>
              <a:gd name="connsiteX80" fmla="*/ 367235 w 367553"/>
              <a:gd name="connsiteY80" fmla="*/ 85946 h 380764"/>
              <a:gd name="connsiteX81" fmla="*/ 306802 w 367553"/>
              <a:gd name="connsiteY81" fmla="*/ 342624 h 380764"/>
              <a:gd name="connsiteX82" fmla="*/ 312343 w 367553"/>
              <a:gd name="connsiteY82" fmla="*/ 348164 h 380764"/>
              <a:gd name="connsiteX83" fmla="*/ 312343 w 367553"/>
              <a:gd name="connsiteY83" fmla="*/ 363756 h 380764"/>
              <a:gd name="connsiteX84" fmla="*/ 306802 w 367553"/>
              <a:gd name="connsiteY84" fmla="*/ 369297 h 380764"/>
              <a:gd name="connsiteX85" fmla="*/ 16880 w 367553"/>
              <a:gd name="connsiteY85" fmla="*/ 369297 h 380764"/>
              <a:gd name="connsiteX86" fmla="*/ 11339 w 367553"/>
              <a:gd name="connsiteY86" fmla="*/ 363756 h 380764"/>
              <a:gd name="connsiteX87" fmla="*/ 11339 w 367553"/>
              <a:gd name="connsiteY87" fmla="*/ 348164 h 380764"/>
              <a:gd name="connsiteX88" fmla="*/ 16880 w 367553"/>
              <a:gd name="connsiteY88" fmla="*/ 342624 h 380764"/>
              <a:gd name="connsiteX89" fmla="*/ 306802 w 367553"/>
              <a:gd name="connsiteY89" fmla="*/ 342624 h 380764"/>
              <a:gd name="connsiteX90" fmla="*/ 285283 w 367553"/>
              <a:gd name="connsiteY90" fmla="*/ 322136 h 380764"/>
              <a:gd name="connsiteX91" fmla="*/ 285283 w 367553"/>
              <a:gd name="connsiteY91" fmla="*/ 331413 h 380764"/>
              <a:gd name="connsiteX92" fmla="*/ 38527 w 367553"/>
              <a:gd name="connsiteY92" fmla="*/ 331413 h 380764"/>
              <a:gd name="connsiteX93" fmla="*/ 38527 w 367553"/>
              <a:gd name="connsiteY93" fmla="*/ 322136 h 380764"/>
              <a:gd name="connsiteX94" fmla="*/ 47805 w 367553"/>
              <a:gd name="connsiteY94" fmla="*/ 312858 h 380764"/>
              <a:gd name="connsiteX95" fmla="*/ 276006 w 367553"/>
              <a:gd name="connsiteY95" fmla="*/ 312858 h 380764"/>
              <a:gd name="connsiteX96" fmla="*/ 285283 w 367553"/>
              <a:gd name="connsiteY96" fmla="*/ 322136 h 380764"/>
              <a:gd name="connsiteX97" fmla="*/ 41491 w 367553"/>
              <a:gd name="connsiteY97" fmla="*/ 256420 h 380764"/>
              <a:gd name="connsiteX98" fmla="*/ 51413 w 367553"/>
              <a:gd name="connsiteY98" fmla="*/ 249462 h 380764"/>
              <a:gd name="connsiteX99" fmla="*/ 275362 w 367553"/>
              <a:gd name="connsiteY99" fmla="*/ 284897 h 380764"/>
              <a:gd name="connsiteX100" fmla="*/ 282320 w 367553"/>
              <a:gd name="connsiteY100" fmla="*/ 294561 h 380764"/>
              <a:gd name="connsiteX101" fmla="*/ 272656 w 367553"/>
              <a:gd name="connsiteY101" fmla="*/ 301519 h 380764"/>
              <a:gd name="connsiteX102" fmla="*/ 104114 w 367553"/>
              <a:gd name="connsiteY102" fmla="*/ 274846 h 380764"/>
              <a:gd name="connsiteX103" fmla="*/ 97800 w 367553"/>
              <a:gd name="connsiteY103" fmla="*/ 279485 h 380764"/>
              <a:gd name="connsiteX104" fmla="*/ 102439 w 367553"/>
              <a:gd name="connsiteY104" fmla="*/ 285799 h 380764"/>
              <a:gd name="connsiteX105" fmla="*/ 202301 w 367553"/>
              <a:gd name="connsiteY105" fmla="*/ 301648 h 380764"/>
              <a:gd name="connsiteX106" fmla="*/ 53217 w 367553"/>
              <a:gd name="connsiteY106" fmla="*/ 301648 h 380764"/>
              <a:gd name="connsiteX107" fmla="*/ 53217 w 367553"/>
              <a:gd name="connsiteY107" fmla="*/ 278068 h 380764"/>
              <a:gd name="connsiteX108" fmla="*/ 77699 w 367553"/>
              <a:gd name="connsiteY108" fmla="*/ 281933 h 380764"/>
              <a:gd name="connsiteX109" fmla="*/ 83240 w 367553"/>
              <a:gd name="connsiteY109" fmla="*/ 277166 h 380764"/>
              <a:gd name="connsiteX110" fmla="*/ 78601 w 367553"/>
              <a:gd name="connsiteY110" fmla="*/ 270852 h 380764"/>
              <a:gd name="connsiteX111" fmla="*/ 48578 w 367553"/>
              <a:gd name="connsiteY111" fmla="*/ 266084 h 380764"/>
              <a:gd name="connsiteX112" fmla="*/ 41620 w 367553"/>
              <a:gd name="connsiteY112" fmla="*/ 256420 h 380764"/>
              <a:gd name="connsiteX113" fmla="*/ 134653 w 367553"/>
              <a:gd name="connsiteY113" fmla="*/ 37883 h 380764"/>
              <a:gd name="connsiteX114" fmla="*/ 17009 w 367553"/>
              <a:gd name="connsiteY114" fmla="*/ 37883 h 380764"/>
              <a:gd name="connsiteX115" fmla="*/ 11468 w 367553"/>
              <a:gd name="connsiteY115" fmla="*/ 32342 h 380764"/>
              <a:gd name="connsiteX116" fmla="*/ 11468 w 367553"/>
              <a:gd name="connsiteY116" fmla="*/ 16751 h 380764"/>
              <a:gd name="connsiteX117" fmla="*/ 17009 w 367553"/>
              <a:gd name="connsiteY117" fmla="*/ 11210 h 380764"/>
              <a:gd name="connsiteX118" fmla="*/ 306931 w 367553"/>
              <a:gd name="connsiteY118" fmla="*/ 11210 h 380764"/>
              <a:gd name="connsiteX119" fmla="*/ 312472 w 367553"/>
              <a:gd name="connsiteY119" fmla="*/ 16751 h 380764"/>
              <a:gd name="connsiteX120" fmla="*/ 312472 w 367553"/>
              <a:gd name="connsiteY120" fmla="*/ 32342 h 380764"/>
              <a:gd name="connsiteX121" fmla="*/ 306931 w 367553"/>
              <a:gd name="connsiteY121" fmla="*/ 37883 h 380764"/>
              <a:gd name="connsiteX122" fmla="*/ 160681 w 367553"/>
              <a:gd name="connsiteY122" fmla="*/ 37883 h 380764"/>
              <a:gd name="connsiteX123" fmla="*/ 155140 w 367553"/>
              <a:gd name="connsiteY123" fmla="*/ 43424 h 380764"/>
              <a:gd name="connsiteX124" fmla="*/ 160681 w 367553"/>
              <a:gd name="connsiteY124" fmla="*/ 48965 h 380764"/>
              <a:gd name="connsiteX125" fmla="*/ 285283 w 367553"/>
              <a:gd name="connsiteY125" fmla="*/ 48965 h 380764"/>
              <a:gd name="connsiteX126" fmla="*/ 285283 w 367553"/>
              <a:gd name="connsiteY126" fmla="*/ 58242 h 380764"/>
              <a:gd name="connsiteX127" fmla="*/ 276006 w 367553"/>
              <a:gd name="connsiteY127" fmla="*/ 67520 h 380764"/>
              <a:gd name="connsiteX128" fmla="*/ 46903 w 367553"/>
              <a:gd name="connsiteY128" fmla="*/ 67520 h 380764"/>
              <a:gd name="connsiteX129" fmla="*/ 38527 w 367553"/>
              <a:gd name="connsiteY129" fmla="*/ 58242 h 380764"/>
              <a:gd name="connsiteX130" fmla="*/ 38527 w 367553"/>
              <a:gd name="connsiteY130" fmla="*/ 48965 h 380764"/>
              <a:gd name="connsiteX131" fmla="*/ 134653 w 367553"/>
              <a:gd name="connsiteY131" fmla="*/ 48965 h 380764"/>
              <a:gd name="connsiteX132" fmla="*/ 140193 w 367553"/>
              <a:gd name="connsiteY132" fmla="*/ 43424 h 380764"/>
              <a:gd name="connsiteX133" fmla="*/ 134653 w 367553"/>
              <a:gd name="connsiteY133" fmla="*/ 37883 h 380764"/>
              <a:gd name="connsiteX134" fmla="*/ 270336 w 367553"/>
              <a:gd name="connsiteY134" fmla="*/ 78730 h 380764"/>
              <a:gd name="connsiteX135" fmla="*/ 270336 w 367553"/>
              <a:gd name="connsiteY135" fmla="*/ 102439 h 380764"/>
              <a:gd name="connsiteX136" fmla="*/ 120994 w 367553"/>
              <a:gd name="connsiteY136" fmla="*/ 78730 h 380764"/>
              <a:gd name="connsiteX137" fmla="*/ 270336 w 367553"/>
              <a:gd name="connsiteY137" fmla="*/ 78730 h 380764"/>
              <a:gd name="connsiteX138" fmla="*/ 40074 w 367553"/>
              <a:gd name="connsiteY138" fmla="*/ 85817 h 380764"/>
              <a:gd name="connsiteX139" fmla="*/ 49738 w 367553"/>
              <a:gd name="connsiteY139" fmla="*/ 78859 h 380764"/>
              <a:gd name="connsiteX140" fmla="*/ 49738 w 367553"/>
              <a:gd name="connsiteY140" fmla="*/ 78859 h 380764"/>
              <a:gd name="connsiteX141" fmla="*/ 274073 w 367553"/>
              <a:gd name="connsiteY141" fmla="*/ 114423 h 380764"/>
              <a:gd name="connsiteX142" fmla="*/ 281031 w 367553"/>
              <a:gd name="connsiteY142" fmla="*/ 124087 h 380764"/>
              <a:gd name="connsiteX143" fmla="*/ 271367 w 367553"/>
              <a:gd name="connsiteY143" fmla="*/ 131045 h 380764"/>
              <a:gd name="connsiteX144" fmla="*/ 47032 w 367553"/>
              <a:gd name="connsiteY144" fmla="*/ 95481 h 380764"/>
              <a:gd name="connsiteX145" fmla="*/ 40074 w 367553"/>
              <a:gd name="connsiteY145" fmla="*/ 85817 h 380764"/>
              <a:gd name="connsiteX146" fmla="*/ 40331 w 367553"/>
              <a:gd name="connsiteY146" fmla="*/ 114294 h 380764"/>
              <a:gd name="connsiteX147" fmla="*/ 49995 w 367553"/>
              <a:gd name="connsiteY147" fmla="*/ 107336 h 380764"/>
              <a:gd name="connsiteX148" fmla="*/ 274331 w 367553"/>
              <a:gd name="connsiteY148" fmla="*/ 142899 h 380764"/>
              <a:gd name="connsiteX149" fmla="*/ 281289 w 367553"/>
              <a:gd name="connsiteY149" fmla="*/ 152564 h 380764"/>
              <a:gd name="connsiteX150" fmla="*/ 271625 w 367553"/>
              <a:gd name="connsiteY150" fmla="*/ 159522 h 380764"/>
              <a:gd name="connsiteX151" fmla="*/ 47289 w 367553"/>
              <a:gd name="connsiteY151" fmla="*/ 123958 h 380764"/>
              <a:gd name="connsiteX152" fmla="*/ 40331 w 367553"/>
              <a:gd name="connsiteY152" fmla="*/ 114294 h 380764"/>
              <a:gd name="connsiteX153" fmla="*/ 200755 w 367553"/>
              <a:gd name="connsiteY153" fmla="*/ 176659 h 380764"/>
              <a:gd name="connsiteX154" fmla="*/ 47547 w 367553"/>
              <a:gd name="connsiteY154" fmla="*/ 152435 h 380764"/>
              <a:gd name="connsiteX155" fmla="*/ 40589 w 367553"/>
              <a:gd name="connsiteY155" fmla="*/ 142771 h 380764"/>
              <a:gd name="connsiteX156" fmla="*/ 50511 w 367553"/>
              <a:gd name="connsiteY156" fmla="*/ 135812 h 380764"/>
              <a:gd name="connsiteX157" fmla="*/ 274460 w 367553"/>
              <a:gd name="connsiteY157" fmla="*/ 171247 h 380764"/>
              <a:gd name="connsiteX158" fmla="*/ 281418 w 367553"/>
              <a:gd name="connsiteY158" fmla="*/ 180911 h 380764"/>
              <a:gd name="connsiteX159" fmla="*/ 271754 w 367553"/>
              <a:gd name="connsiteY159" fmla="*/ 187870 h 380764"/>
              <a:gd name="connsiteX160" fmla="*/ 226268 w 367553"/>
              <a:gd name="connsiteY160" fmla="*/ 180654 h 380764"/>
              <a:gd name="connsiteX161" fmla="*/ 219954 w 367553"/>
              <a:gd name="connsiteY161" fmla="*/ 185293 h 380764"/>
              <a:gd name="connsiteX162" fmla="*/ 224593 w 367553"/>
              <a:gd name="connsiteY162" fmla="*/ 191606 h 380764"/>
              <a:gd name="connsiteX163" fmla="*/ 274588 w 367553"/>
              <a:gd name="connsiteY163" fmla="*/ 199595 h 380764"/>
              <a:gd name="connsiteX164" fmla="*/ 281546 w 367553"/>
              <a:gd name="connsiteY164" fmla="*/ 209259 h 380764"/>
              <a:gd name="connsiteX165" fmla="*/ 271882 w 367553"/>
              <a:gd name="connsiteY165" fmla="*/ 216218 h 380764"/>
              <a:gd name="connsiteX166" fmla="*/ 47547 w 367553"/>
              <a:gd name="connsiteY166" fmla="*/ 180654 h 380764"/>
              <a:gd name="connsiteX167" fmla="*/ 40589 w 367553"/>
              <a:gd name="connsiteY167" fmla="*/ 170990 h 380764"/>
              <a:gd name="connsiteX168" fmla="*/ 50253 w 367553"/>
              <a:gd name="connsiteY168" fmla="*/ 164032 h 380764"/>
              <a:gd name="connsiteX169" fmla="*/ 50253 w 367553"/>
              <a:gd name="connsiteY169" fmla="*/ 164032 h 380764"/>
              <a:gd name="connsiteX170" fmla="*/ 198822 w 367553"/>
              <a:gd name="connsiteY170" fmla="*/ 187483 h 380764"/>
              <a:gd name="connsiteX171" fmla="*/ 205136 w 367553"/>
              <a:gd name="connsiteY171" fmla="*/ 182844 h 380764"/>
              <a:gd name="connsiteX172" fmla="*/ 200497 w 367553"/>
              <a:gd name="connsiteY172" fmla="*/ 176530 h 380764"/>
              <a:gd name="connsiteX173" fmla="*/ 282062 w 367553"/>
              <a:gd name="connsiteY173" fmla="*/ 237736 h 380764"/>
              <a:gd name="connsiteX174" fmla="*/ 272398 w 367553"/>
              <a:gd name="connsiteY174" fmla="*/ 244694 h 380764"/>
              <a:gd name="connsiteX175" fmla="*/ 48063 w 367553"/>
              <a:gd name="connsiteY175" fmla="*/ 209131 h 380764"/>
              <a:gd name="connsiteX176" fmla="*/ 41105 w 367553"/>
              <a:gd name="connsiteY176" fmla="*/ 199467 h 380764"/>
              <a:gd name="connsiteX177" fmla="*/ 51026 w 367553"/>
              <a:gd name="connsiteY177" fmla="*/ 192508 h 380764"/>
              <a:gd name="connsiteX178" fmla="*/ 270465 w 367553"/>
              <a:gd name="connsiteY178" fmla="*/ 227299 h 380764"/>
              <a:gd name="connsiteX179" fmla="*/ 282062 w 367553"/>
              <a:gd name="connsiteY179" fmla="*/ 237736 h 380764"/>
              <a:gd name="connsiteX180" fmla="*/ 351901 w 367553"/>
              <a:gd name="connsiteY180" fmla="*/ 143415 h 380764"/>
              <a:gd name="connsiteX181" fmla="*/ 351901 w 367553"/>
              <a:gd name="connsiteY181" fmla="*/ 154883 h 380764"/>
              <a:gd name="connsiteX182" fmla="*/ 335536 w 367553"/>
              <a:gd name="connsiteY182" fmla="*/ 154883 h 380764"/>
              <a:gd name="connsiteX183" fmla="*/ 335536 w 367553"/>
              <a:gd name="connsiteY183" fmla="*/ 143415 h 380764"/>
              <a:gd name="connsiteX184" fmla="*/ 351901 w 367553"/>
              <a:gd name="connsiteY184" fmla="*/ 143415 h 380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Lst>
            <a:rect l="l" t="t" r="r" b="b"/>
            <a:pathLst>
              <a:path w="367553" h="380764">
                <a:moveTo>
                  <a:pt x="367492" y="85688"/>
                </a:moveTo>
                <a:lnTo>
                  <a:pt x="367492" y="85688"/>
                </a:lnTo>
                <a:cubicBezTo>
                  <a:pt x="366462" y="82725"/>
                  <a:pt x="363369" y="81178"/>
                  <a:pt x="360405" y="82209"/>
                </a:cubicBezTo>
                <a:cubicBezTo>
                  <a:pt x="349839" y="85688"/>
                  <a:pt x="344170" y="90971"/>
                  <a:pt x="341077" y="97800"/>
                </a:cubicBezTo>
                <a:cubicBezTo>
                  <a:pt x="337083" y="94193"/>
                  <a:pt x="329867" y="91229"/>
                  <a:pt x="323940" y="91100"/>
                </a:cubicBezTo>
                <a:cubicBezTo>
                  <a:pt x="320976" y="91100"/>
                  <a:pt x="318528" y="93419"/>
                  <a:pt x="318399" y="96383"/>
                </a:cubicBezTo>
                <a:cubicBezTo>
                  <a:pt x="318399" y="99476"/>
                  <a:pt x="320718" y="102053"/>
                  <a:pt x="323682" y="102181"/>
                </a:cubicBezTo>
                <a:cubicBezTo>
                  <a:pt x="330640" y="102439"/>
                  <a:pt x="338114" y="107722"/>
                  <a:pt x="338114" y="114680"/>
                </a:cubicBezTo>
                <a:cubicBezTo>
                  <a:pt x="338114" y="115325"/>
                  <a:pt x="338114" y="131431"/>
                  <a:pt x="338114" y="132333"/>
                </a:cubicBezTo>
                <a:lnTo>
                  <a:pt x="334377" y="132333"/>
                </a:lnTo>
                <a:cubicBezTo>
                  <a:pt x="328836" y="132333"/>
                  <a:pt x="324326" y="136843"/>
                  <a:pt x="324326" y="142384"/>
                </a:cubicBezTo>
                <a:lnTo>
                  <a:pt x="324326" y="219439"/>
                </a:lnTo>
                <a:cubicBezTo>
                  <a:pt x="324326" y="227943"/>
                  <a:pt x="320589" y="235932"/>
                  <a:pt x="314147" y="241473"/>
                </a:cubicBezTo>
                <a:cubicBezTo>
                  <a:pt x="307962" y="246885"/>
                  <a:pt x="298298" y="249720"/>
                  <a:pt x="289536" y="247787"/>
                </a:cubicBezTo>
                <a:cubicBezTo>
                  <a:pt x="294690" y="240571"/>
                  <a:pt x="294432" y="228974"/>
                  <a:pt x="286958" y="222145"/>
                </a:cubicBezTo>
                <a:cubicBezTo>
                  <a:pt x="294432" y="215187"/>
                  <a:pt x="295334" y="201528"/>
                  <a:pt x="286701" y="193668"/>
                </a:cubicBezTo>
                <a:cubicBezTo>
                  <a:pt x="294303" y="187097"/>
                  <a:pt x="294818" y="172407"/>
                  <a:pt x="286443" y="165191"/>
                </a:cubicBezTo>
                <a:cubicBezTo>
                  <a:pt x="294045" y="158620"/>
                  <a:pt x="294561" y="143930"/>
                  <a:pt x="286185" y="136714"/>
                </a:cubicBezTo>
                <a:cubicBezTo>
                  <a:pt x="295849" y="128081"/>
                  <a:pt x="293015" y="110557"/>
                  <a:pt x="281418" y="105145"/>
                </a:cubicBezTo>
                <a:lnTo>
                  <a:pt x="281418" y="78086"/>
                </a:lnTo>
                <a:cubicBezTo>
                  <a:pt x="289922" y="75637"/>
                  <a:pt x="296236" y="67777"/>
                  <a:pt x="296236" y="58371"/>
                </a:cubicBezTo>
                <a:lnTo>
                  <a:pt x="296236" y="49094"/>
                </a:lnTo>
                <a:lnTo>
                  <a:pt x="306673" y="49094"/>
                </a:lnTo>
                <a:cubicBezTo>
                  <a:pt x="315951" y="49094"/>
                  <a:pt x="323424" y="41620"/>
                  <a:pt x="323424" y="32342"/>
                </a:cubicBezTo>
                <a:lnTo>
                  <a:pt x="323424" y="16751"/>
                </a:lnTo>
                <a:cubicBezTo>
                  <a:pt x="323424" y="7474"/>
                  <a:pt x="315951" y="0"/>
                  <a:pt x="306673" y="0"/>
                </a:cubicBezTo>
                <a:lnTo>
                  <a:pt x="16751" y="0"/>
                </a:lnTo>
                <a:cubicBezTo>
                  <a:pt x="7474" y="0"/>
                  <a:pt x="0" y="7474"/>
                  <a:pt x="0" y="16751"/>
                </a:cubicBezTo>
                <a:lnTo>
                  <a:pt x="0" y="32342"/>
                </a:lnTo>
                <a:cubicBezTo>
                  <a:pt x="0" y="41620"/>
                  <a:pt x="7474" y="49094"/>
                  <a:pt x="16751" y="49094"/>
                </a:cubicBezTo>
                <a:lnTo>
                  <a:pt x="27188" y="49094"/>
                </a:lnTo>
                <a:lnTo>
                  <a:pt x="27188" y="58371"/>
                </a:lnTo>
                <a:cubicBezTo>
                  <a:pt x="27188" y="64427"/>
                  <a:pt x="29894" y="69968"/>
                  <a:pt x="34146" y="73705"/>
                </a:cubicBezTo>
                <a:cubicBezTo>
                  <a:pt x="27317" y="80663"/>
                  <a:pt x="26673" y="93935"/>
                  <a:pt x="35048" y="101537"/>
                </a:cubicBezTo>
                <a:cubicBezTo>
                  <a:pt x="27575" y="108495"/>
                  <a:pt x="26673" y="122154"/>
                  <a:pt x="35306" y="130014"/>
                </a:cubicBezTo>
                <a:cubicBezTo>
                  <a:pt x="32342" y="132849"/>
                  <a:pt x="30281" y="136714"/>
                  <a:pt x="29508" y="141096"/>
                </a:cubicBezTo>
                <a:cubicBezTo>
                  <a:pt x="28734" y="147023"/>
                  <a:pt x="30281" y="153594"/>
                  <a:pt x="35564" y="158491"/>
                </a:cubicBezTo>
                <a:cubicBezTo>
                  <a:pt x="28090" y="165449"/>
                  <a:pt x="27188" y="179108"/>
                  <a:pt x="35821" y="186968"/>
                </a:cubicBezTo>
                <a:cubicBezTo>
                  <a:pt x="28348" y="193926"/>
                  <a:pt x="27446" y="207584"/>
                  <a:pt x="36079" y="215444"/>
                </a:cubicBezTo>
                <a:cubicBezTo>
                  <a:pt x="28606" y="222531"/>
                  <a:pt x="27704" y="236061"/>
                  <a:pt x="36337" y="243921"/>
                </a:cubicBezTo>
                <a:cubicBezTo>
                  <a:pt x="26673" y="252554"/>
                  <a:pt x="29121" y="270723"/>
                  <a:pt x="42135" y="276006"/>
                </a:cubicBezTo>
                <a:lnTo>
                  <a:pt x="42135" y="302808"/>
                </a:lnTo>
                <a:cubicBezTo>
                  <a:pt x="33631" y="305256"/>
                  <a:pt x="27446" y="313116"/>
                  <a:pt x="27446" y="322394"/>
                </a:cubicBezTo>
                <a:lnTo>
                  <a:pt x="27446" y="331671"/>
                </a:lnTo>
                <a:lnTo>
                  <a:pt x="17009" y="331671"/>
                </a:lnTo>
                <a:cubicBezTo>
                  <a:pt x="7731" y="331671"/>
                  <a:pt x="258" y="339145"/>
                  <a:pt x="258" y="348422"/>
                </a:cubicBezTo>
                <a:lnTo>
                  <a:pt x="258" y="364013"/>
                </a:lnTo>
                <a:cubicBezTo>
                  <a:pt x="258" y="373291"/>
                  <a:pt x="7731" y="380765"/>
                  <a:pt x="17009" y="380765"/>
                </a:cubicBezTo>
                <a:lnTo>
                  <a:pt x="306931" y="380765"/>
                </a:lnTo>
                <a:cubicBezTo>
                  <a:pt x="316208" y="380765"/>
                  <a:pt x="323682" y="373291"/>
                  <a:pt x="323682" y="364013"/>
                </a:cubicBezTo>
                <a:lnTo>
                  <a:pt x="323682" y="348422"/>
                </a:lnTo>
                <a:cubicBezTo>
                  <a:pt x="323682" y="339145"/>
                  <a:pt x="316208" y="331671"/>
                  <a:pt x="306931" y="331671"/>
                </a:cubicBezTo>
                <a:lnTo>
                  <a:pt x="296494" y="331671"/>
                </a:lnTo>
                <a:lnTo>
                  <a:pt x="296494" y="322394"/>
                </a:lnTo>
                <a:cubicBezTo>
                  <a:pt x="296494" y="315951"/>
                  <a:pt x="293530" y="310281"/>
                  <a:pt x="288891" y="306544"/>
                </a:cubicBezTo>
                <a:cubicBezTo>
                  <a:pt x="293015" y="301906"/>
                  <a:pt x="295334" y="294174"/>
                  <a:pt x="292757" y="287087"/>
                </a:cubicBezTo>
                <a:cubicBezTo>
                  <a:pt x="309121" y="288118"/>
                  <a:pt x="326774" y="281933"/>
                  <a:pt x="339402" y="270981"/>
                </a:cubicBezTo>
                <a:cubicBezTo>
                  <a:pt x="354478" y="258095"/>
                  <a:pt x="363111" y="239411"/>
                  <a:pt x="363111" y="219568"/>
                </a:cubicBezTo>
                <a:lnTo>
                  <a:pt x="363111" y="206811"/>
                </a:lnTo>
                <a:cubicBezTo>
                  <a:pt x="363111" y="203719"/>
                  <a:pt x="360663" y="201270"/>
                  <a:pt x="357571" y="201270"/>
                </a:cubicBezTo>
                <a:cubicBezTo>
                  <a:pt x="354478" y="201270"/>
                  <a:pt x="352030" y="203719"/>
                  <a:pt x="352030" y="206811"/>
                </a:cubicBezTo>
                <a:lnTo>
                  <a:pt x="352030" y="219568"/>
                </a:lnTo>
                <a:cubicBezTo>
                  <a:pt x="352030" y="236061"/>
                  <a:pt x="344814" y="251781"/>
                  <a:pt x="332186" y="262476"/>
                </a:cubicBezTo>
                <a:cubicBezTo>
                  <a:pt x="318012" y="274331"/>
                  <a:pt x="302034" y="278068"/>
                  <a:pt x="282835" y="274717"/>
                </a:cubicBezTo>
                <a:cubicBezTo>
                  <a:pt x="266213" y="272656"/>
                  <a:pt x="48449" y="237865"/>
                  <a:pt x="48320" y="237865"/>
                </a:cubicBezTo>
                <a:cubicBezTo>
                  <a:pt x="44583" y="237221"/>
                  <a:pt x="40589" y="233484"/>
                  <a:pt x="41362" y="228201"/>
                </a:cubicBezTo>
                <a:cubicBezTo>
                  <a:pt x="42006" y="224335"/>
                  <a:pt x="46001" y="220212"/>
                  <a:pt x="51284" y="221243"/>
                </a:cubicBezTo>
                <a:cubicBezTo>
                  <a:pt x="51284" y="221243"/>
                  <a:pt x="289149" y="259255"/>
                  <a:pt x="289149" y="259255"/>
                </a:cubicBezTo>
                <a:cubicBezTo>
                  <a:pt x="299457" y="261059"/>
                  <a:pt x="312858" y="257838"/>
                  <a:pt x="321491" y="250106"/>
                </a:cubicBezTo>
                <a:cubicBezTo>
                  <a:pt x="330382" y="242504"/>
                  <a:pt x="335536" y="231294"/>
                  <a:pt x="335536" y="219568"/>
                </a:cubicBezTo>
                <a:lnTo>
                  <a:pt x="335536" y="166351"/>
                </a:lnTo>
                <a:lnTo>
                  <a:pt x="351901" y="166351"/>
                </a:lnTo>
                <a:lnTo>
                  <a:pt x="351901" y="180783"/>
                </a:lnTo>
                <a:cubicBezTo>
                  <a:pt x="351901" y="183875"/>
                  <a:pt x="354349" y="186323"/>
                  <a:pt x="357442" y="186323"/>
                </a:cubicBezTo>
                <a:cubicBezTo>
                  <a:pt x="360534" y="186323"/>
                  <a:pt x="362982" y="183875"/>
                  <a:pt x="362982" y="180783"/>
                </a:cubicBezTo>
                <a:lnTo>
                  <a:pt x="362982" y="142642"/>
                </a:lnTo>
                <a:cubicBezTo>
                  <a:pt x="362982" y="137101"/>
                  <a:pt x="358473" y="132591"/>
                  <a:pt x="352932" y="132591"/>
                </a:cubicBezTo>
                <a:lnTo>
                  <a:pt x="349195" y="132591"/>
                </a:lnTo>
                <a:lnTo>
                  <a:pt x="349195" y="115582"/>
                </a:lnTo>
                <a:cubicBezTo>
                  <a:pt x="349195" y="103341"/>
                  <a:pt x="351257" y="97156"/>
                  <a:pt x="363756" y="93033"/>
                </a:cubicBezTo>
                <a:cubicBezTo>
                  <a:pt x="366719" y="92002"/>
                  <a:pt x="368266" y="88909"/>
                  <a:pt x="367235" y="85946"/>
                </a:cubicBezTo>
                <a:close/>
                <a:moveTo>
                  <a:pt x="306802" y="342624"/>
                </a:moveTo>
                <a:cubicBezTo>
                  <a:pt x="309895" y="342624"/>
                  <a:pt x="312343" y="345072"/>
                  <a:pt x="312343" y="348164"/>
                </a:cubicBezTo>
                <a:lnTo>
                  <a:pt x="312343" y="363756"/>
                </a:lnTo>
                <a:cubicBezTo>
                  <a:pt x="312343" y="366848"/>
                  <a:pt x="309895" y="369297"/>
                  <a:pt x="306802" y="369297"/>
                </a:cubicBezTo>
                <a:lnTo>
                  <a:pt x="16880" y="369297"/>
                </a:lnTo>
                <a:cubicBezTo>
                  <a:pt x="13787" y="369297"/>
                  <a:pt x="11339" y="366848"/>
                  <a:pt x="11339" y="363756"/>
                </a:cubicBezTo>
                <a:lnTo>
                  <a:pt x="11339" y="348164"/>
                </a:lnTo>
                <a:cubicBezTo>
                  <a:pt x="11339" y="345072"/>
                  <a:pt x="13787" y="342624"/>
                  <a:pt x="16880" y="342624"/>
                </a:cubicBezTo>
                <a:lnTo>
                  <a:pt x="306802" y="342624"/>
                </a:lnTo>
                <a:close/>
                <a:moveTo>
                  <a:pt x="285283" y="322136"/>
                </a:moveTo>
                <a:lnTo>
                  <a:pt x="285283" y="331413"/>
                </a:lnTo>
                <a:lnTo>
                  <a:pt x="38527" y="331413"/>
                </a:lnTo>
                <a:lnTo>
                  <a:pt x="38527" y="322136"/>
                </a:lnTo>
                <a:cubicBezTo>
                  <a:pt x="38527" y="316982"/>
                  <a:pt x="42651" y="312858"/>
                  <a:pt x="47805" y="312858"/>
                </a:cubicBezTo>
                <a:lnTo>
                  <a:pt x="276006" y="312858"/>
                </a:lnTo>
                <a:cubicBezTo>
                  <a:pt x="281160" y="312858"/>
                  <a:pt x="285283" y="316982"/>
                  <a:pt x="285283" y="322136"/>
                </a:cubicBezTo>
                <a:close/>
                <a:moveTo>
                  <a:pt x="41491" y="256420"/>
                </a:moveTo>
                <a:cubicBezTo>
                  <a:pt x="42135" y="252554"/>
                  <a:pt x="46130" y="248431"/>
                  <a:pt x="51413" y="249462"/>
                </a:cubicBezTo>
                <a:cubicBezTo>
                  <a:pt x="51413" y="249462"/>
                  <a:pt x="272784" y="284510"/>
                  <a:pt x="275362" y="284897"/>
                </a:cubicBezTo>
                <a:cubicBezTo>
                  <a:pt x="280000" y="285670"/>
                  <a:pt x="283093" y="289922"/>
                  <a:pt x="282320" y="294561"/>
                </a:cubicBezTo>
                <a:cubicBezTo>
                  <a:pt x="281546" y="299200"/>
                  <a:pt x="277294" y="302292"/>
                  <a:pt x="272656" y="301519"/>
                </a:cubicBezTo>
                <a:lnTo>
                  <a:pt x="104114" y="274846"/>
                </a:lnTo>
                <a:cubicBezTo>
                  <a:pt x="101022" y="274331"/>
                  <a:pt x="98187" y="276393"/>
                  <a:pt x="97800" y="279485"/>
                </a:cubicBezTo>
                <a:cubicBezTo>
                  <a:pt x="97285" y="282578"/>
                  <a:pt x="99347" y="285412"/>
                  <a:pt x="102439" y="285799"/>
                </a:cubicBezTo>
                <a:lnTo>
                  <a:pt x="202301" y="301648"/>
                </a:lnTo>
                <a:lnTo>
                  <a:pt x="53217" y="301648"/>
                </a:lnTo>
                <a:lnTo>
                  <a:pt x="53217" y="278068"/>
                </a:lnTo>
                <a:cubicBezTo>
                  <a:pt x="54377" y="278068"/>
                  <a:pt x="76282" y="281804"/>
                  <a:pt x="77699" y="281933"/>
                </a:cubicBezTo>
                <a:cubicBezTo>
                  <a:pt x="80405" y="281933"/>
                  <a:pt x="82724" y="280000"/>
                  <a:pt x="83240" y="277166"/>
                </a:cubicBezTo>
                <a:cubicBezTo>
                  <a:pt x="83755" y="274073"/>
                  <a:pt x="81694" y="271238"/>
                  <a:pt x="78601" y="270852"/>
                </a:cubicBezTo>
                <a:lnTo>
                  <a:pt x="48578" y="266084"/>
                </a:lnTo>
                <a:cubicBezTo>
                  <a:pt x="44841" y="265440"/>
                  <a:pt x="40847" y="261703"/>
                  <a:pt x="41620" y="256420"/>
                </a:cubicBezTo>
                <a:close/>
                <a:moveTo>
                  <a:pt x="134653" y="37883"/>
                </a:moveTo>
                <a:lnTo>
                  <a:pt x="17009" y="37883"/>
                </a:lnTo>
                <a:cubicBezTo>
                  <a:pt x="13916" y="37883"/>
                  <a:pt x="11468" y="35435"/>
                  <a:pt x="11468" y="32342"/>
                </a:cubicBezTo>
                <a:lnTo>
                  <a:pt x="11468" y="16751"/>
                </a:lnTo>
                <a:cubicBezTo>
                  <a:pt x="11468" y="13659"/>
                  <a:pt x="13916" y="11210"/>
                  <a:pt x="17009" y="11210"/>
                </a:cubicBezTo>
                <a:lnTo>
                  <a:pt x="306931" y="11210"/>
                </a:lnTo>
                <a:cubicBezTo>
                  <a:pt x="310023" y="11210"/>
                  <a:pt x="312472" y="13659"/>
                  <a:pt x="312472" y="16751"/>
                </a:cubicBezTo>
                <a:lnTo>
                  <a:pt x="312472" y="32342"/>
                </a:lnTo>
                <a:cubicBezTo>
                  <a:pt x="312472" y="35435"/>
                  <a:pt x="310023" y="37883"/>
                  <a:pt x="306931" y="37883"/>
                </a:cubicBezTo>
                <a:lnTo>
                  <a:pt x="160681" y="37883"/>
                </a:lnTo>
                <a:cubicBezTo>
                  <a:pt x="157589" y="37883"/>
                  <a:pt x="155140" y="40331"/>
                  <a:pt x="155140" y="43424"/>
                </a:cubicBezTo>
                <a:cubicBezTo>
                  <a:pt x="155140" y="46516"/>
                  <a:pt x="157589" y="48965"/>
                  <a:pt x="160681" y="48965"/>
                </a:cubicBezTo>
                <a:lnTo>
                  <a:pt x="285283" y="48965"/>
                </a:lnTo>
                <a:lnTo>
                  <a:pt x="285283" y="58242"/>
                </a:lnTo>
                <a:cubicBezTo>
                  <a:pt x="285283" y="63396"/>
                  <a:pt x="281160" y="67520"/>
                  <a:pt x="276006" y="67520"/>
                </a:cubicBezTo>
                <a:cubicBezTo>
                  <a:pt x="276006" y="67520"/>
                  <a:pt x="48578" y="67520"/>
                  <a:pt x="46903" y="67520"/>
                </a:cubicBezTo>
                <a:cubicBezTo>
                  <a:pt x="41878" y="67520"/>
                  <a:pt x="38527" y="63139"/>
                  <a:pt x="38527" y="58242"/>
                </a:cubicBezTo>
                <a:lnTo>
                  <a:pt x="38527" y="48965"/>
                </a:lnTo>
                <a:lnTo>
                  <a:pt x="134653" y="48965"/>
                </a:lnTo>
                <a:cubicBezTo>
                  <a:pt x="137745" y="48965"/>
                  <a:pt x="140193" y="46516"/>
                  <a:pt x="140193" y="43424"/>
                </a:cubicBezTo>
                <a:cubicBezTo>
                  <a:pt x="140193" y="40331"/>
                  <a:pt x="137745" y="37883"/>
                  <a:pt x="134653" y="37883"/>
                </a:cubicBezTo>
                <a:close/>
                <a:moveTo>
                  <a:pt x="270336" y="78730"/>
                </a:moveTo>
                <a:lnTo>
                  <a:pt x="270336" y="102439"/>
                </a:lnTo>
                <a:lnTo>
                  <a:pt x="120994" y="78730"/>
                </a:lnTo>
                <a:lnTo>
                  <a:pt x="270336" y="78730"/>
                </a:lnTo>
                <a:close/>
                <a:moveTo>
                  <a:pt x="40074" y="85817"/>
                </a:moveTo>
                <a:cubicBezTo>
                  <a:pt x="40589" y="82853"/>
                  <a:pt x="43810" y="77828"/>
                  <a:pt x="49738" y="78859"/>
                </a:cubicBezTo>
                <a:lnTo>
                  <a:pt x="49738" y="78859"/>
                </a:lnTo>
                <a:cubicBezTo>
                  <a:pt x="49738" y="78859"/>
                  <a:pt x="274073" y="114423"/>
                  <a:pt x="274073" y="114423"/>
                </a:cubicBezTo>
                <a:cubicBezTo>
                  <a:pt x="278712" y="115196"/>
                  <a:pt x="281804" y="119448"/>
                  <a:pt x="281031" y="124087"/>
                </a:cubicBezTo>
                <a:cubicBezTo>
                  <a:pt x="280258" y="128726"/>
                  <a:pt x="276006" y="131818"/>
                  <a:pt x="271367" y="131045"/>
                </a:cubicBezTo>
                <a:lnTo>
                  <a:pt x="47032" y="95481"/>
                </a:lnTo>
                <a:cubicBezTo>
                  <a:pt x="43295" y="94837"/>
                  <a:pt x="39301" y="91100"/>
                  <a:pt x="40074" y="85817"/>
                </a:cubicBezTo>
                <a:close/>
                <a:moveTo>
                  <a:pt x="40331" y="114294"/>
                </a:moveTo>
                <a:cubicBezTo>
                  <a:pt x="41105" y="109655"/>
                  <a:pt x="45357" y="106563"/>
                  <a:pt x="49995" y="107336"/>
                </a:cubicBezTo>
                <a:cubicBezTo>
                  <a:pt x="49995" y="107336"/>
                  <a:pt x="273686" y="142771"/>
                  <a:pt x="274331" y="142899"/>
                </a:cubicBezTo>
                <a:cubicBezTo>
                  <a:pt x="278969" y="143673"/>
                  <a:pt x="282062" y="147925"/>
                  <a:pt x="281289" y="152564"/>
                </a:cubicBezTo>
                <a:cubicBezTo>
                  <a:pt x="280516" y="157202"/>
                  <a:pt x="276264" y="160295"/>
                  <a:pt x="271625" y="159522"/>
                </a:cubicBezTo>
                <a:lnTo>
                  <a:pt x="47289" y="123958"/>
                </a:lnTo>
                <a:cubicBezTo>
                  <a:pt x="43553" y="123314"/>
                  <a:pt x="39558" y="119577"/>
                  <a:pt x="40331" y="114294"/>
                </a:cubicBezTo>
                <a:close/>
                <a:moveTo>
                  <a:pt x="200755" y="176659"/>
                </a:moveTo>
                <a:lnTo>
                  <a:pt x="47547" y="152435"/>
                </a:lnTo>
                <a:cubicBezTo>
                  <a:pt x="43810" y="151790"/>
                  <a:pt x="39816" y="148054"/>
                  <a:pt x="40589" y="142771"/>
                </a:cubicBezTo>
                <a:cubicBezTo>
                  <a:pt x="41105" y="138776"/>
                  <a:pt x="45743" y="134910"/>
                  <a:pt x="50511" y="135812"/>
                </a:cubicBezTo>
                <a:cubicBezTo>
                  <a:pt x="50511" y="135812"/>
                  <a:pt x="269692" y="170474"/>
                  <a:pt x="274460" y="171247"/>
                </a:cubicBezTo>
                <a:cubicBezTo>
                  <a:pt x="279098" y="172020"/>
                  <a:pt x="282191" y="176273"/>
                  <a:pt x="281418" y="180911"/>
                </a:cubicBezTo>
                <a:cubicBezTo>
                  <a:pt x="280645" y="185550"/>
                  <a:pt x="276392" y="188643"/>
                  <a:pt x="271754" y="187870"/>
                </a:cubicBezTo>
                <a:lnTo>
                  <a:pt x="226268" y="180654"/>
                </a:lnTo>
                <a:cubicBezTo>
                  <a:pt x="223176" y="180138"/>
                  <a:pt x="220341" y="182200"/>
                  <a:pt x="219954" y="185293"/>
                </a:cubicBezTo>
                <a:cubicBezTo>
                  <a:pt x="219439" y="188385"/>
                  <a:pt x="221501" y="191220"/>
                  <a:pt x="224593" y="191606"/>
                </a:cubicBezTo>
                <a:cubicBezTo>
                  <a:pt x="232969" y="193024"/>
                  <a:pt x="267373" y="198178"/>
                  <a:pt x="274588" y="199595"/>
                </a:cubicBezTo>
                <a:cubicBezTo>
                  <a:pt x="278325" y="200240"/>
                  <a:pt x="282320" y="203976"/>
                  <a:pt x="281546" y="209259"/>
                </a:cubicBezTo>
                <a:cubicBezTo>
                  <a:pt x="280773" y="213898"/>
                  <a:pt x="276521" y="216991"/>
                  <a:pt x="271882" y="216218"/>
                </a:cubicBezTo>
                <a:lnTo>
                  <a:pt x="47547" y="180654"/>
                </a:lnTo>
                <a:cubicBezTo>
                  <a:pt x="43810" y="180009"/>
                  <a:pt x="39816" y="176273"/>
                  <a:pt x="40589" y="170990"/>
                </a:cubicBezTo>
                <a:cubicBezTo>
                  <a:pt x="41362" y="166351"/>
                  <a:pt x="45614" y="163258"/>
                  <a:pt x="50253" y="164032"/>
                </a:cubicBezTo>
                <a:lnTo>
                  <a:pt x="50253" y="164032"/>
                </a:lnTo>
                <a:cubicBezTo>
                  <a:pt x="50253" y="164032"/>
                  <a:pt x="198822" y="187483"/>
                  <a:pt x="198822" y="187483"/>
                </a:cubicBezTo>
                <a:cubicBezTo>
                  <a:pt x="201786" y="187998"/>
                  <a:pt x="204234" y="186323"/>
                  <a:pt x="205136" y="182844"/>
                </a:cubicBezTo>
                <a:cubicBezTo>
                  <a:pt x="205651" y="179752"/>
                  <a:pt x="203590" y="176917"/>
                  <a:pt x="200497" y="176530"/>
                </a:cubicBezTo>
                <a:close/>
                <a:moveTo>
                  <a:pt x="282062" y="237736"/>
                </a:moveTo>
                <a:cubicBezTo>
                  <a:pt x="281418" y="241473"/>
                  <a:pt x="277681" y="245468"/>
                  <a:pt x="272398" y="244694"/>
                </a:cubicBezTo>
                <a:lnTo>
                  <a:pt x="48063" y="209131"/>
                </a:lnTo>
                <a:cubicBezTo>
                  <a:pt x="44326" y="208486"/>
                  <a:pt x="40331" y="204749"/>
                  <a:pt x="41105" y="199467"/>
                </a:cubicBezTo>
                <a:cubicBezTo>
                  <a:pt x="41620" y="195472"/>
                  <a:pt x="46259" y="191606"/>
                  <a:pt x="51026" y="192508"/>
                </a:cubicBezTo>
                <a:lnTo>
                  <a:pt x="270465" y="227299"/>
                </a:lnTo>
                <a:cubicBezTo>
                  <a:pt x="275490" y="228201"/>
                  <a:pt x="283350" y="230263"/>
                  <a:pt x="282062" y="237736"/>
                </a:cubicBezTo>
                <a:close/>
                <a:moveTo>
                  <a:pt x="351901" y="143415"/>
                </a:moveTo>
                <a:lnTo>
                  <a:pt x="351901" y="154883"/>
                </a:lnTo>
                <a:lnTo>
                  <a:pt x="335536" y="154883"/>
                </a:lnTo>
                <a:lnTo>
                  <a:pt x="335536" y="143415"/>
                </a:lnTo>
                <a:lnTo>
                  <a:pt x="351901" y="143415"/>
                </a:lnTo>
                <a:close/>
              </a:path>
            </a:pathLst>
          </a:custGeom>
          <a:solidFill>
            <a:schemeClr val="bg1"/>
          </a:solidFill>
          <a:ln w="128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raphit"/>
              <a:ea typeface="+mn-ea"/>
            </a:endParaRPr>
          </a:p>
        </p:txBody>
      </p:sp>
      <p:cxnSp>
        <p:nvCxnSpPr>
          <p:cNvPr id="14" name="Straight Connector 13">
            <a:extLst>
              <a:ext uri="{FF2B5EF4-FFF2-40B4-BE49-F238E27FC236}">
                <a16:creationId xmlns:a16="http://schemas.microsoft.com/office/drawing/2014/main" id="{F97D9D5D-C010-516F-7028-73C63FD615A7}"/>
              </a:ext>
            </a:extLst>
          </p:cNvPr>
          <p:cNvCxnSpPr>
            <a:cxnSpLocks/>
          </p:cNvCxnSpPr>
          <p:nvPr/>
        </p:nvCxnSpPr>
        <p:spPr>
          <a:xfrm>
            <a:off x="762000" y="6364357"/>
            <a:ext cx="10621617"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26600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construction site with a person standing in front of a building&#10;&#10;AI-generated content may be incorrect.">
            <a:extLst>
              <a:ext uri="{FF2B5EF4-FFF2-40B4-BE49-F238E27FC236}">
                <a16:creationId xmlns:a16="http://schemas.microsoft.com/office/drawing/2014/main" id="{538BABE4-C0CE-0879-B1E0-1FA94806832B}"/>
              </a:ext>
            </a:extLst>
          </p:cNvPr>
          <p:cNvPicPr>
            <a:picLocks noChangeAspect="1"/>
          </p:cNvPicPr>
          <p:nvPr/>
        </p:nvPicPr>
        <p:blipFill>
          <a:blip r:embed="rId3">
            <a:alphaModFix/>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13" name="Rectangle 12">
            <a:extLst>
              <a:ext uri="{FF2B5EF4-FFF2-40B4-BE49-F238E27FC236}">
                <a16:creationId xmlns:a16="http://schemas.microsoft.com/office/drawing/2014/main" id="{88EAE784-EF89-FE11-81A6-9E1487608270}"/>
              </a:ext>
            </a:extLst>
          </p:cNvPr>
          <p:cNvSpPr/>
          <p:nvPr/>
        </p:nvSpPr>
        <p:spPr>
          <a:xfrm flipH="1">
            <a:off x="-1" y="0"/>
            <a:ext cx="7013749" cy="6846365"/>
          </a:xfrm>
          <a:prstGeom prst="rect">
            <a:avLst/>
          </a:prstGeom>
          <a:solidFill>
            <a:schemeClr val="accent6"/>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raphit"/>
              <a:ea typeface="+mn-ea"/>
            </a:endParaRPr>
          </a:p>
        </p:txBody>
      </p:sp>
      <p:pic>
        <p:nvPicPr>
          <p:cNvPr id="10" name="Graphic 9">
            <a:extLst>
              <a:ext uri="{FF2B5EF4-FFF2-40B4-BE49-F238E27FC236}">
                <a16:creationId xmlns:a16="http://schemas.microsoft.com/office/drawing/2014/main" id="{3200DF99-28AE-5943-C20D-C15030C17D6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42834" y="640234"/>
            <a:ext cx="1715355" cy="529742"/>
          </a:xfrm>
          <a:prstGeom prst="rect">
            <a:avLst/>
          </a:prstGeom>
        </p:spPr>
      </p:pic>
      <p:cxnSp>
        <p:nvCxnSpPr>
          <p:cNvPr id="11" name="Straight Connector 10">
            <a:extLst>
              <a:ext uri="{FF2B5EF4-FFF2-40B4-BE49-F238E27FC236}">
                <a16:creationId xmlns:a16="http://schemas.microsoft.com/office/drawing/2014/main" id="{9BA3AA93-3307-8658-D603-7B053FECABE2}"/>
              </a:ext>
            </a:extLst>
          </p:cNvPr>
          <p:cNvCxnSpPr/>
          <p:nvPr/>
        </p:nvCxnSpPr>
        <p:spPr>
          <a:xfrm>
            <a:off x="609600" y="6211957"/>
            <a:ext cx="10621617" cy="0"/>
          </a:xfrm>
          <a:prstGeom prst="line">
            <a:avLst/>
          </a:prstGeom>
          <a:noFill/>
          <a:ln w="19050" cap="flat" cmpd="sng" algn="ctr">
            <a:solidFill>
              <a:sysClr val="window" lastClr="FFFFFF"/>
            </a:solidFill>
            <a:prstDash val="solid"/>
            <a:miter lim="800000"/>
          </a:ln>
          <a:effectLst/>
        </p:spPr>
      </p:cxnSp>
      <p:sp>
        <p:nvSpPr>
          <p:cNvPr id="4" name="Rectangle: Rounded Corners 3">
            <a:extLst>
              <a:ext uri="{FF2B5EF4-FFF2-40B4-BE49-F238E27FC236}">
                <a16:creationId xmlns:a16="http://schemas.microsoft.com/office/drawing/2014/main" id="{837A5257-DB72-1778-62DD-CA94191E731D}"/>
              </a:ext>
            </a:extLst>
          </p:cNvPr>
          <p:cNvSpPr/>
          <p:nvPr/>
        </p:nvSpPr>
        <p:spPr>
          <a:xfrm>
            <a:off x="3776126" y="1684934"/>
            <a:ext cx="2893892" cy="1785103"/>
          </a:xfrm>
          <a:prstGeom prst="roundRect">
            <a:avLst>
              <a:gd name="adj" fmla="val 3316"/>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91440" bIns="0" rtlCol="0" anchor="ctr"/>
          <a:lstStyle/>
          <a:p>
            <a:pPr marL="0" marR="0" lvl="0" indent="0" algn="ctr" defTabSz="914400" rtl="1" eaLnBrk="1" fontAlgn="auto" latinLnBrk="0" hangingPunct="1">
              <a:lnSpc>
                <a:spcPct val="150000"/>
              </a:lnSpc>
              <a:spcBef>
                <a:spcPts val="0"/>
              </a:spcBef>
              <a:spcAft>
                <a:spcPts val="0"/>
              </a:spcAft>
              <a:buClrTx/>
              <a:buSzTx/>
              <a:buFontTx/>
              <a:buNone/>
              <a:tabLst/>
              <a:defRPr/>
            </a:pPr>
            <a:r>
              <a:rPr kumimoji="0" lang="ar-SA" sz="1200" b="1" i="0" u="none" strike="noStrike" kern="1200" cap="none" spc="0" normalizeH="0" baseline="0" noProof="0" dirty="0">
                <a:ln>
                  <a:noFill/>
                </a:ln>
                <a:solidFill>
                  <a:schemeClr val="accent1"/>
                </a:solidFill>
                <a:effectLst/>
                <a:uLnTx/>
                <a:uFillTx/>
                <a:latin typeface="Graphit"/>
                <a:ea typeface="+mn-ea"/>
              </a:rPr>
              <a:t>التوريد وفق المواصفات</a:t>
            </a:r>
            <a:br>
              <a:rPr kumimoji="0" lang="en-US" sz="1200" b="1" i="0" u="none" strike="noStrike" kern="1200" cap="none" spc="0" normalizeH="0" baseline="0" noProof="0" dirty="0">
                <a:ln>
                  <a:noFill/>
                </a:ln>
                <a:solidFill>
                  <a:schemeClr val="accent1"/>
                </a:solidFill>
                <a:effectLst/>
                <a:uLnTx/>
                <a:uFillTx/>
                <a:latin typeface="Graphit"/>
                <a:ea typeface="+mn-ea"/>
              </a:rPr>
            </a:br>
            <a:endParaRPr lang="ar-EG" sz="1200" noProof="0" dirty="0">
              <a:solidFill>
                <a:schemeClr val="accent1"/>
              </a:solidFill>
              <a:latin typeface="Graphit"/>
            </a:endParaRPr>
          </a:p>
          <a:p>
            <a:pPr marL="0" marR="0" lvl="0" indent="0" algn="ctr" defTabSz="914400" rtl="1" eaLnBrk="1" fontAlgn="auto" latinLnBrk="0" hangingPunct="1">
              <a:lnSpc>
                <a:spcPct val="150000"/>
              </a:lnSpc>
              <a:spcBef>
                <a:spcPts val="0"/>
              </a:spcBef>
              <a:spcAft>
                <a:spcPts val="0"/>
              </a:spcAft>
              <a:buClrTx/>
              <a:buSzTx/>
              <a:buFontTx/>
              <a:buNone/>
              <a:tabLst/>
              <a:defRPr/>
            </a:pPr>
            <a:r>
              <a:rPr kumimoji="0" lang="ar-SA" sz="1200" b="0" i="0" u="none" strike="noStrike" kern="1200" cap="none" spc="0" normalizeH="0" baseline="0" noProof="0" dirty="0">
                <a:ln>
                  <a:noFill/>
                </a:ln>
                <a:solidFill>
                  <a:schemeClr val="accent1"/>
                </a:solidFill>
                <a:effectLst/>
                <a:uLnTx/>
                <a:uFillTx/>
                <a:latin typeface="Graphit"/>
                <a:ea typeface="+mn-ea"/>
              </a:rPr>
              <a:t>يتم توريد جميع المواد وفق مخططات المشروع والمواصفات الهندسية المعتمدة، دون إجراء أي استبدال إلا بعد الحصول على الموافقة المسبقة.</a:t>
            </a:r>
          </a:p>
        </p:txBody>
      </p:sp>
      <p:sp>
        <p:nvSpPr>
          <p:cNvPr id="6" name="Rectangle: Rounded Corners 5">
            <a:extLst>
              <a:ext uri="{FF2B5EF4-FFF2-40B4-BE49-F238E27FC236}">
                <a16:creationId xmlns:a16="http://schemas.microsoft.com/office/drawing/2014/main" id="{FF916F82-FFE9-E916-32C5-2D9260491FDF}"/>
              </a:ext>
            </a:extLst>
          </p:cNvPr>
          <p:cNvSpPr/>
          <p:nvPr/>
        </p:nvSpPr>
        <p:spPr>
          <a:xfrm>
            <a:off x="595381" y="1684934"/>
            <a:ext cx="2893892" cy="1785103"/>
          </a:xfrm>
          <a:prstGeom prst="roundRect">
            <a:avLst>
              <a:gd name="adj" fmla="val 3316"/>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91440" bIns="0" rtlCol="0" anchor="ctr"/>
          <a:lstStyle/>
          <a:p>
            <a:pPr marL="0" marR="0" lvl="0" indent="0" algn="ctr" defTabSz="914400" rtl="1" eaLnBrk="1" fontAlgn="auto" latinLnBrk="0" hangingPunct="1">
              <a:lnSpc>
                <a:spcPct val="150000"/>
              </a:lnSpc>
              <a:spcBef>
                <a:spcPts val="0"/>
              </a:spcBef>
              <a:spcAft>
                <a:spcPts val="0"/>
              </a:spcAft>
              <a:buClrTx/>
              <a:buSzTx/>
              <a:buFontTx/>
              <a:buNone/>
              <a:tabLst/>
              <a:defRPr/>
            </a:pPr>
            <a:r>
              <a:rPr kumimoji="0" lang="ar-SA" sz="1200" b="1" i="0" u="none" strike="noStrike" kern="1200" cap="none" spc="0" normalizeH="0" baseline="0" noProof="0" dirty="0">
                <a:ln>
                  <a:noFill/>
                </a:ln>
                <a:solidFill>
                  <a:schemeClr val="accent1"/>
                </a:solidFill>
                <a:effectLst/>
                <a:uLnTx/>
                <a:uFillTx/>
                <a:latin typeface="Graphit"/>
                <a:ea typeface="+mn-ea"/>
              </a:rPr>
              <a:t>كفاءة الخدمات اللوجستية والتنسيق</a:t>
            </a:r>
            <a:br>
              <a:rPr kumimoji="0" lang="en-US" sz="1200" b="1" i="0" u="none" strike="noStrike" kern="1200" cap="none" spc="0" normalizeH="0" baseline="0" noProof="0" dirty="0">
                <a:ln>
                  <a:noFill/>
                </a:ln>
                <a:solidFill>
                  <a:schemeClr val="accent1"/>
                </a:solidFill>
                <a:effectLst/>
                <a:uLnTx/>
                <a:uFillTx/>
                <a:latin typeface="Graphit"/>
                <a:ea typeface="+mn-ea"/>
              </a:rPr>
            </a:br>
            <a:endParaRPr lang="ar-EG" sz="1200" b="1" dirty="0">
              <a:solidFill>
                <a:schemeClr val="accent1"/>
              </a:solidFill>
              <a:latin typeface="Graphit"/>
            </a:endParaRPr>
          </a:p>
          <a:p>
            <a:pPr marL="0" marR="0" lvl="0" indent="0" algn="ctr" defTabSz="914400" rtl="1" eaLnBrk="1" fontAlgn="auto" latinLnBrk="0" hangingPunct="1">
              <a:lnSpc>
                <a:spcPct val="150000"/>
              </a:lnSpc>
              <a:spcBef>
                <a:spcPts val="0"/>
              </a:spcBef>
              <a:spcAft>
                <a:spcPts val="0"/>
              </a:spcAft>
              <a:buClrTx/>
              <a:buSzTx/>
              <a:buFontTx/>
              <a:buNone/>
              <a:tabLst/>
              <a:defRPr/>
            </a:pPr>
            <a:r>
              <a:rPr kumimoji="0" lang="ar-SA" sz="1200" i="0" u="none" strike="noStrike" kern="1200" cap="none" spc="0" normalizeH="0" baseline="0" noProof="0" dirty="0">
                <a:ln>
                  <a:noFill/>
                </a:ln>
                <a:solidFill>
                  <a:schemeClr val="accent1"/>
                </a:solidFill>
                <a:effectLst/>
                <a:uLnTx/>
                <a:uFillTx/>
                <a:latin typeface="Graphit"/>
                <a:ea typeface="+mn-ea"/>
              </a:rPr>
              <a:t>نعتمد على شبكة نقل موثوقة وتنسيق مستمر لضمان وصول المواد إلى الموقع في الوقت المطلوب والحد من أي تأخير في سير المشروع.</a:t>
            </a:r>
          </a:p>
        </p:txBody>
      </p:sp>
      <p:sp>
        <p:nvSpPr>
          <p:cNvPr id="7" name="Rectangle: Rounded Corners 6">
            <a:extLst>
              <a:ext uri="{FF2B5EF4-FFF2-40B4-BE49-F238E27FC236}">
                <a16:creationId xmlns:a16="http://schemas.microsoft.com/office/drawing/2014/main" id="{468C334A-D577-35E7-B2B0-005AC9468F31}"/>
              </a:ext>
            </a:extLst>
          </p:cNvPr>
          <p:cNvSpPr/>
          <p:nvPr/>
        </p:nvSpPr>
        <p:spPr>
          <a:xfrm>
            <a:off x="3790345" y="3646866"/>
            <a:ext cx="2893892" cy="1785103"/>
          </a:xfrm>
          <a:prstGeom prst="roundRect">
            <a:avLst>
              <a:gd name="adj" fmla="val 3316"/>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91440" bIns="0" rtlCol="0" anchor="ctr"/>
          <a:lstStyle/>
          <a:p>
            <a:pPr marL="0" marR="0" lvl="0" indent="0" algn="ctr" defTabSz="914400" rtl="1" eaLnBrk="1" fontAlgn="auto" latinLnBrk="0" hangingPunct="1">
              <a:lnSpc>
                <a:spcPct val="150000"/>
              </a:lnSpc>
              <a:spcBef>
                <a:spcPts val="0"/>
              </a:spcBef>
              <a:spcAft>
                <a:spcPts val="0"/>
              </a:spcAft>
              <a:buClrTx/>
              <a:buSzTx/>
              <a:buFontTx/>
              <a:buNone/>
              <a:tabLst/>
              <a:defRPr/>
            </a:pPr>
            <a:r>
              <a:rPr kumimoji="0" lang="ar-SA" sz="1200" b="1" i="0" u="none" strike="noStrike" kern="1200" cap="none" spc="0" normalizeH="0" baseline="0" noProof="0" dirty="0">
                <a:ln>
                  <a:noFill/>
                </a:ln>
                <a:solidFill>
                  <a:schemeClr val="accent1"/>
                </a:solidFill>
                <a:effectLst/>
                <a:uLnTx/>
                <a:uFillTx/>
                <a:latin typeface="Graphit"/>
                <a:ea typeface="+mn-ea"/>
              </a:rPr>
              <a:t>معايير جودة صارمة</a:t>
            </a:r>
            <a:endParaRPr kumimoji="0" lang="ar-EG" sz="1200" b="1" i="0" u="none" strike="noStrike" kern="1200" cap="none" spc="0" normalizeH="0" baseline="0" noProof="0" dirty="0">
              <a:ln>
                <a:noFill/>
              </a:ln>
              <a:solidFill>
                <a:schemeClr val="accent1"/>
              </a:solidFill>
              <a:effectLst/>
              <a:uLnTx/>
              <a:uFillTx/>
              <a:latin typeface="Graphit"/>
              <a:ea typeface="+mn-ea"/>
            </a:endParaRPr>
          </a:p>
          <a:p>
            <a:pPr marL="0" marR="0" lvl="0" indent="0" algn="ctr" defTabSz="914400" rtl="1" eaLnBrk="1" fontAlgn="auto" latinLnBrk="0" hangingPunct="1">
              <a:lnSpc>
                <a:spcPct val="150000"/>
              </a:lnSpc>
              <a:spcBef>
                <a:spcPts val="0"/>
              </a:spcBef>
              <a:spcAft>
                <a:spcPts val="0"/>
              </a:spcAft>
              <a:buClrTx/>
              <a:buSzTx/>
              <a:buFontTx/>
              <a:buNone/>
              <a:tabLst/>
              <a:defRPr/>
            </a:pPr>
            <a:endParaRPr lang="ar-EG" sz="1200" b="1" dirty="0">
              <a:solidFill>
                <a:schemeClr val="accent1"/>
              </a:solidFill>
              <a:latin typeface="Graphit"/>
            </a:endParaRPr>
          </a:p>
          <a:p>
            <a:pPr marL="0" marR="0" lvl="0" indent="0" algn="ctr" defTabSz="914400" rtl="1" eaLnBrk="1" fontAlgn="auto" latinLnBrk="0" hangingPunct="1">
              <a:lnSpc>
                <a:spcPct val="150000"/>
              </a:lnSpc>
              <a:spcBef>
                <a:spcPts val="0"/>
              </a:spcBef>
              <a:spcAft>
                <a:spcPts val="0"/>
              </a:spcAft>
              <a:buClrTx/>
              <a:buSzTx/>
              <a:buFontTx/>
              <a:buNone/>
              <a:tabLst/>
              <a:defRPr/>
            </a:pPr>
            <a:r>
              <a:rPr kumimoji="0" lang="ar-SA" sz="1200" i="0" u="none" strike="noStrike" kern="1200" cap="none" spc="0" normalizeH="0" baseline="0" noProof="0" dirty="0">
                <a:ln>
                  <a:noFill/>
                </a:ln>
                <a:solidFill>
                  <a:schemeClr val="accent1"/>
                </a:solidFill>
                <a:effectLst/>
                <a:uLnTx/>
                <a:uFillTx/>
                <a:latin typeface="Graphit"/>
                <a:ea typeface="+mn-ea"/>
              </a:rPr>
              <a:t>نتعامل مع مصنعين وموردين معتمدين لضمان توافق المواد الإنشائية مع معايير البناء المحلية والدولية ذات الصلة.</a:t>
            </a:r>
          </a:p>
        </p:txBody>
      </p:sp>
      <p:sp>
        <p:nvSpPr>
          <p:cNvPr id="8" name="Rectangle: Rounded Corners 7">
            <a:extLst>
              <a:ext uri="{FF2B5EF4-FFF2-40B4-BE49-F238E27FC236}">
                <a16:creationId xmlns:a16="http://schemas.microsoft.com/office/drawing/2014/main" id="{C027EAD6-E61A-EC54-452F-840F66B1740E}"/>
              </a:ext>
            </a:extLst>
          </p:cNvPr>
          <p:cNvSpPr/>
          <p:nvPr/>
        </p:nvSpPr>
        <p:spPr>
          <a:xfrm>
            <a:off x="609600" y="3646866"/>
            <a:ext cx="2893892" cy="1785103"/>
          </a:xfrm>
          <a:prstGeom prst="roundRect">
            <a:avLst>
              <a:gd name="adj" fmla="val 3316"/>
            </a:avLst>
          </a:prstGeom>
          <a:solidFill>
            <a:schemeClr val="accent5">
              <a:alpha val="2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lIns="91440" tIns="0" rIns="91440" bIns="0" rtlCol="0" anchor="ctr"/>
          <a:lstStyle/>
          <a:p>
            <a:pPr marL="0" marR="0" lvl="0" indent="0" algn="ctr" defTabSz="914400" rtl="1" eaLnBrk="1" fontAlgn="auto" latinLnBrk="0" hangingPunct="1">
              <a:lnSpc>
                <a:spcPct val="150000"/>
              </a:lnSpc>
              <a:spcBef>
                <a:spcPts val="0"/>
              </a:spcBef>
              <a:spcAft>
                <a:spcPts val="0"/>
              </a:spcAft>
              <a:buClrTx/>
              <a:buSzTx/>
              <a:buFontTx/>
              <a:buNone/>
              <a:tabLst/>
              <a:defRPr/>
            </a:pPr>
            <a:r>
              <a:rPr kumimoji="0" lang="ar-SA" sz="1200" b="1" i="0" u="none" strike="noStrike" kern="1200" cap="none" spc="0" normalizeH="0" baseline="0" noProof="0" dirty="0">
                <a:ln>
                  <a:noFill/>
                </a:ln>
                <a:solidFill>
                  <a:schemeClr val="accent1"/>
                </a:solidFill>
                <a:effectLst/>
                <a:uLnTx/>
                <a:uFillTx/>
                <a:latin typeface="Graphit"/>
                <a:ea typeface="+mn-ea"/>
              </a:rPr>
              <a:t>مرونة في تلبية الكميات</a:t>
            </a:r>
            <a:br>
              <a:rPr kumimoji="0" lang="en-US" sz="1200" b="1" i="0" u="none" strike="noStrike" kern="1200" cap="none" spc="0" normalizeH="0" baseline="0" noProof="0" dirty="0">
                <a:ln>
                  <a:noFill/>
                </a:ln>
                <a:solidFill>
                  <a:schemeClr val="accent1"/>
                </a:solidFill>
                <a:effectLst/>
                <a:uLnTx/>
                <a:uFillTx/>
                <a:latin typeface="Graphit"/>
                <a:ea typeface="+mn-ea"/>
              </a:rPr>
            </a:br>
            <a:endParaRPr lang="ar-EG" sz="1200" b="1" dirty="0">
              <a:solidFill>
                <a:schemeClr val="accent1"/>
              </a:solidFill>
              <a:latin typeface="Graphit"/>
            </a:endParaRPr>
          </a:p>
          <a:p>
            <a:pPr marL="0" marR="0" lvl="0" indent="0" algn="ctr" defTabSz="914400" rtl="1" eaLnBrk="1" fontAlgn="auto" latinLnBrk="0" hangingPunct="1">
              <a:lnSpc>
                <a:spcPct val="150000"/>
              </a:lnSpc>
              <a:spcBef>
                <a:spcPts val="0"/>
              </a:spcBef>
              <a:spcAft>
                <a:spcPts val="0"/>
              </a:spcAft>
              <a:buClrTx/>
              <a:buSzTx/>
              <a:buFontTx/>
              <a:buNone/>
              <a:tabLst/>
              <a:defRPr/>
            </a:pPr>
            <a:r>
              <a:rPr kumimoji="0" lang="ar-SA" sz="1200" i="0" u="none" strike="noStrike" kern="1200" cap="none" spc="0" normalizeH="0" baseline="0" noProof="0" dirty="0">
                <a:ln>
                  <a:noFill/>
                </a:ln>
                <a:solidFill>
                  <a:schemeClr val="accent1"/>
                </a:solidFill>
                <a:effectLst/>
                <a:uLnTx/>
                <a:uFillTx/>
                <a:latin typeface="Graphit"/>
                <a:ea typeface="+mn-ea"/>
              </a:rPr>
              <a:t>تتيح لنا شبكة التوريد تلبية احتياجات المشاريع بمختلف أحجامها، من الطلبات المحدودة إلى مشاريع البنية التحتية واسعة النطاق.</a:t>
            </a:r>
          </a:p>
        </p:txBody>
      </p:sp>
      <p:sp>
        <p:nvSpPr>
          <p:cNvPr id="14" name="TextBox 13">
            <a:extLst>
              <a:ext uri="{FF2B5EF4-FFF2-40B4-BE49-F238E27FC236}">
                <a16:creationId xmlns:a16="http://schemas.microsoft.com/office/drawing/2014/main" id="{82AE7604-C699-471C-D2C0-56EF827427FF}"/>
              </a:ext>
            </a:extLst>
          </p:cNvPr>
          <p:cNvSpPr txBox="1"/>
          <p:nvPr/>
        </p:nvSpPr>
        <p:spPr>
          <a:xfrm>
            <a:off x="7329384" y="1377157"/>
            <a:ext cx="4546980" cy="1660647"/>
          </a:xfrm>
          <a:prstGeom prst="rect">
            <a:avLst/>
          </a:prstGeom>
          <a:noFill/>
        </p:spPr>
        <p:txBody>
          <a:bodyPr wrap="square" rtlCol="0">
            <a:spAutoFit/>
          </a:bodyPr>
          <a:lstStyle>
            <a:defPPr>
              <a:defRPr lang="en-US"/>
            </a:defPPr>
            <a:lvl1pPr algn="r" rtl="1">
              <a:lnSpc>
                <a:spcPct val="100000"/>
              </a:lnSpc>
              <a:defRPr sz="3600" b="1">
                <a:solidFill>
                  <a:schemeClr val="accent5">
                    <a:alpha val="76000"/>
                  </a:schemeClr>
                </a:solidFill>
                <a:latin typeface="Alexandria" pitchFamily="2" charset="-78"/>
                <a:cs typeface="Alexandria" pitchFamily="2" charset="-78"/>
              </a:defRPr>
            </a:lvl1pPr>
          </a:lstStyle>
          <a:p>
            <a:pPr>
              <a:lnSpc>
                <a:spcPct val="150000"/>
              </a:lnSpc>
            </a:pPr>
            <a:r>
              <a:rPr lang="ar-SA" dirty="0"/>
              <a:t>ضمان الجودة وموثوقية التوريد</a:t>
            </a:r>
          </a:p>
        </p:txBody>
      </p:sp>
    </p:spTree>
    <p:extLst>
      <p:ext uri="{BB962C8B-B14F-4D97-AF65-F5344CB8AC3E}">
        <p14:creationId xmlns:p14="http://schemas.microsoft.com/office/powerpoint/2010/main" val="38024354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F7B37A9F-5C1B-DEA1-06F9-DDB5AFBE2CF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42834" y="640234"/>
            <a:ext cx="1715355" cy="529742"/>
          </a:xfrm>
          <a:prstGeom prst="rect">
            <a:avLst/>
          </a:prstGeom>
        </p:spPr>
      </p:pic>
      <p:sp>
        <p:nvSpPr>
          <p:cNvPr id="2" name="TextBox 1">
            <a:extLst>
              <a:ext uri="{FF2B5EF4-FFF2-40B4-BE49-F238E27FC236}">
                <a16:creationId xmlns:a16="http://schemas.microsoft.com/office/drawing/2014/main" id="{2CB791DC-5A1D-E23E-A2A4-5168AB954AA7}"/>
              </a:ext>
            </a:extLst>
          </p:cNvPr>
          <p:cNvSpPr txBox="1"/>
          <p:nvPr/>
        </p:nvSpPr>
        <p:spPr>
          <a:xfrm>
            <a:off x="2076450" y="2367168"/>
            <a:ext cx="9154767" cy="1754326"/>
          </a:xfrm>
          <a:prstGeom prst="rect">
            <a:avLst/>
          </a:prstGeom>
          <a:noFill/>
        </p:spPr>
        <p:txBody>
          <a:bodyPr wrap="square" rtlCol="0">
            <a:spAutoFit/>
          </a:bodyPr>
          <a:lstStyle>
            <a:defPPr>
              <a:defRPr lang="en-US"/>
            </a:defPPr>
            <a:lvl1pPr algn="r" rtl="1">
              <a:lnSpc>
                <a:spcPts val="7200"/>
              </a:lnSpc>
              <a:defRPr sz="5400" b="1">
                <a:solidFill>
                  <a:schemeClr val="accent5">
                    <a:alpha val="50000"/>
                  </a:schemeClr>
                </a:solidFill>
                <a:latin typeface="Alexandria" pitchFamily="2" charset="-78"/>
                <a:cs typeface="Alexandria" pitchFamily="2" charset="-78"/>
              </a:defRPr>
            </a:lvl1pPr>
          </a:lstStyle>
          <a:p>
            <a:r>
              <a:rPr lang="ar-SA" dirty="0"/>
              <a:t>حلول المواد</a:t>
            </a:r>
            <a:br>
              <a:rPr lang="en-US"/>
            </a:br>
            <a:r>
              <a:rPr lang="ar-SA" dirty="0"/>
              <a:t>الكهربائية</a:t>
            </a:r>
          </a:p>
        </p:txBody>
      </p:sp>
      <p:sp>
        <p:nvSpPr>
          <p:cNvPr id="9" name="TextBox 8">
            <a:extLst>
              <a:ext uri="{FF2B5EF4-FFF2-40B4-BE49-F238E27FC236}">
                <a16:creationId xmlns:a16="http://schemas.microsoft.com/office/drawing/2014/main" id="{FCECE80B-86FA-BD95-8D84-84281AA9590E}"/>
              </a:ext>
            </a:extLst>
          </p:cNvPr>
          <p:cNvSpPr txBox="1"/>
          <p:nvPr/>
        </p:nvSpPr>
        <p:spPr>
          <a:xfrm>
            <a:off x="5920408" y="4757699"/>
            <a:ext cx="5299534" cy="33855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600" b="0" i="0" u="none" strike="noStrike" kern="1200" cap="none" spc="0" normalizeH="0" baseline="0" noProof="0" dirty="0">
                <a:ln>
                  <a:noFill/>
                </a:ln>
                <a:solidFill>
                  <a:srgbClr val="CDDDFF"/>
                </a:solidFill>
                <a:effectLst/>
                <a:uLnTx/>
                <a:uFillTx/>
                <a:latin typeface="Graphit"/>
                <a:ea typeface="+mn-ea"/>
              </a:rPr>
              <a:t>دعم متكامل لأنظمة الطاقة والبنية التحتية الكهربائية</a:t>
            </a:r>
          </a:p>
        </p:txBody>
      </p:sp>
      <p:cxnSp>
        <p:nvCxnSpPr>
          <p:cNvPr id="13" name="Straight Connector 12">
            <a:extLst>
              <a:ext uri="{FF2B5EF4-FFF2-40B4-BE49-F238E27FC236}">
                <a16:creationId xmlns:a16="http://schemas.microsoft.com/office/drawing/2014/main" id="{AF8FC5A0-7439-3446-2AB3-37C43D4EC68A}"/>
              </a:ext>
            </a:extLst>
          </p:cNvPr>
          <p:cNvCxnSpPr/>
          <p:nvPr/>
        </p:nvCxnSpPr>
        <p:spPr>
          <a:xfrm>
            <a:off x="609600" y="6211957"/>
            <a:ext cx="10621617"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F424E292-89C5-E039-65DB-67C9A3A911C4}"/>
              </a:ext>
            </a:extLst>
          </p:cNvPr>
          <p:cNvSpPr/>
          <p:nvPr/>
        </p:nvSpPr>
        <p:spPr>
          <a:xfrm>
            <a:off x="11807190" y="2367168"/>
            <a:ext cx="384810" cy="272908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2042197"/>
      </p:ext>
    </p:extLst>
  </p:cSld>
  <p:clrMapOvr>
    <a:masterClrMapping/>
  </p:clrMapOvr>
</p:sld>
</file>

<file path=ppt/theme/theme1.xml><?xml version="1.0" encoding="utf-8"?>
<a:theme xmlns:a="http://schemas.openxmlformats.org/drawingml/2006/main" name="Office Theme">
  <a:themeElements>
    <a:clrScheme name="Platinum Resources">
      <a:dk1>
        <a:sysClr val="windowText" lastClr="000000"/>
      </a:dk1>
      <a:lt1>
        <a:sysClr val="window" lastClr="FFFFFF"/>
      </a:lt1>
      <a:dk2>
        <a:srgbClr val="44546A"/>
      </a:dk2>
      <a:lt2>
        <a:srgbClr val="E7E6E6"/>
      </a:lt2>
      <a:accent1>
        <a:srgbClr val="12171B"/>
      </a:accent1>
      <a:accent2>
        <a:srgbClr val="112750"/>
      </a:accent2>
      <a:accent3>
        <a:srgbClr val="5890FD"/>
      </a:accent3>
      <a:accent4>
        <a:srgbClr val="CDDDFF"/>
      </a:accent4>
      <a:accent5>
        <a:srgbClr val="A3AFBF"/>
      </a:accent5>
      <a:accent6>
        <a:srgbClr val="DCE3ED"/>
      </a:accent6>
      <a:hlink>
        <a:srgbClr val="0563C1"/>
      </a:hlink>
      <a:folHlink>
        <a:srgbClr val="954F72"/>
      </a:folHlink>
    </a:clrScheme>
    <a:fontScheme name="Platinum Resources">
      <a:majorFont>
        <a:latin typeface="Graphit"/>
        <a:ea typeface=""/>
        <a:cs typeface="Alexandria"/>
      </a:majorFont>
      <a:minorFont>
        <a:latin typeface="Graphit"/>
        <a:ea typeface=""/>
        <a:cs typeface="Alexandri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Platinum Resources">
      <a:dk1>
        <a:sysClr val="windowText" lastClr="000000"/>
      </a:dk1>
      <a:lt1>
        <a:sysClr val="window" lastClr="FFFFFF"/>
      </a:lt1>
      <a:dk2>
        <a:srgbClr val="44546A"/>
      </a:dk2>
      <a:lt2>
        <a:srgbClr val="E7E6E6"/>
      </a:lt2>
      <a:accent1>
        <a:srgbClr val="12171B"/>
      </a:accent1>
      <a:accent2>
        <a:srgbClr val="112750"/>
      </a:accent2>
      <a:accent3>
        <a:srgbClr val="5890FD"/>
      </a:accent3>
      <a:accent4>
        <a:srgbClr val="CDDDFF"/>
      </a:accent4>
      <a:accent5>
        <a:srgbClr val="A3AFBF"/>
      </a:accent5>
      <a:accent6>
        <a:srgbClr val="DCE3ED"/>
      </a:accent6>
      <a:hlink>
        <a:srgbClr val="0563C1"/>
      </a:hlink>
      <a:folHlink>
        <a:srgbClr val="954F72"/>
      </a:folHlink>
    </a:clrScheme>
    <a:fontScheme name="Platinum Resources">
      <a:majorFont>
        <a:latin typeface="Graphit"/>
        <a:ea typeface=""/>
        <a:cs typeface="Alexandria"/>
      </a:majorFont>
      <a:minorFont>
        <a:latin typeface="Graphit"/>
        <a:ea typeface=""/>
        <a:cs typeface="Alexandri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1222</TotalTime>
  <Words>2601</Words>
  <Application>Microsoft Macintosh PowerPoint</Application>
  <PresentationFormat>Widescreen</PresentationFormat>
  <Paragraphs>318</Paragraphs>
  <Slides>35</Slides>
  <Notes>20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35</vt:i4>
      </vt:variant>
    </vt:vector>
  </HeadingPairs>
  <TitlesOfParts>
    <vt:vector size="42" baseType="lpstr">
      <vt:lpstr>Alexandria</vt:lpstr>
      <vt:lpstr>Aptos</vt:lpstr>
      <vt:lpstr>Arial</vt:lpstr>
      <vt:lpstr>Century Gothic</vt:lpstr>
      <vt:lpstr>Graphit</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Rimshan Firdous</dc:creator>
  <cp:lastModifiedBy>Muath Alsulami</cp:lastModifiedBy>
  <cp:revision>57</cp:revision>
  <dcterms:created xsi:type="dcterms:W3CDTF">2026-04-20T08:11:00Z</dcterms:created>
  <dcterms:modified xsi:type="dcterms:W3CDTF">2026-08-13T08:22:33Z</dcterms:modified>
</cp:coreProperties>
</file>